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2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theme/themeOverride3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29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0.xml" ContentType="application/vnd.openxmlformats-officedocument.drawingml.chart+xml"/>
  <Override PartName="/ppt/notesSlides/notesSlide32.xml" ContentType="application/vnd.openxmlformats-officedocument.presentationml.notesSlide+xml"/>
  <Override PartName="/ppt/charts/chart21.xml" ContentType="application/vnd.openxmlformats-officedocument.drawingml.chart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22.xml" ContentType="application/vnd.openxmlformats-officedocument.drawingml.chart+xml"/>
  <Override PartName="/ppt/theme/themeOverride4.xml" ContentType="application/vnd.openxmlformats-officedocument.themeOverride+xml"/>
  <Override PartName="/ppt/notesSlides/notesSlide37.xml" ContentType="application/vnd.openxmlformats-officedocument.presentationml.notesSl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theme/themeOverride5.xml" ContentType="application/vnd.openxmlformats-officedocument.themeOverr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28.xml" ContentType="application/vnd.openxmlformats-officedocument.drawingml.chart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29.xml" ContentType="application/vnd.openxmlformats-officedocument.drawingml.chart+xml"/>
  <Override PartName="/ppt/notesSlides/notesSlide47.xml" ContentType="application/vnd.openxmlformats-officedocument.presentationml.notesSlide+xml"/>
  <Override PartName="/ppt/charts/chart30.xml" ContentType="application/vnd.openxmlformats-officedocument.drawingml.chart+xml"/>
  <Override PartName="/ppt/notesSlides/notesSlide48.xml" ContentType="application/vnd.openxmlformats-officedocument.presentationml.notesSlide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385" r:id="rId10"/>
    <p:sldId id="377" r:id="rId11"/>
    <p:sldId id="270" r:id="rId12"/>
    <p:sldId id="332" r:id="rId13"/>
    <p:sldId id="272" r:id="rId14"/>
    <p:sldId id="273" r:id="rId15"/>
    <p:sldId id="386" r:id="rId16"/>
    <p:sldId id="268" r:id="rId17"/>
    <p:sldId id="276" r:id="rId18"/>
    <p:sldId id="277" r:id="rId19"/>
    <p:sldId id="278" r:id="rId20"/>
    <p:sldId id="335" r:id="rId21"/>
    <p:sldId id="378" r:id="rId22"/>
    <p:sldId id="388" r:id="rId23"/>
    <p:sldId id="280" r:id="rId24"/>
    <p:sldId id="281" r:id="rId25"/>
    <p:sldId id="283" r:id="rId26"/>
    <p:sldId id="282" r:id="rId27"/>
    <p:sldId id="387" r:id="rId28"/>
    <p:sldId id="284" r:id="rId29"/>
    <p:sldId id="379" r:id="rId30"/>
    <p:sldId id="380" r:id="rId31"/>
    <p:sldId id="381" r:id="rId32"/>
    <p:sldId id="382" r:id="rId33"/>
    <p:sldId id="321" r:id="rId34"/>
    <p:sldId id="289" r:id="rId35"/>
    <p:sldId id="291" r:id="rId36"/>
    <p:sldId id="292" r:id="rId37"/>
    <p:sldId id="293" r:id="rId38"/>
    <p:sldId id="365" r:id="rId39"/>
    <p:sldId id="326" r:id="rId40"/>
    <p:sldId id="327" r:id="rId41"/>
    <p:sldId id="320" r:id="rId42"/>
    <p:sldId id="298" r:id="rId43"/>
    <p:sldId id="299" r:id="rId44"/>
    <p:sldId id="328" r:id="rId45"/>
    <p:sldId id="301" r:id="rId46"/>
    <p:sldId id="302" r:id="rId47"/>
    <p:sldId id="330" r:id="rId48"/>
    <p:sldId id="376" r:id="rId49"/>
    <p:sldId id="303" r:id="rId50"/>
    <p:sldId id="304" r:id="rId51"/>
    <p:sldId id="305" r:id="rId52"/>
    <p:sldId id="306" r:id="rId53"/>
    <p:sldId id="322" r:id="rId54"/>
    <p:sldId id="308" r:id="rId55"/>
    <p:sldId id="309" r:id="rId56"/>
    <p:sldId id="310" r:id="rId57"/>
    <p:sldId id="311" r:id="rId58"/>
    <p:sldId id="313" r:id="rId59"/>
    <p:sldId id="348" r:id="rId60"/>
    <p:sldId id="366" r:id="rId61"/>
    <p:sldId id="358" r:id="rId62"/>
    <p:sldId id="350" r:id="rId63"/>
    <p:sldId id="359" r:id="rId64"/>
    <p:sldId id="351" r:id="rId65"/>
    <p:sldId id="367" r:id="rId66"/>
    <p:sldId id="368" r:id="rId67"/>
    <p:sldId id="369" r:id="rId68"/>
    <p:sldId id="370" r:id="rId69"/>
    <p:sldId id="353" r:id="rId70"/>
    <p:sldId id="361" r:id="rId71"/>
    <p:sldId id="371" r:id="rId72"/>
    <p:sldId id="372" r:id="rId73"/>
    <p:sldId id="354" r:id="rId74"/>
    <p:sldId id="362" r:id="rId75"/>
    <p:sldId id="373" r:id="rId76"/>
    <p:sldId id="352" r:id="rId77"/>
    <p:sldId id="360" r:id="rId78"/>
    <p:sldId id="355" r:id="rId79"/>
    <p:sldId id="363" r:id="rId80"/>
    <p:sldId id="374" r:id="rId81"/>
    <p:sldId id="375" r:id="rId82"/>
    <p:sldId id="337" r:id="rId83"/>
    <p:sldId id="347" r:id="rId84"/>
    <p:sldId id="317" r:id="rId85"/>
    <p:sldId id="364" r:id="rId86"/>
  </p:sldIdLst>
  <p:sldSz cx="9144000" cy="6858000" type="screen4x3"/>
  <p:notesSz cx="9866313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3EA"/>
    <a:srgbClr val="DEE7D1"/>
    <a:srgbClr val="9BBB59"/>
    <a:srgbClr val="90B34B"/>
    <a:srgbClr val="D1E0B2"/>
    <a:srgbClr val="76933D"/>
    <a:srgbClr val="C0D597"/>
    <a:srgbClr val="5D7430"/>
    <a:srgbClr val="647D33"/>
    <a:srgbClr val="D0D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62" autoAdjust="0"/>
    <p:restoredTop sz="99305" autoAdjust="0"/>
  </p:normalViewPr>
  <p:slideViewPr>
    <p:cSldViewPr>
      <p:cViewPr>
        <p:scale>
          <a:sx n="100" d="100"/>
          <a:sy n="100" d="100"/>
        </p:scale>
        <p:origin x="-1860" y="-3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9.xlsx"/><Relationship Id="rId1" Type="http://schemas.openxmlformats.org/officeDocument/2006/relationships/themeOverride" Target="../theme/themeOverride2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qnap1\AAA\&#1040;&#1057;&#1059;&#1041;&#1055;\&#1041;&#1102;&#1076;&#1078;&#1077;&#1090;%20&#1076;&#1083;&#1103;%20&#1075;&#1088;&#1072;&#1078;&#1076;&#1072;&#1085;\&#1086;&#1090;&#1076;&#1077;&#1083;%20&#1073;&#1102;&#1076;&#1078;&#1077;&#1090;&#1086;&#1074;-2016\&#1091;&#1076;%20&#1086;&#1073;&#1098;&#1077;&#1084;%20&#1088;&#1072;&#1089;&#1093;&#1086;&#1076;&#1086;&#1074;%20&#1074;%20&#1086;&#1090;&#1076;&#1077;&#1083;&#1100;&#1085;&#1099;&#1093;%20&#1089;&#1077;&#1082;&#1090;&#1086;&#1088;&#1072;&#1093;-2015-216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qnap1\AAA\&#1040;&#1057;&#1059;&#1041;&#1055;\&#1041;&#1102;&#1076;&#1078;&#1077;&#1090;%20&#1076;&#1083;&#1103;%20&#1075;&#1088;&#1072;&#1078;&#1076;&#1072;&#1085;\&#1086;&#1090;&#1076;&#1077;&#1083;%20&#1073;&#1102;&#1076;&#1078;&#1077;&#1090;&#1086;&#1074;-2016\&#1091;&#1076;%20&#1086;&#1073;&#1098;&#1077;&#1084;%20&#1088;&#1072;&#1089;&#1093;&#1086;&#1076;&#1086;&#1074;%20&#1074;%20&#1086;&#1090;&#1076;&#1077;&#1083;&#1100;&#1085;&#1099;&#1093;%20&#1089;&#1077;&#1082;&#1090;&#1086;&#1088;&#1072;&#1093;-2015-216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\\qnap1\AAA\&#1040;&#1057;&#1059;&#1041;&#1055;\&#1041;&#1102;&#1076;&#1078;&#1077;&#1090;%20&#1076;&#1083;&#1103;%20&#1075;&#1088;&#1072;&#1078;&#1076;&#1072;&#1085;\&#1086;&#1090;&#1076;&#1077;&#1083;%20&#1073;&#1102;&#1076;&#1078;&#1077;&#1090;&#1086;&#1074;-2016\&#1091;&#1076;%20&#1086;&#1073;&#1098;&#1077;&#1084;%20&#1088;&#1072;&#1089;&#1093;&#1086;&#1076;&#1086;&#1074;%20&#1074;%20&#1086;&#1090;&#1076;&#1077;&#1083;&#1100;&#1085;&#1099;&#1093;%20&#1089;&#1077;&#1082;&#1090;&#1086;&#1088;&#1072;&#1093;-2015-216.xlsx" TargetMode="External"/><Relationship Id="rId1" Type="http://schemas.openxmlformats.org/officeDocument/2006/relationships/themeOverride" Target="../theme/themeOverride3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3.xlsx"/><Relationship Id="rId1" Type="http://schemas.openxmlformats.org/officeDocument/2006/relationships/themeOverride" Target="../theme/themeOverride4.xm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6.xlsx"/><Relationship Id="rId1" Type="http://schemas.openxmlformats.org/officeDocument/2006/relationships/themeOverride" Target="../theme/themeOverride5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00.3\mbo\&#1041;&#1070;&#1044;&#1046;&#1045;&#1058;%202016\&#1041;&#1070;&#1044;&#1046;&#1045;&#1058;%20&#1044;&#1051;&#1071;%20&#1043;&#1056;&#1040;&#1046;&#1044;&#1040;&#1053;\&#1058;&#1072;&#1073;&#1083;&#1080;&#1094;&#1072;%20&#1087;&#1086;%20&#1076;&#1086;&#1090;&#1072;&#1094;&#1080;&#1080;.xls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rmolenko\Desktop\&#1058;&#1072;&#1073;&#1083;&#1080;&#1094;&#1072;%20&#1087;&#1086;%20&#1076;&#1086;&#1090;&#1072;&#1094;&#1080;&#1080;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rmolenko\Desktop\&#1058;&#1072;&#1073;&#1083;&#1080;&#1094;&#1072;%20&#1087;&#1086;%20&#1076;&#1086;&#1090;&#1072;&#1094;&#1080;&#1080;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contrasting" dir="t">
                <a:rot lat="0" lon="0" rev="9000000"/>
              </a:lightRig>
            </a:scene3d>
            <a:sp3d>
              <a:bevelT w="393700" h="304800"/>
            </a:sp3d>
          </c:spPr>
          <c:explosion val="21"/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scene3d>
                <a:camera prst="orthographicFront"/>
                <a:lightRig rig="contrasting" dir="t">
                  <a:rot lat="0" lon="0" rev="9000000"/>
                </a:lightRig>
              </a:scene3d>
              <a:sp3d>
                <a:bevelT w="393700" h="304800"/>
              </a:sp3d>
            </c:spPr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scene3d>
                <a:camera prst="orthographicFront"/>
                <a:lightRig rig="contrasting" dir="t">
                  <a:rot lat="0" lon="0" rev="9000000"/>
                </a:lightRig>
              </a:scene3d>
              <a:sp3d>
                <a:bevelT w="393700" h="304800"/>
              </a:sp3d>
            </c:spPr>
          </c:dPt>
          <c:dPt>
            <c:idx val="2"/>
            <c:bubble3D val="0"/>
            <c:spPr>
              <a:solidFill>
                <a:schemeClr val="bg2">
                  <a:lumMod val="50000"/>
                </a:schemeClr>
              </a:solidFill>
              <a:scene3d>
                <a:camera prst="orthographicFront"/>
                <a:lightRig rig="contrasting" dir="t">
                  <a:rot lat="0" lon="0" rev="9000000"/>
                </a:lightRig>
              </a:scene3d>
              <a:sp3d>
                <a:bevelT w="393700" h="304800"/>
              </a:sp3d>
            </c:spPr>
          </c:dPt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4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1"/>
        <c:holeSize val="52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7233064554460338E-2"/>
          <c:y val="0.17442191690144476"/>
          <c:w val="0.40951141296550292"/>
          <c:h val="0.6296225962092778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Лист1!$A$2:$A$11</c:f>
              <c:strCache>
                <c:ptCount val="10"/>
                <c:pt idx="0">
                  <c:v>ЗАКРЫТОЕ АКЦИОНЕРНОЕ ОБЩЕСТВО "ПИВОВАРНЯ МОСКВА-ЭФЕС"
</c:v>
                </c:pt>
                <c:pt idx="1">
                  <c:v>ФИЛИАЛ № 8608 СБ РФ-КАЛУЖСКОЕ ОТДЕЛЕНИЕ</c:v>
                </c:pt>
                <c:pt idx="2">
                  <c:v>ОТКРЫТОЕ АКЦИОНЕРНОЕ ОБЩЕСТВО "КАЛУЖСКИЙ ТУРБИННЫЙ ЗАВОД"
</c:v>
                </c:pt>
                <c:pt idx="3">
                  <c:v>ОБЩЕСТВО С ОГРАНИЧЕННОЙ ОТВЕТСТВЕННОСТЬЮ "САМСУНГ ЭЛЕКТРОНИКС РУС КАЛУГА"
</c:v>
                </c:pt>
                <c:pt idx="4">
                  <c:v>ОБЩЕСТВО С ОГРАНИЧЕННОЙ ОТВЕТСТВЕННОСТЬЮ "ФОЛЬКСВАГЕН ГРУП РУС"
</c:v>
                </c:pt>
                <c:pt idx="5">
                  <c:v>ОБЩЕСТВО С ОГРАНИЧЕННОЙ ОТВЕТСТВЕННОСТЬЮ "ИНВЕСТ АЛЬЯНС"
</c:v>
                </c:pt>
                <c:pt idx="6">
                  <c:v>ОТКРЫТОЕ АКЦИОНЕРНОЕ ОБЩЕСТВО "ОБНИНСКОЕ НАУЧНО-ПРОИЗВОДСТВЕННОЕ ПРЕДПРИЯТИЕ "ТЕХНОЛОГИЯ"
</c:v>
                </c:pt>
                <c:pt idx="7">
                  <c:v>ДИРЕКЦИЯ АВАРИЙНО-ВОССТАНОВИТЕЛЬНЫХ СРЕДСТВ МОСКОВСКОЙ ЖЕЛЕЗНОЙ ДОРОГИ-ФИЛИАЛА ОАО «РЖД»</c:v>
                </c:pt>
                <c:pt idx="8">
                  <c:v>ФИЛИАЛ «КАЛУГАЭНЕРГО» ОАО «МРСК ЦЕНТРА И ПРИВОЛЖЬЯ»</c:v>
                </c:pt>
                <c:pt idx="9">
                  <c:v>ОТКРЫТОЕ АКЦИОНЕРНОЕ ОБЩЕСТВО "НАУЧНО-ПРОИЗВОДСТВЕННОЕ ПРЕДПРИЯТИЕ "КАЛУЖСКИЙ ПРИБОРОСТРОИТЕЛЬНЫЙ ЗАВОД "ТАЙФУН"
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12.4</c:v>
                </c:pt>
                <c:pt idx="1">
                  <c:v>2.98</c:v>
                </c:pt>
                <c:pt idx="2">
                  <c:v>2</c:v>
                </c:pt>
                <c:pt idx="3">
                  <c:v>1.8</c:v>
                </c:pt>
                <c:pt idx="4">
                  <c:v>1.8</c:v>
                </c:pt>
                <c:pt idx="5">
                  <c:v>1.3</c:v>
                </c:pt>
                <c:pt idx="6">
                  <c:v>1</c:v>
                </c:pt>
                <c:pt idx="7">
                  <c:v>1</c:v>
                </c:pt>
                <c:pt idx="8">
                  <c:v>0.95</c:v>
                </c:pt>
                <c:pt idx="9">
                  <c:v>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0554681338948657"/>
          <c:y val="1.5512309063360919E-2"/>
          <c:w val="0.37915201270958637"/>
          <c:h val="0.98018097693907258"/>
        </c:manualLayout>
      </c:layout>
      <c:overlay val="0"/>
      <c:txPr>
        <a:bodyPr/>
        <a:lstStyle/>
        <a:p>
          <a:pPr>
            <a:defRPr sz="9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8359810168624856"/>
          <c:y val="0.23272992242359228"/>
          <c:w val="0.26328015021471318"/>
          <c:h val="0.4493480637716043"/>
        </c:manualLayout>
      </c:layout>
      <c:pieChart>
        <c:varyColors val="1"/>
        <c:ser>
          <c:idx val="0"/>
          <c:order val="0"/>
          <c:explosion val="26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14 187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3 066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11 123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mtClean="0"/>
                      <a:t>7 889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mtClean="0"/>
                      <a:t>8 717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smtClean="0"/>
                      <a:t>2 115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март!$A$4:$A$9</c:f>
              <c:strCache>
                <c:ptCount val="6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Образование</c:v>
                </c:pt>
                <c:pt idx="3">
                  <c:v>Здравоохранение</c:v>
                </c:pt>
                <c:pt idx="4">
                  <c:v>Социальная политика</c:v>
                </c:pt>
                <c:pt idx="5">
                  <c:v>Культура, кинематография, физическая культура и спорт, средства массовой информации</c:v>
                </c:pt>
              </c:strCache>
            </c:strRef>
          </c:cat>
          <c:val>
            <c:numRef>
              <c:f>март!$C$4:$C$9</c:f>
              <c:numCache>
                <c:formatCode>#,##0</c:formatCode>
                <c:ptCount val="6"/>
                <c:pt idx="0">
                  <c:v>8773</c:v>
                </c:pt>
                <c:pt idx="1">
                  <c:v>2251</c:v>
                </c:pt>
                <c:pt idx="2">
                  <c:v>10279</c:v>
                </c:pt>
                <c:pt idx="3">
                  <c:v>6972</c:v>
                </c:pt>
                <c:pt idx="4">
                  <c:v>8892</c:v>
                </c:pt>
                <c:pt idx="5">
                  <c:v>1167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10565723597675568"/>
          <c:y val="0.73710366959100626"/>
          <c:w val="0.8923196356445271"/>
          <c:h val="0.23899691493131178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967468138632053E-2"/>
          <c:y val="0.11697658599038777"/>
          <c:w val="0.6365428627583859"/>
          <c:h val="0.68347512026130353"/>
        </c:manualLayout>
      </c:layout>
      <c:pie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март!$A$4:$A$9</c:f>
              <c:strCache>
                <c:ptCount val="6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Образование</c:v>
                </c:pt>
                <c:pt idx="3">
                  <c:v>Здравоохранение</c:v>
                </c:pt>
                <c:pt idx="4">
                  <c:v>Социальная политика</c:v>
                </c:pt>
                <c:pt idx="5">
                  <c:v>Культура, кинематография, физическая культура и спорт, средства массовой информации</c:v>
                </c:pt>
              </c:strCache>
            </c:strRef>
          </c:cat>
          <c:val>
            <c:numRef>
              <c:f>март!$B$4:$B$9</c:f>
              <c:numCache>
                <c:formatCode>#,##0</c:formatCode>
                <c:ptCount val="6"/>
                <c:pt idx="0">
                  <c:v>11533</c:v>
                </c:pt>
                <c:pt idx="1">
                  <c:v>2876</c:v>
                </c:pt>
                <c:pt idx="2">
                  <c:v>9980</c:v>
                </c:pt>
                <c:pt idx="3">
                  <c:v>9043</c:v>
                </c:pt>
                <c:pt idx="4">
                  <c:v>8180</c:v>
                </c:pt>
                <c:pt idx="5">
                  <c:v>1665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9967468138632053E-2"/>
          <c:y val="9.6333659050907572E-2"/>
          <c:w val="0.6365428627583859"/>
          <c:h val="0.68347512026130353"/>
        </c:manualLayout>
      </c:layout>
      <c:pie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19377196764777788"/>
                  <c:y val="0.135593959587000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7 872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1 866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9 676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mtClean="0"/>
                      <a:t>6 139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mtClean="0"/>
                      <a:t>7 800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smtClean="0"/>
                      <a:t>1 572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март!$A$4:$A$9</c:f>
              <c:strCache>
                <c:ptCount val="6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Образование</c:v>
                </c:pt>
                <c:pt idx="3">
                  <c:v>Здравоохранение</c:v>
                </c:pt>
                <c:pt idx="4">
                  <c:v>Социальная политика</c:v>
                </c:pt>
                <c:pt idx="5">
                  <c:v>Культура, кинематография, физическая культура и спорт, средства массовой информации</c:v>
                </c:pt>
              </c:strCache>
            </c:strRef>
          </c:cat>
          <c:val>
            <c:numRef>
              <c:f>март!$B$4:$B$9</c:f>
              <c:numCache>
                <c:formatCode>#,##0</c:formatCode>
                <c:ptCount val="6"/>
                <c:pt idx="0">
                  <c:v>11533</c:v>
                </c:pt>
                <c:pt idx="1">
                  <c:v>2876</c:v>
                </c:pt>
                <c:pt idx="2">
                  <c:v>9980</c:v>
                </c:pt>
                <c:pt idx="3">
                  <c:v>9043</c:v>
                </c:pt>
                <c:pt idx="4">
                  <c:v>8180</c:v>
                </c:pt>
                <c:pt idx="5">
                  <c:v>1665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год</a:t>
            </a:r>
          </a:p>
        </c:rich>
      </c:tx>
      <c:layout>
        <c:manualLayout>
          <c:xMode val="edge"/>
          <c:yMode val="edge"/>
          <c:x val="0.19813533464566929"/>
          <c:y val="0.5422563356519404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317962598425196"/>
          <c:y val="0.22032428444435551"/>
          <c:w val="0.27632283464566931"/>
          <c:h val="0.3239736384257679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3"/>
            <c:bubble3D val="0"/>
            <c:explosion val="1"/>
          </c:dPt>
          <c:dLbls>
            <c:dLbl>
              <c:idx val="1"/>
              <c:layout>
                <c:manualLayout>
                  <c:x val="8.8734498031496065E-2"/>
                  <c:y val="-2.65346948818897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4777723097112861E-2"/>
                  <c:y val="6.61674282309488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9075951443569553E-2"/>
                  <c:y val="-2.2843081856203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</c:v>
                </c:pt>
                <c:pt idx="3">
                  <c:v>Среднее профессиональное образование</c:v>
                </c:pt>
                <c:pt idx="4">
                  <c:v>Поддержка научно-исследовательской деятельности</c:v>
                </c:pt>
                <c:pt idx="5">
                  <c:v>Обеспечение функционирования системы образования региона и реализации ГП</c:v>
                </c:pt>
                <c:pt idx="6">
                  <c:v>Организация отдыха и оздоровления детей</c:v>
                </c:pt>
                <c:pt idx="7">
                  <c:v>Создание условий для получения качественного образования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51.4</c:v>
                </c:pt>
                <c:pt idx="1">
                  <c:v>144.5</c:v>
                </c:pt>
                <c:pt idx="2">
                  <c:v>2643.7</c:v>
                </c:pt>
                <c:pt idx="3">
                  <c:v>5101.6000000000004</c:v>
                </c:pt>
                <c:pt idx="4">
                  <c:v>38.6</c:v>
                </c:pt>
                <c:pt idx="5">
                  <c:v>1020.6</c:v>
                </c:pt>
                <c:pt idx="6">
                  <c:v>6.9</c:v>
                </c:pt>
                <c:pt idx="7">
                  <c:v>389.3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2015 год</a:t>
            </a:r>
          </a:p>
        </c:rich>
      </c:tx>
      <c:layout>
        <c:manualLayout>
          <c:xMode val="edge"/>
          <c:yMode val="edge"/>
          <c:x val="0.5409743965121756"/>
          <c:y val="0.52362186990139747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47236706108585141"/>
          <c:y val="0.16069561631271942"/>
          <c:w val="0.37959397742396678"/>
          <c:h val="0.44606701940035276"/>
        </c:manualLayout>
      </c:layout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Лист1!$A$1:$A$7</c:f>
              <c:strCache>
                <c:ptCount val="7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</c:v>
                </c:pt>
                <c:pt idx="3">
                  <c:v>Среднее профессиональное образование</c:v>
                </c:pt>
                <c:pt idx="4">
                  <c:v>Поддержка научно-исследовательской деятельности</c:v>
                </c:pt>
                <c:pt idx="5">
                  <c:v>Обеспечение функционирования системы образования региона и реализации ГП</c:v>
                </c:pt>
                <c:pt idx="6">
                  <c:v>Организация отдыха и оздоровления детей и обеспечения безопасных условий для перевозки детей</c:v>
                </c:pt>
              </c:strCache>
            </c:strRef>
          </c:cat>
          <c:val>
            <c:numRef>
              <c:f>Лист1!$B$1:$B$7</c:f>
              <c:numCache>
                <c:formatCode>General</c:formatCode>
                <c:ptCount val="7"/>
                <c:pt idx="0">
                  <c:v>3039.2</c:v>
                </c:pt>
                <c:pt idx="1">
                  <c:v>5224.2</c:v>
                </c:pt>
                <c:pt idx="2">
                  <c:v>38.6</c:v>
                </c:pt>
                <c:pt idx="3">
                  <c:v>926.6</c:v>
                </c:pt>
                <c:pt idx="4">
                  <c:v>14.1</c:v>
                </c:pt>
                <c:pt idx="5">
                  <c:v>51.3</c:v>
                </c:pt>
                <c:pt idx="6">
                  <c:v>147.80000000000001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l"/>
      <c:layout>
        <c:manualLayout>
          <c:xMode val="edge"/>
          <c:yMode val="edge"/>
          <c:x val="2.1011844393229222E-2"/>
          <c:y val="7.9877988224444932E-2"/>
          <c:w val="0.35434502015742575"/>
          <c:h val="0.73093282258636583"/>
        </c:manualLayout>
      </c:layout>
      <c:overlay val="0"/>
      <c:txPr>
        <a:bodyPr/>
        <a:lstStyle/>
        <a:p>
          <a:pPr>
            <a:defRPr sz="9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2016 год</a:t>
            </a:r>
          </a:p>
        </c:rich>
      </c:tx>
      <c:layout>
        <c:manualLayout>
          <c:xMode val="edge"/>
          <c:yMode val="edge"/>
          <c:x val="0.10569495752835678"/>
          <c:y val="0.65030987231429704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4.2980503691484886E-2"/>
          <c:y val="0.2448098772660704"/>
          <c:w val="0.39451773764222148"/>
          <c:h val="0.40301106467716497"/>
        </c:manualLayout>
      </c:layout>
      <c:pieChart>
        <c:varyColors val="1"/>
        <c:ser>
          <c:idx val="0"/>
          <c:order val="0"/>
          <c:dLbls>
            <c:dLbl>
              <c:idx val="2"/>
              <c:layout>
                <c:manualLayout>
                  <c:x val="1.8109167881739548E-3"/>
                  <c:y val="-9.005222550810629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7610072410941729E-2"/>
                  <c:y val="4.838341508590360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4146254544973363E-3"/>
                  <c:y val="8.9832415081314153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4979016179956876E-2"/>
                  <c:y val="-8.77560519728468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Лист1!$A$1:$A$8</c:f>
              <c:strCache>
                <c:ptCount val="8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</c:v>
                </c:pt>
                <c:pt idx="3">
                  <c:v>Среднее профессиональное образование</c:v>
                </c:pt>
                <c:pt idx="4">
                  <c:v>Поддержка научно-исследовательской деятельности</c:v>
                </c:pt>
                <c:pt idx="5">
                  <c:v>Обеспечение функционирования системы образования региона и реализации ГП</c:v>
                </c:pt>
                <c:pt idx="6">
                  <c:v>Организация отдыха и оздоровления детей и обеспечения безопасных условий для перевозки детей</c:v>
                </c:pt>
                <c:pt idx="7">
                  <c:v>Создание условий для получения качественного образования</c:v>
                </c:pt>
              </c:strCache>
            </c:strRef>
          </c:cat>
          <c:val>
            <c:numRef>
              <c:f>Лист1!$B$1:$B$8</c:f>
              <c:numCache>
                <c:formatCode>General</c:formatCode>
                <c:ptCount val="8"/>
                <c:pt idx="0">
                  <c:v>3039.2</c:v>
                </c:pt>
                <c:pt idx="1">
                  <c:v>5224.2</c:v>
                </c:pt>
                <c:pt idx="2">
                  <c:v>38.6</c:v>
                </c:pt>
                <c:pt idx="3">
                  <c:v>926.6</c:v>
                </c:pt>
                <c:pt idx="4">
                  <c:v>14.1</c:v>
                </c:pt>
                <c:pt idx="5">
                  <c:v>51.3</c:v>
                </c:pt>
                <c:pt idx="6">
                  <c:v>147.80000000000001</c:v>
                </c:pt>
                <c:pt idx="7">
                  <c:v>182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4.5059326742304132E-2"/>
                  <c:y val="0.10636574051019941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latin typeface="Times New Roman" pitchFamily="18" charset="0"/>
                        <a:cs typeface="Times New Roman" pitchFamily="18" charset="0"/>
                      </a:rPr>
                      <a:t>5</a:t>
                    </a:r>
                    <a:r>
                      <a:rPr lang="ru-RU" sz="1600" dirty="0" smtClean="0">
                        <a:latin typeface="Times New Roman" pitchFamily="18" charset="0"/>
                        <a:cs typeface="Times New Roman" pitchFamily="18" charset="0"/>
                      </a:rPr>
                      <a:t>5</a:t>
                    </a:r>
                    <a:r>
                      <a:rPr lang="en-US" sz="1600" dirty="0" smtClean="0">
                        <a:latin typeface="Times New Roman" pitchFamily="18" charset="0"/>
                        <a:cs typeface="Times New Roman" pitchFamily="18" charset="0"/>
                      </a:rPr>
                      <a:t>,</a:t>
                    </a:r>
                    <a:r>
                      <a:rPr lang="ru-RU" sz="1600" dirty="0" smtClean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1583026466464362"/>
                  <c:y val="-9.1887532641886385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ru-RU" sz="1600" dirty="0" smtClean="0">
                        <a:latin typeface="Times New Roman" pitchFamily="18" charset="0"/>
                        <a:cs typeface="Times New Roman" pitchFamily="18" charset="0"/>
                      </a:rPr>
                      <a:t>23</a:t>
                    </a:r>
                    <a:r>
                      <a:rPr lang="en-US" sz="1600" dirty="0" smtClean="0">
                        <a:latin typeface="Times New Roman" pitchFamily="18" charset="0"/>
                        <a:cs typeface="Times New Roman" pitchFamily="18" charset="0"/>
                      </a:rPr>
                      <a:t>,</a:t>
                    </a:r>
                    <a:r>
                      <a:rPr lang="ru-RU" sz="1600" dirty="0" smtClean="0">
                        <a:latin typeface="Times New Roman" pitchFamily="18" charset="0"/>
                        <a:cs typeface="Times New Roman" pitchFamily="18" charset="0"/>
                      </a:rPr>
                      <a:t>0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7709028262692742E-2"/>
                  <c:y val="-8.7807670320433268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latin typeface="Times New Roman" pitchFamily="18" charset="0"/>
                        <a:cs typeface="Times New Roman" pitchFamily="18" charset="0"/>
                      </a:rPr>
                      <a:t>63,1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8537220724939053E-2"/>
                  <c:y val="6.0241086847834531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latin typeface="Times New Roman" pitchFamily="18" charset="0"/>
                        <a:cs typeface="Times New Roman" pitchFamily="18" charset="0"/>
                      </a:rPr>
                      <a:t>99,6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696386773269222E-2"/>
                  <c:y val="9.7138120743607573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latin typeface="Times New Roman" pitchFamily="18" charset="0"/>
                        <a:cs typeface="Times New Roman" pitchFamily="18" charset="0"/>
                      </a:rPr>
                      <a:t>12,3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Лист1!$A$1:$A$5</c:f>
              <c:strCache>
                <c:ptCount val="5"/>
                <c:pt idx="0">
                  <c:v>Развитие сети общедоступных библиотек</c:v>
                </c:pt>
                <c:pt idx="1">
                  <c:v>Развитие театрально-концертной деятельности</c:v>
                </c:pt>
                <c:pt idx="2">
                  <c:v>Сохранение и развитие музейного дела</c:v>
                </c:pt>
                <c:pt idx="3">
                  <c:v>Развитие образования в сфере культуры</c:v>
                </c:pt>
                <c:pt idx="4">
                  <c:v>Поддержка и развитие традиционной народной культуры</c:v>
                </c:pt>
              </c:strCache>
            </c:strRef>
          </c:cat>
          <c:val>
            <c:numRef>
              <c:f>Лист1!$B$1:$B$5</c:f>
              <c:numCache>
                <c:formatCode>General</c:formatCode>
                <c:ptCount val="5"/>
                <c:pt idx="0">
                  <c:v>57.1</c:v>
                </c:pt>
                <c:pt idx="1">
                  <c:v>142.5</c:v>
                </c:pt>
                <c:pt idx="2">
                  <c:v>64.400000000000006</c:v>
                </c:pt>
                <c:pt idx="3">
                  <c:v>96.2</c:v>
                </c:pt>
                <c:pt idx="4">
                  <c:v>12.5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3683584770352388"/>
          <c:y val="0.21101219978172109"/>
          <c:w val="0.41395751022229171"/>
          <c:h val="0.50249681198648422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4.5059326742304132E-2"/>
                  <c:y val="0.1063657405101994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1583026466464362"/>
                  <c:y val="-9.188753264188638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7709028262692742E-2"/>
                  <c:y val="-8.780767032043326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8537220724939053E-2"/>
                  <c:y val="6.024108684783453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696386773269222E-2"/>
                  <c:y val="9.713812074360757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Лист1!$A$1:$A$5</c:f>
              <c:strCache>
                <c:ptCount val="5"/>
                <c:pt idx="0">
                  <c:v>Развитие сети общедоступных библиотек</c:v>
                </c:pt>
                <c:pt idx="1">
                  <c:v>Развитие театрально-концертной деятельности</c:v>
                </c:pt>
                <c:pt idx="2">
                  <c:v>Сохранение и развитие музейного дела</c:v>
                </c:pt>
                <c:pt idx="3">
                  <c:v>Развитие образования в сфере культуры</c:v>
                </c:pt>
                <c:pt idx="4">
                  <c:v>Поддержка и развитие традиционной народной культуры</c:v>
                </c:pt>
              </c:strCache>
            </c:strRef>
          </c:cat>
          <c:val>
            <c:numRef>
              <c:f>Лист1!$B$1:$B$5</c:f>
              <c:numCache>
                <c:formatCode>General</c:formatCode>
                <c:ptCount val="5"/>
                <c:pt idx="0">
                  <c:v>57.1</c:v>
                </c:pt>
                <c:pt idx="1">
                  <c:v>142.5</c:v>
                </c:pt>
                <c:pt idx="2">
                  <c:v>64.400000000000006</c:v>
                </c:pt>
                <c:pt idx="3">
                  <c:v>96.2</c:v>
                </c:pt>
                <c:pt idx="4">
                  <c:v>12.5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9.3283513571282197E-3"/>
          <c:y val="0.14080539683124146"/>
          <c:w val="0.500324533588553"/>
          <c:h val="0.66590383873608217"/>
        </c:manualLayout>
      </c:layout>
      <c:overlay val="0"/>
      <c:txPr>
        <a:bodyPr/>
        <a:lstStyle/>
        <a:p>
          <a:pPr>
            <a:defRPr sz="11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4.5059326742304132E-2"/>
                  <c:y val="0.10636574051019941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>
                        <a:latin typeface="Times New Roman" pitchFamily="18" charset="0"/>
                        <a:cs typeface="Times New Roman" pitchFamily="18" charset="0"/>
                      </a:rPr>
                      <a:t>66</a:t>
                    </a:r>
                    <a:r>
                      <a:rPr lang="en-US" sz="1600" dirty="0" smtClean="0">
                        <a:latin typeface="Times New Roman" pitchFamily="18" charset="0"/>
                        <a:cs typeface="Times New Roman" pitchFamily="18" charset="0"/>
                      </a:rPr>
                      <a:t>,1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1583026466464362"/>
                  <c:y val="-9.1887532641886385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latin typeface="Times New Roman" pitchFamily="18" charset="0"/>
                        <a:cs typeface="Times New Roman" pitchFamily="18" charset="0"/>
                      </a:rPr>
                      <a:t>165,4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7709028262692742E-2"/>
                  <c:y val="-8.7807670320433268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latin typeface="Times New Roman" pitchFamily="18" charset="0"/>
                        <a:cs typeface="Times New Roman" pitchFamily="18" charset="0"/>
                      </a:rPr>
                      <a:t>77,0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8537220724939053E-2"/>
                  <c:y val="6.0241086847834531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latin typeface="Times New Roman" pitchFamily="18" charset="0"/>
                        <a:cs typeface="Times New Roman" pitchFamily="18" charset="0"/>
                      </a:rPr>
                      <a:t>109,0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696386773269222E-2"/>
                  <c:y val="9.7138120743607573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latin typeface="Times New Roman" pitchFamily="18" charset="0"/>
                        <a:cs typeface="Times New Roman" pitchFamily="18" charset="0"/>
                      </a:rPr>
                      <a:t>28,6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Лист1!$A$1:$A$5</c:f>
              <c:strCache>
                <c:ptCount val="5"/>
                <c:pt idx="0">
                  <c:v>Развитие сети общедоступных библиотек</c:v>
                </c:pt>
                <c:pt idx="1">
                  <c:v>Развитие театрально-концертной деятельности</c:v>
                </c:pt>
                <c:pt idx="2">
                  <c:v>Сохранение и развитие музейного дела</c:v>
                </c:pt>
                <c:pt idx="3">
                  <c:v>Развитие образования в сфере культуры</c:v>
                </c:pt>
                <c:pt idx="4">
                  <c:v>Поддержка и развитие традиционной народной культуры</c:v>
                </c:pt>
              </c:strCache>
            </c:strRef>
          </c:cat>
          <c:val>
            <c:numRef>
              <c:f>Лист1!$B$1:$B$5</c:f>
              <c:numCache>
                <c:formatCode>General</c:formatCode>
                <c:ptCount val="5"/>
                <c:pt idx="0">
                  <c:v>57.1</c:v>
                </c:pt>
                <c:pt idx="1">
                  <c:v>142.5</c:v>
                </c:pt>
                <c:pt idx="2">
                  <c:v>64.400000000000006</c:v>
                </c:pt>
                <c:pt idx="3">
                  <c:v>96.2</c:v>
                </c:pt>
                <c:pt idx="4">
                  <c:v>12.5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583334928186234E-2"/>
          <c:y val="0.52452041411490236"/>
          <c:w val="0.48143224862557399"/>
          <c:h val="0.47547958588509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explosion val="18"/>
          </c:dPt>
          <c:dPt>
            <c:idx val="1"/>
            <c:bubble3D val="0"/>
            <c:explosion val="8"/>
          </c:dPt>
          <c:dPt>
            <c:idx val="2"/>
            <c:bubble3D val="0"/>
            <c:explosion val="17"/>
          </c:dPt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30987796</c:v>
                </c:pt>
                <c:pt idx="1">
                  <c:v>625274</c:v>
                </c:pt>
                <c:pt idx="2">
                  <c:v>8613421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4208678281788969"/>
          <c:y val="0.65993919510061239"/>
          <c:w val="0.3353493367617385"/>
          <c:h val="0.14297550306211723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184290629796285E-2"/>
          <c:y val="1.5099090874510248E-2"/>
          <c:w val="0.92963141874040744"/>
          <c:h val="0.866720681653923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0.317915477956559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389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6.3971437508720513E-3"/>
                  <c:y val="-0.379832819810567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1">
                  <c:v>486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3.1985718754360256E-3"/>
                  <c:y val="-0.265853398759937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2">
                  <c:v>320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159297024"/>
        <c:axId val="65133312"/>
      </c:barChart>
      <c:catAx>
        <c:axId val="159297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5133312"/>
        <c:crosses val="autoZero"/>
        <c:auto val="1"/>
        <c:lblAlgn val="ctr"/>
        <c:lblOffset val="100"/>
        <c:noMultiLvlLbl val="0"/>
      </c:catAx>
      <c:valAx>
        <c:axId val="651333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929702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3.6693915812580809E-2"/>
          <c:y val="0.90083076571950249"/>
          <c:w val="0.92195585366357369"/>
          <c:h val="4.8915515995283196E-2"/>
        </c:manualLayout>
      </c:layout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184290629796285E-2"/>
          <c:y val="1.5099090874510248E-2"/>
          <c:w val="0.92963141874040744"/>
          <c:h val="0.866720681653923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3675575825042566E-2"/>
                  <c:y val="-0.407033348772579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6.3970672144242841E-3"/>
                  <c:y val="-0.161714872652137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1">
                  <c:v>6.8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4.2451215337213286E-4"/>
                  <c:y val="-7.8029339123108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2">
                  <c:v>2.85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159379456"/>
        <c:axId val="65133888"/>
      </c:barChart>
      <c:catAx>
        <c:axId val="15937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5133888"/>
        <c:crosses val="autoZero"/>
        <c:auto val="1"/>
        <c:lblAlgn val="ctr"/>
        <c:lblOffset val="100"/>
        <c:noMultiLvlLbl val="0"/>
      </c:catAx>
      <c:valAx>
        <c:axId val="651338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937945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3.6693915812580809E-2"/>
          <c:y val="0.90083076571950249"/>
          <c:w val="0.92195585366357369"/>
          <c:h val="4.8915515995283196E-2"/>
        </c:manualLayout>
      </c:layout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2916666666666665E-2"/>
          <c:y val="2.6638779527559067E-2"/>
          <c:w val="0.82719176509186332"/>
          <c:h val="0.759979330708661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ЖКХ</c:v>
                </c:pt>
                <c:pt idx="1">
                  <c:v>Охрана окружающей среды</c:v>
                </c:pt>
                <c:pt idx="2">
                  <c:v>Дороги</c:v>
                </c:pt>
                <c:pt idx="3">
                  <c:v>Сельское хозяйство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2905.9</c:v>
                </c:pt>
                <c:pt idx="1">
                  <c:v>210</c:v>
                </c:pt>
                <c:pt idx="2">
                  <c:v>4539.8</c:v>
                </c:pt>
                <c:pt idx="3">
                  <c:v>1865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ЖКХ</c:v>
                </c:pt>
                <c:pt idx="1">
                  <c:v>Охрана окружающей среды</c:v>
                </c:pt>
                <c:pt idx="2">
                  <c:v>Дороги</c:v>
                </c:pt>
                <c:pt idx="3">
                  <c:v>Сельское хозяйство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3095.6</c:v>
                </c:pt>
                <c:pt idx="1">
                  <c:v>265</c:v>
                </c:pt>
                <c:pt idx="2">
                  <c:v>3242.1</c:v>
                </c:pt>
                <c:pt idx="3">
                  <c:v>1149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ЖКХ</c:v>
                </c:pt>
                <c:pt idx="1">
                  <c:v>Охрана окружающей среды</c:v>
                </c:pt>
                <c:pt idx="2">
                  <c:v>Дороги</c:v>
                </c:pt>
                <c:pt idx="3">
                  <c:v>Сельское хозяйство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1884.2</c:v>
                </c:pt>
                <c:pt idx="1">
                  <c:v>235</c:v>
                </c:pt>
                <c:pt idx="2">
                  <c:v>3408.6</c:v>
                </c:pt>
                <c:pt idx="3">
                  <c:v>1171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1435776"/>
        <c:axId val="159193280"/>
      </c:barChart>
      <c:catAx>
        <c:axId val="1914357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9193280"/>
        <c:crosses val="autoZero"/>
        <c:auto val="1"/>
        <c:lblAlgn val="ctr"/>
        <c:lblOffset val="100"/>
        <c:noMultiLvlLbl val="0"/>
      </c:catAx>
      <c:valAx>
        <c:axId val="15919328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914357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9090949075229164"/>
          <c:y val="0.33398319400740878"/>
          <c:w val="7.6482991791635174E-2"/>
          <c:h val="0.31423688840403324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46153605799275"/>
          <c:y val="0.21583962390128847"/>
          <c:w val="0.83347987751531061"/>
          <c:h val="0.774005199130759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dLbls>
            <c:dLbl>
              <c:idx val="4"/>
              <c:layout>
                <c:manualLayout>
                  <c:x val="8.2653730783652041E-2"/>
                  <c:y val="-1.09425363580656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Лист1!$A$2:$A$10</c:f>
              <c:strCache>
                <c:ptCount val="9"/>
                <c:pt idx="0">
                  <c:v>животноводство</c:v>
                </c:pt>
                <c:pt idx="1">
                  <c:v>предупреждение и ликвидация болезней животных, их лечение , защита населения от болезней, общих для человека и животных</c:v>
                </c:pt>
                <c:pt idx="2">
                  <c:v>растениеводство</c:v>
                </c:pt>
                <c:pt idx="3">
                  <c:v>прочие расходы</c:v>
                </c:pt>
                <c:pt idx="4">
                  <c:v>поддержка малых форм хозяйствования</c:v>
                </c:pt>
                <c:pt idx="5">
                  <c:v>экономически значимые программы в области молочного скотоводства</c:v>
                </c:pt>
                <c:pt idx="6">
                  <c:v>устойчивое развитие сельских территорий</c:v>
                </c:pt>
                <c:pt idx="7">
                  <c:v>экономическизначимые программы в области мясного скотоводства</c:v>
                </c:pt>
                <c:pt idx="8">
                  <c:v>техническая и технологическая модернизация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344.7</c:v>
                </c:pt>
                <c:pt idx="1">
                  <c:v>171.5</c:v>
                </c:pt>
                <c:pt idx="2">
                  <c:v>166</c:v>
                </c:pt>
                <c:pt idx="3">
                  <c:v>151.5</c:v>
                </c:pt>
                <c:pt idx="4">
                  <c:v>99.2</c:v>
                </c:pt>
                <c:pt idx="5">
                  <c:v>82.3</c:v>
                </c:pt>
                <c:pt idx="6">
                  <c:v>71</c:v>
                </c:pt>
                <c:pt idx="7">
                  <c:v>43.9</c:v>
                </c:pt>
                <c:pt idx="8">
                  <c:v>41.2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53345759701131"/>
          <c:y val="0.18255257188884286"/>
          <c:w val="0.45533079230043133"/>
          <c:h val="0.6887265871214421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9"/>
          <c:dLbls>
            <c:dLbl>
              <c:idx val="3"/>
              <c:layout>
                <c:manualLayout>
                  <c:x val="-1.2282190067667944E-2"/>
                  <c:y val="-9.488607651825079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Лист1!$A$2:$A$10</c:f>
              <c:strCache>
                <c:ptCount val="9"/>
                <c:pt idx="0">
                  <c:v>Животноводство</c:v>
                </c:pt>
                <c:pt idx="1">
                  <c:v>Предупреждение и ликвидация болезней животных, их лечение, защита населения от болезней, общих для человека и животных</c:v>
                </c:pt>
                <c:pt idx="2">
                  <c:v>Растениеводство</c:v>
                </c:pt>
                <c:pt idx="3">
                  <c:v>Прочие расходы</c:v>
                </c:pt>
                <c:pt idx="4">
                  <c:v>Поддержка малых форм хозяйствования</c:v>
                </c:pt>
                <c:pt idx="5">
                  <c:v>Экономически значимые программы в области молочного скотоводства</c:v>
                </c:pt>
                <c:pt idx="6">
                  <c:v>Устойчивое развитие сельских территорий</c:v>
                </c:pt>
                <c:pt idx="7">
                  <c:v>Экономическизначимые программы в области мясного скотоводства</c:v>
                </c:pt>
                <c:pt idx="8">
                  <c:v>техническая и технологическая модернизация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897.4</c:v>
                </c:pt>
                <c:pt idx="1">
                  <c:v>192.6</c:v>
                </c:pt>
                <c:pt idx="2">
                  <c:v>323.39999999999998</c:v>
                </c:pt>
                <c:pt idx="3">
                  <c:v>114.3</c:v>
                </c:pt>
                <c:pt idx="4">
                  <c:v>100.4</c:v>
                </c:pt>
                <c:pt idx="5">
                  <c:v>48.9</c:v>
                </c:pt>
                <c:pt idx="6">
                  <c:v>135.6</c:v>
                </c:pt>
                <c:pt idx="7">
                  <c:v>31.2</c:v>
                </c:pt>
                <c:pt idx="8">
                  <c:v>20.8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51037065488765"/>
          <c:y val="1.2892992181402811E-3"/>
          <c:w val="0.33304800481123475"/>
          <c:h val="0.87825931800264678"/>
        </c:manualLayout>
      </c:layout>
      <c:overlay val="0"/>
      <c:txPr>
        <a:bodyPr/>
        <a:lstStyle/>
        <a:p>
          <a:pPr>
            <a:defRPr sz="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8169683645386506"/>
          <c:y val="0.26408986008383251"/>
          <c:w val="0.42093524348910105"/>
          <c:h val="0.630971007983324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9"/>
          <c:dLbls>
            <c:dLbl>
              <c:idx val="3"/>
              <c:layout>
                <c:manualLayout>
                  <c:x val="2.413662632079943E-2"/>
                  <c:y val="9.0780588454180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3207118078373739E-3"/>
                  <c:y val="-4.1378836205016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894077162964645E-4"/>
                  <c:y val="-6.3214671789676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Лист1!$A$2:$A$10</c:f>
              <c:strCache>
                <c:ptCount val="9"/>
                <c:pt idx="0">
                  <c:v>Животноводство</c:v>
                </c:pt>
                <c:pt idx="1">
                  <c:v>Предупреждение и ликвидация болезней животных, их лечение, защита населения от болезней, общих для человека и животных</c:v>
                </c:pt>
                <c:pt idx="2">
                  <c:v>Растениеводство</c:v>
                </c:pt>
                <c:pt idx="3">
                  <c:v>Прочие расходы</c:v>
                </c:pt>
                <c:pt idx="4">
                  <c:v>Поддержка малых форм хозяйствования</c:v>
                </c:pt>
                <c:pt idx="5">
                  <c:v>Экономически значимые программы в области молочного скотоводства</c:v>
                </c:pt>
                <c:pt idx="6">
                  <c:v>Устойчивое развитие сельских территорий</c:v>
                </c:pt>
                <c:pt idx="7">
                  <c:v>Экономическизначимые программы в области мясного скотоводства</c:v>
                </c:pt>
                <c:pt idx="8">
                  <c:v>техническая и технологическая модернизация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306.10000000000002</c:v>
                </c:pt>
                <c:pt idx="1">
                  <c:v>199.1</c:v>
                </c:pt>
                <c:pt idx="2">
                  <c:v>179.4</c:v>
                </c:pt>
                <c:pt idx="3">
                  <c:v>137.80000000000001</c:v>
                </c:pt>
                <c:pt idx="4">
                  <c:v>75.599999999999994</c:v>
                </c:pt>
                <c:pt idx="5">
                  <c:v>82.3</c:v>
                </c:pt>
                <c:pt idx="6">
                  <c:v>69.400000000000006</c:v>
                </c:pt>
                <c:pt idx="7">
                  <c:v>5.6</c:v>
                </c:pt>
                <c:pt idx="8">
                  <c:v>93.7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doughnutChart>
        <c:varyColors val="1"/>
        <c:ser>
          <c:idx val="0"/>
          <c:order val="0"/>
          <c:val>
            <c:numRef>
              <c:f>Лист1!$A$1:$A$4</c:f>
              <c:numCache>
                <c:formatCode>0%</c:formatCode>
                <c:ptCount val="4"/>
                <c:pt idx="0">
                  <c:v>0.57999999999999996</c:v>
                </c:pt>
                <c:pt idx="1">
                  <c:v>0.35</c:v>
                </c:pt>
                <c:pt idx="2">
                  <c:v>0.02</c:v>
                </c:pt>
                <c:pt idx="3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doughnutChart>
        <c:varyColors val="1"/>
        <c:ser>
          <c:idx val="0"/>
          <c:order val="0"/>
          <c:val>
            <c:numRef>
              <c:f>Лист1!$A$1:$A$4</c:f>
              <c:numCache>
                <c:formatCode>0%</c:formatCode>
                <c:ptCount val="4"/>
                <c:pt idx="0">
                  <c:v>0.57999999999999996</c:v>
                </c:pt>
                <c:pt idx="1">
                  <c:v>0.35</c:v>
                </c:pt>
                <c:pt idx="2">
                  <c:v>0.02</c:v>
                </c:pt>
                <c:pt idx="3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73818897637799E-2"/>
          <c:y val="9.6875000000000003E-2"/>
          <c:w val="0.74687675250444396"/>
          <c:h val="0.85200687703293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11"/>
          </c:dPt>
          <c:dPt>
            <c:idx val="1"/>
            <c:bubble3D val="0"/>
            <c:explosion val="0"/>
          </c:dPt>
          <c:dPt>
            <c:idx val="2"/>
            <c:bubble3D val="0"/>
            <c:explosion val="16"/>
          </c:dPt>
          <c:cat>
            <c:strRef>
              <c:f>Лист1!$A$2:$A$5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10.7</c:v>
                </c:pt>
                <c:pt idx="1">
                  <c:v>0.3</c:v>
                </c:pt>
                <c:pt idx="2">
                  <c:v>12.5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5558459603356172E-2"/>
          <c:y val="0"/>
          <c:w val="0.71436639426183512"/>
          <c:h val="0.922028235829708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Государственные займы, осуществляемые путем выпуска государственных ценных бумаг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1250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Кредиты от кредитных организаций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10800</c:v>
                </c:pt>
                <c:pt idx="1">
                  <c:v>1300</c:v>
                </c:pt>
                <c:pt idx="2">
                  <c:v>7200</c:v>
                </c:pt>
                <c:pt idx="3">
                  <c:v>12200</c:v>
                </c:pt>
                <c:pt idx="4">
                  <c:v>15750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Кредиты, полученные от других бюджетов бюджетной системы Российской Федерации</c:v>
                </c:pt>
              </c:strCache>
            </c:strRef>
          </c:tx>
          <c:invertIfNegative val="0"/>
          <c:dLbls>
            <c:dLbl>
              <c:idx val="3"/>
              <c:layout>
                <c:manualLayout>
                  <c:x val="0"/>
                  <c:y val="6.7021263683288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15146.3</c:v>
                </c:pt>
                <c:pt idx="1">
                  <c:v>28444.2</c:v>
                </c:pt>
                <c:pt idx="2">
                  <c:v>22534.9</c:v>
                </c:pt>
                <c:pt idx="3">
                  <c:v>11348.2</c:v>
                </c:pt>
                <c:pt idx="4">
                  <c:v>3115.1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Государственные гарантии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4083.2</c:v>
                </c:pt>
                <c:pt idx="1">
                  <c:v>540.79999999999995</c:v>
                </c:pt>
                <c:pt idx="2">
                  <c:v>519.6</c:v>
                </c:pt>
                <c:pt idx="3">
                  <c:v>346.3</c:v>
                </c:pt>
                <c:pt idx="4">
                  <c:v>186.3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272768"/>
        <c:axId val="191864128"/>
      </c:barChart>
      <c:catAx>
        <c:axId val="194272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1864128"/>
        <c:crosses val="autoZero"/>
        <c:auto val="1"/>
        <c:lblAlgn val="ctr"/>
        <c:lblOffset val="100"/>
        <c:noMultiLvlLbl val="0"/>
      </c:catAx>
      <c:valAx>
        <c:axId val="1918641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42727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749269131058366"/>
          <c:y val="0.27672411321281115"/>
          <c:w val="0.30402087617849483"/>
          <c:h val="0.48229627162996946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9673473019262414E-3"/>
          <c:y val="7.8671764587118914E-2"/>
          <c:w val="0.97708344704458683"/>
          <c:h val="0.9213281730130169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explosion val="18"/>
          </c:dPt>
          <c:dPt>
            <c:idx val="1"/>
            <c:bubble3D val="0"/>
            <c:explosion val="8"/>
          </c:dPt>
          <c:dPt>
            <c:idx val="2"/>
            <c:bubble3D val="0"/>
            <c:explosion val="17"/>
          </c:dPt>
          <c:cat>
            <c:strRef>
              <c:f>Лист1!$A$2:$A$4</c:f>
              <c:strCache>
                <c:ptCount val="3"/>
                <c:pt idx="0">
                  <c:v>Кв. 3</c:v>
                </c:pt>
                <c:pt idx="1">
                  <c:v>Кв. 2</c:v>
                </c:pt>
                <c:pt idx="2">
                  <c:v>Кв. 1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30987796</c:v>
                </c:pt>
                <c:pt idx="1">
                  <c:v>625274</c:v>
                </c:pt>
                <c:pt idx="2">
                  <c:v>8613421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36646981627297"/>
          <c:y val="5.6210875984251958E-2"/>
          <c:w val="0.87171686351706035"/>
          <c:h val="0.825346456692913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0.420634920634920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0.391534391534391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0.386243386243386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0.275132275132275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0.208994708994708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92.4</c:v>
                </c:pt>
                <c:pt idx="1">
                  <c:v>87.6</c:v>
                </c:pt>
                <c:pt idx="2">
                  <c:v>85.1</c:v>
                </c:pt>
                <c:pt idx="3">
                  <c:v>58</c:v>
                </c:pt>
                <c:pt idx="4">
                  <c:v>44.2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4336768"/>
        <c:axId val="192194240"/>
      </c:barChart>
      <c:catAx>
        <c:axId val="194336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2194240"/>
        <c:crosses val="autoZero"/>
        <c:auto val="1"/>
        <c:lblAlgn val="ctr"/>
        <c:lblOffset val="100"/>
        <c:noMultiLvlLbl val="0"/>
      </c:catAx>
      <c:valAx>
        <c:axId val="1921942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43367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271530357210726"/>
          <c:y val="0.39496929133858266"/>
          <c:w val="0.62983901784948793"/>
          <c:h val="0.56670183727034118"/>
        </c:manualLayout>
      </c:layout>
      <c:pie3DChart>
        <c:varyColors val="1"/>
        <c:ser>
          <c:idx val="0"/>
          <c:order val="0"/>
          <c:explosion val="3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Lbls>
            <c:dLbl>
              <c:idx val="0"/>
              <c:layout>
                <c:manualLayout>
                  <c:x val="0.10528623203187684"/>
                  <c:y val="-6.1816916916053621E-2"/>
                </c:manualLayout>
              </c:layout>
              <c:tx>
                <c:rich>
                  <a:bodyPr/>
                  <a:lstStyle/>
                  <a:p>
                    <a:r>
                      <a:rPr lang="ru-RU" sz="1500">
                        <a:latin typeface="Times New Roman" pitchFamily="18" charset="0"/>
                        <a:cs typeface="Times New Roman" pitchFamily="18" charset="0"/>
                      </a:rPr>
                      <a:t>Дотации 5,33%</a:t>
                    </a:r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3154066040170485"/>
                  <c:y val="-8.4259057235640311E-2"/>
                </c:manualLayout>
              </c:layout>
              <c:tx>
                <c:rich>
                  <a:bodyPr/>
                  <a:lstStyle/>
                  <a:p>
                    <a:r>
                      <a:rPr lang="ru-RU" sz="1500">
                        <a:latin typeface="Times New Roman" pitchFamily="18" charset="0"/>
                        <a:cs typeface="Times New Roman" pitchFamily="18" charset="0"/>
                      </a:rPr>
                      <a:t>Субвенции 79,68%</a:t>
                    </a:r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4823946120668702"/>
                  <c:y val="0.20600288713910761"/>
                </c:manualLayout>
              </c:layout>
              <c:tx>
                <c:rich>
                  <a:bodyPr/>
                  <a:lstStyle/>
                  <a:p>
                    <a:r>
                      <a:rPr lang="ru-RU" sz="1500">
                        <a:latin typeface="Times New Roman" pitchFamily="18" charset="0"/>
                        <a:cs typeface="Times New Roman" pitchFamily="18" charset="0"/>
                      </a:rPr>
                      <a:t>Субсидии 12,16%</a:t>
                    </a:r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9981523837078605"/>
                  <c:y val="4.3333333333333335E-2"/>
                </c:manualLayout>
              </c:layout>
              <c:tx>
                <c:rich>
                  <a:bodyPr/>
                  <a:lstStyle/>
                  <a:p>
                    <a:r>
                      <a:rPr lang="ru-RU" sz="1500">
                        <a:latin typeface="Times New Roman" pitchFamily="18" charset="0"/>
                        <a:cs typeface="Times New Roman" pitchFamily="18" charset="0"/>
                      </a:rPr>
                      <a:t>Иные межбюджетные трансферты 2,83%</a:t>
                    </a:r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5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Лист1!$A$3:$A$6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 </c:v>
                </c:pt>
                <c:pt idx="3">
                  <c:v>Иные МБТ</c:v>
                </c:pt>
              </c:strCache>
            </c:strRef>
          </c:cat>
          <c:val>
            <c:numRef>
              <c:f>Лист1!$C$3:$C$6</c:f>
              <c:numCache>
                <c:formatCode>0.00%</c:formatCode>
                <c:ptCount val="4"/>
                <c:pt idx="0">
                  <c:v>5.3295668877676408E-2</c:v>
                </c:pt>
                <c:pt idx="1">
                  <c:v>0.79680301738431603</c:v>
                </c:pt>
                <c:pt idx="2">
                  <c:v>0.12163433655790769</c:v>
                </c:pt>
                <c:pt idx="3">
                  <c:v>2.8266977180099868E-2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4"/>
              <c:layout>
                <c:manualLayout>
                  <c:x val="7.2879872851593164E-3"/>
                  <c:y val="-2.0092704186173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1.311837711328676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1.3118377113286769E-2"/>
                  <c:y val="-1.5627658811468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Дотация!$A$4:$A$26</c:f>
              <c:strCache>
                <c:ptCount val="23"/>
                <c:pt idx="0">
                  <c:v>Бабынинский район</c:v>
                </c:pt>
                <c:pt idx="1">
                  <c:v>Барятинский район</c:v>
                </c:pt>
                <c:pt idx="2">
                  <c:v>Дзержинский район</c:v>
                </c:pt>
                <c:pt idx="3">
                  <c:v>Думиничский район</c:v>
                </c:pt>
                <c:pt idx="4">
                  <c:v>Жиздринский район</c:v>
                </c:pt>
                <c:pt idx="5">
                  <c:v>Жуковский район</c:v>
                </c:pt>
                <c:pt idx="6">
                  <c:v>Износковский район</c:v>
                </c:pt>
                <c:pt idx="7">
                  <c:v>г. Киров и Кировский район</c:v>
                </c:pt>
                <c:pt idx="8">
                  <c:v>Козельский район</c:v>
                </c:pt>
                <c:pt idx="9">
                  <c:v>Куйбышевский район</c:v>
                </c:pt>
                <c:pt idx="10">
                  <c:v>г.Людиново и Людиновский район</c:v>
                </c:pt>
                <c:pt idx="11">
                  <c:v>Малоярославецкий район</c:v>
                </c:pt>
                <c:pt idx="12">
                  <c:v>Медынский район</c:v>
                </c:pt>
                <c:pt idx="13">
                  <c:v>Мещовский район</c:v>
                </c:pt>
                <c:pt idx="14">
                  <c:v>Мосальский район</c:v>
                </c:pt>
                <c:pt idx="15">
                  <c:v>Перемышльский район</c:v>
                </c:pt>
                <c:pt idx="16">
                  <c:v>Спас-Деменский район</c:v>
                </c:pt>
                <c:pt idx="17">
                  <c:v>Сухиничский район</c:v>
                </c:pt>
                <c:pt idx="18">
                  <c:v>Тарусский район</c:v>
                </c:pt>
                <c:pt idx="19">
                  <c:v>Ульяновский район</c:v>
                </c:pt>
                <c:pt idx="20">
                  <c:v>Ферзиковский район</c:v>
                </c:pt>
                <c:pt idx="21">
                  <c:v>Хвастовичский район</c:v>
                </c:pt>
                <c:pt idx="22">
                  <c:v>Юхновский район</c:v>
                </c:pt>
              </c:strCache>
            </c:strRef>
          </c:cat>
          <c:val>
            <c:numRef>
              <c:f>Дотация!$B$4:$B$26</c:f>
              <c:numCache>
                <c:formatCode>#,##0.0</c:formatCode>
                <c:ptCount val="23"/>
                <c:pt idx="0">
                  <c:v>91.3</c:v>
                </c:pt>
                <c:pt idx="1">
                  <c:v>52</c:v>
                </c:pt>
                <c:pt idx="2">
                  <c:v>132.4</c:v>
                </c:pt>
                <c:pt idx="3">
                  <c:v>88.6</c:v>
                </c:pt>
                <c:pt idx="4">
                  <c:v>92.5</c:v>
                </c:pt>
                <c:pt idx="5">
                  <c:v>157.1</c:v>
                </c:pt>
                <c:pt idx="6">
                  <c:v>44</c:v>
                </c:pt>
                <c:pt idx="7">
                  <c:v>133.69999999999999</c:v>
                </c:pt>
                <c:pt idx="8">
                  <c:v>159.9</c:v>
                </c:pt>
                <c:pt idx="9">
                  <c:v>79.2</c:v>
                </c:pt>
                <c:pt idx="10">
                  <c:v>157.5</c:v>
                </c:pt>
                <c:pt idx="11">
                  <c:v>113.7</c:v>
                </c:pt>
                <c:pt idx="12">
                  <c:v>57.2</c:v>
                </c:pt>
                <c:pt idx="13">
                  <c:v>100.8</c:v>
                </c:pt>
                <c:pt idx="14">
                  <c:v>104.9</c:v>
                </c:pt>
                <c:pt idx="15">
                  <c:v>93.3</c:v>
                </c:pt>
                <c:pt idx="16">
                  <c:v>70.3</c:v>
                </c:pt>
                <c:pt idx="17">
                  <c:v>153.30000000000001</c:v>
                </c:pt>
                <c:pt idx="18">
                  <c:v>72.400000000000006</c:v>
                </c:pt>
                <c:pt idx="19">
                  <c:v>62.8</c:v>
                </c:pt>
                <c:pt idx="20">
                  <c:v>107.7</c:v>
                </c:pt>
                <c:pt idx="21">
                  <c:v>93.7</c:v>
                </c:pt>
                <c:pt idx="22">
                  <c:v>72.900000000000006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5969536"/>
        <c:axId val="157302784"/>
        <c:axId val="0"/>
      </c:bar3DChart>
      <c:catAx>
        <c:axId val="1959695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7302784"/>
        <c:crosses val="autoZero"/>
        <c:auto val="1"/>
        <c:lblAlgn val="ctr"/>
        <c:lblOffset val="100"/>
        <c:noMultiLvlLbl val="0"/>
      </c:catAx>
      <c:valAx>
        <c:axId val="1573027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5969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447761194029849"/>
          <c:y val="4.4444685793586146E-2"/>
          <c:w val="0.82089552238805974"/>
          <c:h val="0.51264482903382957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Дотация!$A$4:$A$26</c:f>
              <c:strCache>
                <c:ptCount val="23"/>
                <c:pt idx="0">
                  <c:v>Бабынинский район</c:v>
                </c:pt>
                <c:pt idx="1">
                  <c:v>Барятинский район</c:v>
                </c:pt>
                <c:pt idx="2">
                  <c:v>Дзержинский район</c:v>
                </c:pt>
                <c:pt idx="3">
                  <c:v>Думиничский район</c:v>
                </c:pt>
                <c:pt idx="4">
                  <c:v>Жиздринский район</c:v>
                </c:pt>
                <c:pt idx="5">
                  <c:v>Жуковский район</c:v>
                </c:pt>
                <c:pt idx="6">
                  <c:v>Износковский район</c:v>
                </c:pt>
                <c:pt idx="7">
                  <c:v>г. Киров и Кировский район</c:v>
                </c:pt>
                <c:pt idx="8">
                  <c:v>Козельский район</c:v>
                </c:pt>
                <c:pt idx="9">
                  <c:v>Куйбышевский район</c:v>
                </c:pt>
                <c:pt idx="10">
                  <c:v>г.Людиново и Людиновский район</c:v>
                </c:pt>
                <c:pt idx="11">
                  <c:v>Малоярославецкий район</c:v>
                </c:pt>
                <c:pt idx="12">
                  <c:v>Медынский район</c:v>
                </c:pt>
                <c:pt idx="13">
                  <c:v>Мещовский район</c:v>
                </c:pt>
                <c:pt idx="14">
                  <c:v>Мосальский район</c:v>
                </c:pt>
                <c:pt idx="15">
                  <c:v>Перемышльский район</c:v>
                </c:pt>
                <c:pt idx="16">
                  <c:v>Спас-Деменский район</c:v>
                </c:pt>
                <c:pt idx="17">
                  <c:v>Сухиничский район</c:v>
                </c:pt>
                <c:pt idx="18">
                  <c:v>Тарусский район</c:v>
                </c:pt>
                <c:pt idx="19">
                  <c:v>Ульяновский район</c:v>
                </c:pt>
                <c:pt idx="20">
                  <c:v>Ферзиковский район</c:v>
                </c:pt>
                <c:pt idx="21">
                  <c:v>Хвастовичский район</c:v>
                </c:pt>
                <c:pt idx="22">
                  <c:v>Юхновский район</c:v>
                </c:pt>
              </c:strCache>
            </c:strRef>
          </c:cat>
          <c:val>
            <c:numRef>
              <c:f>Дотация!$B$4:$B$26</c:f>
              <c:numCache>
                <c:formatCode>#,##0.0</c:formatCode>
                <c:ptCount val="23"/>
                <c:pt idx="0">
                  <c:v>91.31225309893135</c:v>
                </c:pt>
                <c:pt idx="1">
                  <c:v>52.035880324360825</c:v>
                </c:pt>
                <c:pt idx="2">
                  <c:v>132.41783736843445</c:v>
                </c:pt>
                <c:pt idx="3">
                  <c:v>88.59100840231595</c:v>
                </c:pt>
                <c:pt idx="4">
                  <c:v>92.513641732619774</c:v>
                </c:pt>
                <c:pt idx="5">
                  <c:v>143.48820741835408</c:v>
                </c:pt>
                <c:pt idx="6">
                  <c:v>45.682304060886068</c:v>
                </c:pt>
                <c:pt idx="7">
                  <c:v>133.71714305335234</c:v>
                </c:pt>
                <c:pt idx="8">
                  <c:v>146.04446745401935</c:v>
                </c:pt>
                <c:pt idx="9">
                  <c:v>81.775362849363873</c:v>
                </c:pt>
                <c:pt idx="10">
                  <c:v>157.54829247734614</c:v>
                </c:pt>
                <c:pt idx="11">
                  <c:v>103.87038594832683</c:v>
                </c:pt>
                <c:pt idx="12">
                  <c:v>57.165920751285022</c:v>
                </c:pt>
                <c:pt idx="13">
                  <c:v>104.14280700496583</c:v>
                </c:pt>
                <c:pt idx="14">
                  <c:v>104.9018407224284</c:v>
                </c:pt>
                <c:pt idx="15">
                  <c:v>97.425906465167344</c:v>
                </c:pt>
                <c:pt idx="16">
                  <c:v>73.909109031376403</c:v>
                </c:pt>
                <c:pt idx="17">
                  <c:v>153.30921819102551</c:v>
                </c:pt>
                <c:pt idx="18">
                  <c:v>72.404736942214669</c:v>
                </c:pt>
                <c:pt idx="19">
                  <c:v>64.977957752549258</c:v>
                </c:pt>
                <c:pt idx="20">
                  <c:v>107.67295183389523</c:v>
                </c:pt>
                <c:pt idx="21">
                  <c:v>93.687689882146202</c:v>
                </c:pt>
                <c:pt idx="22">
                  <c:v>78.41838859359261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6072960"/>
        <c:axId val="157306240"/>
      </c:barChart>
      <c:catAx>
        <c:axId val="196072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73062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73062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6072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472225335982648E-2"/>
          <c:y val="0.16155745115193934"/>
          <c:w val="0.82171006361658627"/>
          <c:h val="0.81066477107028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explosion val="18"/>
          </c:dPt>
          <c:dPt>
            <c:idx val="1"/>
            <c:bubble3D val="0"/>
            <c:explosion val="8"/>
          </c:dPt>
          <c:dPt>
            <c:idx val="2"/>
            <c:bubble3D val="0"/>
            <c:explosion val="17"/>
          </c:dPt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30987796</c:v>
                </c:pt>
                <c:pt idx="1">
                  <c:v>625274</c:v>
                </c:pt>
                <c:pt idx="2">
                  <c:v>8613421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-1.62206001622060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354420113544201E-2"/>
                  <c:y val="-3.7940379403794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220600162206002E-3"/>
                  <c:y val="8.1300813008130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2.1680216802168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8661800486618006E-3"/>
                  <c:y val="-3.2520325203252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2772126111973229E-7"/>
                  <c:y val="-2.71002710027100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3.2441200324413192E-3"/>
                  <c:y val="-3.52303523035230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delete val="1"/>
            </c:dLbl>
            <c:dLbl>
              <c:idx val="12"/>
              <c:layout>
                <c:manualLayout>
                  <c:x val="-1.62218773748172E-3"/>
                  <c:y val="-3.7940379403794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1.6220600162206002E-3"/>
                  <c:y val="-1.0840108401084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4.8661800486618006E-3"/>
                  <c:y val="-1.3550135501355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6.4881123436212806E-3"/>
                  <c:y val="-2.71045387619230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delete val="1"/>
            </c:dLbl>
            <c:txPr>
              <a:bodyPr/>
              <a:lstStyle/>
              <a:p>
                <a:pPr>
                  <a:defRPr sz="85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Дотация!$A$4:$A$21</c:f>
              <c:strCache>
                <c:ptCount val="18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Тверская область</c:v>
                </c:pt>
                <c:pt idx="6">
                  <c:v>Калужская область</c:v>
                </c:pt>
                <c:pt idx="7">
                  <c:v>Костромская область</c:v>
                </c:pt>
                <c:pt idx="8">
                  <c:v>Курская область</c:v>
                </c:pt>
                <c:pt idx="9">
                  <c:v>Липецкая область</c:v>
                </c:pt>
                <c:pt idx="10">
                  <c:v>Московская область</c:v>
                </c:pt>
                <c:pt idx="11">
                  <c:v>Орловская область</c:v>
                </c:pt>
                <c:pt idx="12">
                  <c:v>Рязанская область</c:v>
                </c:pt>
                <c:pt idx="13">
                  <c:v>Смоленская область</c:v>
                </c:pt>
                <c:pt idx="14">
                  <c:v>Тамбовская область</c:v>
                </c:pt>
                <c:pt idx="15">
                  <c:v>Тульская область</c:v>
                </c:pt>
                <c:pt idx="16">
                  <c:v>Ярославская область</c:v>
                </c:pt>
                <c:pt idx="17">
                  <c:v>г. Москва</c:v>
                </c:pt>
              </c:strCache>
            </c:strRef>
          </c:cat>
          <c:val>
            <c:numRef>
              <c:f>Дотация!$B$4:$B$21</c:f>
              <c:numCache>
                <c:formatCode>#,##0.0</c:formatCode>
                <c:ptCount val="18"/>
                <c:pt idx="0">
                  <c:v>81081.899999999994</c:v>
                </c:pt>
                <c:pt idx="1">
                  <c:v>49827</c:v>
                </c:pt>
                <c:pt idx="2">
                  <c:v>57594.3</c:v>
                </c:pt>
                <c:pt idx="3">
                  <c:v>98442.2</c:v>
                </c:pt>
                <c:pt idx="4">
                  <c:v>36390</c:v>
                </c:pt>
                <c:pt idx="5">
                  <c:v>62121.1</c:v>
                </c:pt>
                <c:pt idx="6">
                  <c:v>54962.9</c:v>
                </c:pt>
                <c:pt idx="7">
                  <c:v>25099.5</c:v>
                </c:pt>
                <c:pt idx="8">
                  <c:v>51394.9</c:v>
                </c:pt>
                <c:pt idx="9">
                  <c:v>58638.7</c:v>
                </c:pt>
                <c:pt idx="10">
                  <c:v>250000</c:v>
                </c:pt>
                <c:pt idx="11">
                  <c:v>31958.5</c:v>
                </c:pt>
                <c:pt idx="12">
                  <c:v>50598.6</c:v>
                </c:pt>
                <c:pt idx="13">
                  <c:v>38559.699999999997</c:v>
                </c:pt>
                <c:pt idx="14">
                  <c:v>48751.6</c:v>
                </c:pt>
                <c:pt idx="15">
                  <c:v>75423.199999999997</c:v>
                </c:pt>
                <c:pt idx="16">
                  <c:v>64758.5</c:v>
                </c:pt>
                <c:pt idx="17">
                  <c:v>400000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9022720"/>
        <c:axId val="60502528"/>
        <c:axId val="0"/>
      </c:bar3DChart>
      <c:catAx>
        <c:axId val="109022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0502528"/>
        <c:crosses val="autoZero"/>
        <c:auto val="1"/>
        <c:lblAlgn val="ctr"/>
        <c:lblOffset val="100"/>
        <c:noMultiLvlLbl val="0"/>
      </c:catAx>
      <c:valAx>
        <c:axId val="605025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09022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0.177595628415300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0.196721311475409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6254348212285741E-17"/>
                  <c:y val="-0.215846994535519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1250869642457148E-16"/>
                  <c:y val="-0.371584699453551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0.431693989071038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45669</c:v>
                </c:pt>
                <c:pt idx="1">
                  <c:v>45954</c:v>
                </c:pt>
                <c:pt idx="2">
                  <c:v>46730</c:v>
                </c:pt>
                <c:pt idx="3">
                  <c:v>52558</c:v>
                </c:pt>
                <c:pt idx="4">
                  <c:v>54633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8883456"/>
        <c:axId val="60504832"/>
      </c:barChart>
      <c:catAx>
        <c:axId val="108883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0504832"/>
        <c:crosses val="autoZero"/>
        <c:auto val="1"/>
        <c:lblAlgn val="ctr"/>
        <c:lblOffset val="100"/>
        <c:noMultiLvlLbl val="0"/>
      </c:catAx>
      <c:valAx>
        <c:axId val="6050483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088834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294755181464385"/>
          <c:y val="2.5760283153257044E-2"/>
          <c:w val="0.5551737713820255"/>
          <c:h val="0.759527871825409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2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6 </a:t>
                    </a:r>
                    <a:r>
                      <a:rPr lang="en-US"/>
                      <a:t>403 </a:t>
                    </a:r>
                    <a:r>
                      <a:rPr lang="en-US" smtClean="0"/>
                      <a:t>6</a:t>
                    </a:r>
                    <a:r>
                      <a:rPr lang="ru-RU" smtClean="0"/>
                      <a:t>95,5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0">
                  <c:v>Налог на прибыль организации</c:v>
                </c:pt>
                <c:pt idx="1">
                  <c:v>Налог на доходы физических лиц</c:v>
                </c:pt>
                <c:pt idx="2">
                  <c:v>Налоги на товары (работы, услуги), реализуемые на территории Российской Федерации</c:v>
                </c:pt>
                <c:pt idx="3">
                  <c:v>Налог на имущество организаций</c:v>
                </c:pt>
                <c:pt idx="4">
                  <c:v>Транспортный налог</c:v>
                </c:pt>
                <c:pt idx="5">
                  <c:v>Налоги, сборы и регулярные платежи за пользование природными ресурсами</c:v>
                </c:pt>
                <c:pt idx="6">
                  <c:v>Государственная пошлина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6403645.4000000004</c:v>
                </c:pt>
                <c:pt idx="1">
                  <c:v>12602935.800000001</c:v>
                </c:pt>
                <c:pt idx="2">
                  <c:v>7948011.2000000002</c:v>
                </c:pt>
                <c:pt idx="3">
                  <c:v>4619455.3</c:v>
                </c:pt>
                <c:pt idx="4">
                  <c:v>815808.2</c:v>
                </c:pt>
                <c:pt idx="5">
                  <c:v>129839.1</c:v>
                </c:pt>
                <c:pt idx="6">
                  <c:v>167899.7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3.4114852022807507E-2"/>
          <c:y val="0.63420421964985374"/>
          <c:w val="0.95726445832202012"/>
          <c:h val="0.33870800163833215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7"/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Налог на прибыль организации</c:v>
                </c:pt>
                <c:pt idx="1">
                  <c:v>Налог на доходы физических лиц</c:v>
                </c:pt>
                <c:pt idx="2">
                  <c:v>Акцизы по подакцизным товарам (продукции), производимым на территории РФ</c:v>
                </c:pt>
                <c:pt idx="3">
                  <c:v>Налог на имущество организаций</c:v>
                </c:pt>
                <c:pt idx="4">
                  <c:v>Остальные налоговые доходы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7089236</c:v>
                </c:pt>
                <c:pt idx="1">
                  <c:v>13341781</c:v>
                </c:pt>
                <c:pt idx="2">
                  <c:v>7503981</c:v>
                </c:pt>
                <c:pt idx="3">
                  <c:v>4116533</c:v>
                </c:pt>
                <c:pt idx="4">
                  <c:v>1226356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/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7"/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5"/>
                <c:pt idx="0">
                  <c:v>Налог на прибыль организации</c:v>
                </c:pt>
                <c:pt idx="1">
                  <c:v>Налог на доходы физических лиц</c:v>
                </c:pt>
                <c:pt idx="2">
                  <c:v>Налоги на товары (работы, услуги), реализуемые на территории Российской Федерации</c:v>
                </c:pt>
                <c:pt idx="3">
                  <c:v>Налог на имущество организаций</c:v>
                </c:pt>
                <c:pt idx="4">
                  <c:v>Налоги, сборы и регулярные платежи за пользование природными ресурсами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7105820</c:v>
                </c:pt>
                <c:pt idx="1">
                  <c:v>13761609</c:v>
                </c:pt>
                <c:pt idx="2">
                  <c:v>8417263</c:v>
                </c:pt>
                <c:pt idx="3">
                  <c:v>4001255</c:v>
                </c:pt>
                <c:pt idx="4">
                  <c:v>141010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5"/>
        <c:delete val="1"/>
      </c:legendEntry>
      <c:layout/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097AF6-E85C-4A49-A4F0-8F00E574C765}" type="doc">
      <dgm:prSet loTypeId="urn:microsoft.com/office/officeart/2005/8/layout/chevron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16726BD-7D84-417D-9608-AA35F0AEFB66}">
      <dgm:prSet phldrT="[Текст]" custT="1"/>
      <dgm:spPr/>
      <dgm:t>
        <a:bodyPr/>
        <a:lstStyle/>
        <a:p>
          <a:r>
            <a:rPr lang="en-US" sz="11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dirty="0"/>
        </a:p>
      </dgm:t>
    </dgm:pt>
    <dgm:pt modelId="{75A6D295-67BD-449F-9828-BA3EEECB968D}" type="parTrans" cxnId="{20CE3BC5-4503-4E26-A4D0-659FCA7A4AB1}">
      <dgm:prSet/>
      <dgm:spPr/>
      <dgm:t>
        <a:bodyPr/>
        <a:lstStyle/>
        <a:p>
          <a:endParaRPr lang="ru-RU" sz="2800"/>
        </a:p>
      </dgm:t>
    </dgm:pt>
    <dgm:pt modelId="{2E6248AF-A266-4058-8344-F3CA985213D3}" type="sibTrans" cxnId="{20CE3BC5-4503-4E26-A4D0-659FCA7A4AB1}">
      <dgm:prSet/>
      <dgm:spPr/>
      <dgm:t>
        <a:bodyPr/>
        <a:lstStyle/>
        <a:p>
          <a:endParaRPr lang="ru-RU" sz="2800"/>
        </a:p>
      </dgm:t>
    </dgm:pt>
    <dgm:pt modelId="{CC484F74-B388-47AC-B3A9-76C473DFB70F}">
      <dgm:prSet phldrT="[Текст]" custT="1"/>
      <dgm:spPr/>
      <dgm:t>
        <a:bodyPr/>
        <a:lstStyle/>
        <a:p>
          <a:r>
            <a:rPr lang="ru-RU" sz="1100" dirty="0" smtClean="0"/>
            <a:t>обеспечение долгосрочной сбалансированности и устойчивости бюджетной системы Калужской области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8E30D0C9-E496-400D-B7D0-61593D2E70D4}" type="parTrans" cxnId="{FC2C2D74-83ED-4F9C-9F0F-E02D8F12392E}">
      <dgm:prSet/>
      <dgm:spPr/>
      <dgm:t>
        <a:bodyPr/>
        <a:lstStyle/>
        <a:p>
          <a:endParaRPr lang="ru-RU" sz="2800"/>
        </a:p>
      </dgm:t>
    </dgm:pt>
    <dgm:pt modelId="{14030BEF-0B10-455E-97D5-CC6BEDFA1D5C}" type="sibTrans" cxnId="{FC2C2D74-83ED-4F9C-9F0F-E02D8F12392E}">
      <dgm:prSet/>
      <dgm:spPr/>
      <dgm:t>
        <a:bodyPr/>
        <a:lstStyle/>
        <a:p>
          <a:endParaRPr lang="ru-RU" sz="2800"/>
        </a:p>
      </dgm:t>
    </dgm:pt>
    <dgm:pt modelId="{BA37EC5B-8A6D-46E9-99E4-74EE5849627C}">
      <dgm:prSet phldrT="[Текст]" custT="1"/>
      <dgm:spPr/>
      <dgm:t>
        <a:bodyPr/>
        <a:lstStyle/>
        <a:p>
          <a:r>
            <a:rPr lang="en-US" sz="11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dirty="0"/>
        </a:p>
      </dgm:t>
    </dgm:pt>
    <dgm:pt modelId="{1A571237-F774-425F-86A3-40B5AAFD0C1C}" type="parTrans" cxnId="{5997A4F7-3C81-4A94-A420-CA2B74397428}">
      <dgm:prSet/>
      <dgm:spPr/>
      <dgm:t>
        <a:bodyPr/>
        <a:lstStyle/>
        <a:p>
          <a:endParaRPr lang="ru-RU" sz="2800"/>
        </a:p>
      </dgm:t>
    </dgm:pt>
    <dgm:pt modelId="{0E21BCDB-2F96-4F31-87A8-6C7DB3C94BE6}" type="sibTrans" cxnId="{5997A4F7-3C81-4A94-A420-CA2B74397428}">
      <dgm:prSet/>
      <dgm:spPr/>
      <dgm:t>
        <a:bodyPr/>
        <a:lstStyle/>
        <a:p>
          <a:endParaRPr lang="ru-RU" sz="2800"/>
        </a:p>
      </dgm:t>
    </dgm:pt>
    <dgm:pt modelId="{0C7970EE-A8C0-4412-AB2F-A764F69D6EEC}">
      <dgm:prSet phldrT="[Текст]" custT="1"/>
      <dgm:spPr/>
      <dgm:t>
        <a:bodyPr/>
        <a:lstStyle/>
        <a:p>
          <a:r>
            <a:rPr lang="ru-RU" sz="1100" dirty="0" smtClean="0"/>
            <a:t>укрепление доходной базы консолидированного бюджета Калужской области за счет наращивания стабильных доходных источников и мобилизации в бюджет имеющихся резервов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A79C909A-49EA-4E3B-B261-AD3144B33EC7}" type="parTrans" cxnId="{F0D5E9AC-80AC-4B96-BA6C-F79A2FFE03E8}">
      <dgm:prSet/>
      <dgm:spPr/>
      <dgm:t>
        <a:bodyPr/>
        <a:lstStyle/>
        <a:p>
          <a:endParaRPr lang="ru-RU" sz="2800"/>
        </a:p>
      </dgm:t>
    </dgm:pt>
    <dgm:pt modelId="{9382B242-C7FE-4F75-8254-FEF7E36A67EA}" type="sibTrans" cxnId="{F0D5E9AC-80AC-4B96-BA6C-F79A2FFE03E8}">
      <dgm:prSet/>
      <dgm:spPr/>
      <dgm:t>
        <a:bodyPr/>
        <a:lstStyle/>
        <a:p>
          <a:endParaRPr lang="ru-RU" sz="2800"/>
        </a:p>
      </dgm:t>
    </dgm:pt>
    <dgm:pt modelId="{1862CB83-1123-4D2C-9E9F-14BF8D45491F}">
      <dgm:prSet phldrT="[Текст]" custT="1"/>
      <dgm:spPr/>
      <dgm:t>
        <a:bodyPr/>
        <a:lstStyle/>
        <a:p>
          <a:r>
            <a:rPr lang="en-US" sz="11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dirty="0"/>
        </a:p>
      </dgm:t>
    </dgm:pt>
    <dgm:pt modelId="{7EBCCD0C-0D36-49AD-A099-71E5E58606DA}" type="parTrans" cxnId="{FE98AE87-C9E9-4240-814B-2F9C4B3AB58A}">
      <dgm:prSet/>
      <dgm:spPr/>
      <dgm:t>
        <a:bodyPr/>
        <a:lstStyle/>
        <a:p>
          <a:endParaRPr lang="ru-RU" sz="2800"/>
        </a:p>
      </dgm:t>
    </dgm:pt>
    <dgm:pt modelId="{1E563EA3-9274-4C00-A1F2-ABB98A373DBD}" type="sibTrans" cxnId="{FE98AE87-C9E9-4240-814B-2F9C4B3AB58A}">
      <dgm:prSet/>
      <dgm:spPr/>
      <dgm:t>
        <a:bodyPr/>
        <a:lstStyle/>
        <a:p>
          <a:endParaRPr lang="ru-RU" sz="2800"/>
        </a:p>
      </dgm:t>
    </dgm:pt>
    <dgm:pt modelId="{D68F05B5-5A26-4BD7-B60D-548F7EC48B13}">
      <dgm:prSet phldrT="[Текст]" custT="1"/>
      <dgm:spPr/>
      <dgm:t>
        <a:bodyPr/>
        <a:lstStyle/>
        <a:p>
          <a:r>
            <a:rPr lang="ru-RU" sz="1100" dirty="0" smtClean="0"/>
            <a:t>активизация работы по легализации теневой занятости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5FE5448E-57CE-4F62-970E-B78748A525C0}" type="parTrans" cxnId="{A5092CFF-6279-4448-9B27-44DBB85BE02A}">
      <dgm:prSet/>
      <dgm:spPr/>
      <dgm:t>
        <a:bodyPr/>
        <a:lstStyle/>
        <a:p>
          <a:endParaRPr lang="ru-RU" sz="2800"/>
        </a:p>
      </dgm:t>
    </dgm:pt>
    <dgm:pt modelId="{A0165BF0-712F-49A2-91BC-97224F23D7D4}" type="sibTrans" cxnId="{A5092CFF-6279-4448-9B27-44DBB85BE02A}">
      <dgm:prSet/>
      <dgm:spPr/>
      <dgm:t>
        <a:bodyPr/>
        <a:lstStyle/>
        <a:p>
          <a:endParaRPr lang="ru-RU" sz="2800"/>
        </a:p>
      </dgm:t>
    </dgm:pt>
    <dgm:pt modelId="{DC6ED89A-CE1F-456B-8516-4371D9EB4706}">
      <dgm:prSet custT="1"/>
      <dgm:spPr/>
      <dgm:t>
        <a:bodyPr/>
        <a:lstStyle/>
        <a:p>
          <a:r>
            <a:rPr lang="en-US" sz="11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dirty="0"/>
        </a:p>
      </dgm:t>
    </dgm:pt>
    <dgm:pt modelId="{383C6496-2AB5-4C07-9617-9C5A10B8515B}" type="parTrans" cxnId="{E45B82D8-2F26-429D-83FF-DB6D9E57FA39}">
      <dgm:prSet/>
      <dgm:spPr/>
      <dgm:t>
        <a:bodyPr/>
        <a:lstStyle/>
        <a:p>
          <a:endParaRPr lang="ru-RU" sz="2800"/>
        </a:p>
      </dgm:t>
    </dgm:pt>
    <dgm:pt modelId="{6FA86D85-D52A-441F-B63D-5EE7BF2FC009}" type="sibTrans" cxnId="{E45B82D8-2F26-429D-83FF-DB6D9E57FA39}">
      <dgm:prSet/>
      <dgm:spPr/>
      <dgm:t>
        <a:bodyPr/>
        <a:lstStyle/>
        <a:p>
          <a:endParaRPr lang="ru-RU" sz="2800"/>
        </a:p>
      </dgm:t>
    </dgm:pt>
    <dgm:pt modelId="{773A62AF-B3E6-4CBE-8D73-638FD44D163A}">
      <dgm:prSet custT="1"/>
      <dgm:spPr/>
      <dgm:t>
        <a:bodyPr/>
        <a:lstStyle/>
        <a:p>
          <a:r>
            <a:rPr lang="en-US" sz="11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dirty="0"/>
        </a:p>
      </dgm:t>
    </dgm:pt>
    <dgm:pt modelId="{BC35AE98-8F3B-42A2-A93A-C93366DE9F01}" type="parTrans" cxnId="{FE62F6B7-17F1-440B-9A46-7E6F268A378C}">
      <dgm:prSet/>
      <dgm:spPr/>
      <dgm:t>
        <a:bodyPr/>
        <a:lstStyle/>
        <a:p>
          <a:endParaRPr lang="ru-RU" sz="2800"/>
        </a:p>
      </dgm:t>
    </dgm:pt>
    <dgm:pt modelId="{560D9DCC-93A1-406D-ACF1-4131F020C8C6}" type="sibTrans" cxnId="{FE62F6B7-17F1-440B-9A46-7E6F268A378C}">
      <dgm:prSet/>
      <dgm:spPr/>
      <dgm:t>
        <a:bodyPr/>
        <a:lstStyle/>
        <a:p>
          <a:endParaRPr lang="ru-RU" sz="2800"/>
        </a:p>
      </dgm:t>
    </dgm:pt>
    <dgm:pt modelId="{194A1E6B-44AD-4922-950B-680E167EFABB}">
      <dgm:prSet custT="1"/>
      <dgm:spPr/>
      <dgm:t>
        <a:bodyPr/>
        <a:lstStyle/>
        <a:p>
          <a:r>
            <a:rPr lang="en-US" sz="11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dirty="0"/>
        </a:p>
      </dgm:t>
    </dgm:pt>
    <dgm:pt modelId="{A03AF130-9A40-4A97-8A87-B58DFB065326}" type="parTrans" cxnId="{531BD5CA-55A4-4CEC-9F2B-021CEDA4BE1A}">
      <dgm:prSet/>
      <dgm:spPr/>
      <dgm:t>
        <a:bodyPr/>
        <a:lstStyle/>
        <a:p>
          <a:endParaRPr lang="ru-RU" sz="2800"/>
        </a:p>
      </dgm:t>
    </dgm:pt>
    <dgm:pt modelId="{2B949EFF-AF75-4CAF-9C2A-68F5B06E6B89}" type="sibTrans" cxnId="{531BD5CA-55A4-4CEC-9F2B-021CEDA4BE1A}">
      <dgm:prSet/>
      <dgm:spPr/>
      <dgm:t>
        <a:bodyPr/>
        <a:lstStyle/>
        <a:p>
          <a:endParaRPr lang="ru-RU" sz="2800"/>
        </a:p>
      </dgm:t>
    </dgm:pt>
    <dgm:pt modelId="{C062B2C8-BDF4-414D-8348-3513441B90D1}">
      <dgm:prSet custT="1"/>
      <dgm:spPr/>
      <dgm:t>
        <a:bodyPr/>
        <a:lstStyle/>
        <a:p>
          <a:r>
            <a:rPr lang="en-US" sz="11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dirty="0"/>
        </a:p>
      </dgm:t>
    </dgm:pt>
    <dgm:pt modelId="{E763EB39-570C-4D0A-AF88-2363E2629167}" type="parTrans" cxnId="{0D51D4C7-2728-4795-8464-6ADB85ED1FF1}">
      <dgm:prSet/>
      <dgm:spPr/>
      <dgm:t>
        <a:bodyPr/>
        <a:lstStyle/>
        <a:p>
          <a:endParaRPr lang="ru-RU" sz="2800"/>
        </a:p>
      </dgm:t>
    </dgm:pt>
    <dgm:pt modelId="{BFFB9CB1-468F-4BBF-9FFD-79D36A9EE403}" type="sibTrans" cxnId="{0D51D4C7-2728-4795-8464-6ADB85ED1FF1}">
      <dgm:prSet/>
      <dgm:spPr/>
      <dgm:t>
        <a:bodyPr/>
        <a:lstStyle/>
        <a:p>
          <a:endParaRPr lang="ru-RU" sz="2800"/>
        </a:p>
      </dgm:t>
    </dgm:pt>
    <dgm:pt modelId="{792D7CEA-241E-496B-9510-3830CD27DAD8}">
      <dgm:prSet custT="1"/>
      <dgm:spPr/>
      <dgm:t>
        <a:bodyPr/>
        <a:lstStyle/>
        <a:p>
          <a:r>
            <a:rPr lang="en-US" sz="11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dirty="0"/>
        </a:p>
      </dgm:t>
    </dgm:pt>
    <dgm:pt modelId="{C9B4AB05-888A-4E72-8702-5395C97B44E8}" type="parTrans" cxnId="{E10D8ED7-6D1F-408A-AC6E-A910D955D9E7}">
      <dgm:prSet/>
      <dgm:spPr/>
      <dgm:t>
        <a:bodyPr/>
        <a:lstStyle/>
        <a:p>
          <a:endParaRPr lang="ru-RU" sz="2800"/>
        </a:p>
      </dgm:t>
    </dgm:pt>
    <dgm:pt modelId="{E3285CC8-CC0A-471C-B804-6A80B352E9BE}" type="sibTrans" cxnId="{E10D8ED7-6D1F-408A-AC6E-A910D955D9E7}">
      <dgm:prSet/>
      <dgm:spPr/>
      <dgm:t>
        <a:bodyPr/>
        <a:lstStyle/>
        <a:p>
          <a:endParaRPr lang="ru-RU" sz="2800"/>
        </a:p>
      </dgm:t>
    </dgm:pt>
    <dgm:pt modelId="{0E6B55DE-D370-4429-9152-FC7C948845C6}">
      <dgm:prSet custT="1"/>
      <dgm:spPr/>
      <dgm:t>
        <a:bodyPr/>
        <a:lstStyle/>
        <a:p>
          <a:r>
            <a:rPr lang="en-US" sz="11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dirty="0"/>
        </a:p>
      </dgm:t>
    </dgm:pt>
    <dgm:pt modelId="{CB95D687-A551-43F2-9F3D-FA8DC1EC6581}" type="parTrans" cxnId="{1B3710EA-0367-45AD-A1B3-4F6579FD457A}">
      <dgm:prSet/>
      <dgm:spPr/>
      <dgm:t>
        <a:bodyPr/>
        <a:lstStyle/>
        <a:p>
          <a:endParaRPr lang="ru-RU" sz="2800"/>
        </a:p>
      </dgm:t>
    </dgm:pt>
    <dgm:pt modelId="{74761163-D09C-4334-AF2D-3DA928AF9EDF}" type="sibTrans" cxnId="{1B3710EA-0367-45AD-A1B3-4F6579FD457A}">
      <dgm:prSet/>
      <dgm:spPr/>
      <dgm:t>
        <a:bodyPr/>
        <a:lstStyle/>
        <a:p>
          <a:endParaRPr lang="ru-RU" sz="2800"/>
        </a:p>
      </dgm:t>
    </dgm:pt>
    <dgm:pt modelId="{836E13B5-2BD2-4EC7-B386-2B13EEDD893B}">
      <dgm:prSet custT="1"/>
      <dgm:spPr/>
      <dgm:t>
        <a:bodyPr/>
        <a:lstStyle/>
        <a:p>
          <a:r>
            <a:rPr lang="en-US" sz="11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dirty="0"/>
        </a:p>
      </dgm:t>
    </dgm:pt>
    <dgm:pt modelId="{E1B64DD8-D8D1-44EE-8715-9863A4843D60}" type="parTrans" cxnId="{6F4B0FA5-8215-47CE-9B12-035FD3C5F02D}">
      <dgm:prSet/>
      <dgm:spPr/>
      <dgm:t>
        <a:bodyPr/>
        <a:lstStyle/>
        <a:p>
          <a:endParaRPr lang="ru-RU" sz="2800"/>
        </a:p>
      </dgm:t>
    </dgm:pt>
    <dgm:pt modelId="{D04B2815-DB09-4363-B627-997429EB53D5}" type="sibTrans" cxnId="{6F4B0FA5-8215-47CE-9B12-035FD3C5F02D}">
      <dgm:prSet/>
      <dgm:spPr/>
      <dgm:t>
        <a:bodyPr/>
        <a:lstStyle/>
        <a:p>
          <a:endParaRPr lang="ru-RU" sz="2800"/>
        </a:p>
      </dgm:t>
    </dgm:pt>
    <dgm:pt modelId="{839A6D05-8A1B-4544-92FA-A3720CAFD279}">
      <dgm:prSet custT="1"/>
      <dgm:spPr/>
      <dgm:t>
        <a:bodyPr/>
        <a:lstStyle/>
        <a:p>
          <a:r>
            <a:rPr lang="en-US" sz="11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dirty="0"/>
        </a:p>
      </dgm:t>
    </dgm:pt>
    <dgm:pt modelId="{44399CEF-E696-40DE-83A8-EFEEB3B4ECEC}" type="parTrans" cxnId="{15CA8D41-09B3-442A-AF0C-7E2434520EC0}">
      <dgm:prSet/>
      <dgm:spPr/>
      <dgm:t>
        <a:bodyPr/>
        <a:lstStyle/>
        <a:p>
          <a:endParaRPr lang="ru-RU" sz="2800"/>
        </a:p>
      </dgm:t>
    </dgm:pt>
    <dgm:pt modelId="{C8B5D021-17B6-4A90-A1CB-1E5372516622}" type="sibTrans" cxnId="{15CA8D41-09B3-442A-AF0C-7E2434520EC0}">
      <dgm:prSet/>
      <dgm:spPr/>
      <dgm:t>
        <a:bodyPr/>
        <a:lstStyle/>
        <a:p>
          <a:endParaRPr lang="ru-RU" sz="2800"/>
        </a:p>
      </dgm:t>
    </dgm:pt>
    <dgm:pt modelId="{03204F3D-3985-418A-A913-89EB14970EE5}">
      <dgm:prSet custT="1"/>
      <dgm:spPr/>
      <dgm:t>
        <a:bodyPr/>
        <a:lstStyle/>
        <a:p>
          <a:r>
            <a:rPr lang="en-US" sz="11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dirty="0"/>
        </a:p>
      </dgm:t>
    </dgm:pt>
    <dgm:pt modelId="{B5BEFF30-3B9A-4480-8A2F-DA97DD29FECE}" type="parTrans" cxnId="{AE7C6AD4-71BB-4530-93A0-414FF92A25CB}">
      <dgm:prSet/>
      <dgm:spPr/>
      <dgm:t>
        <a:bodyPr/>
        <a:lstStyle/>
        <a:p>
          <a:endParaRPr lang="ru-RU" sz="2800"/>
        </a:p>
      </dgm:t>
    </dgm:pt>
    <dgm:pt modelId="{5E4FAFED-6C46-4D6B-9C7F-9C88D67587FD}" type="sibTrans" cxnId="{AE7C6AD4-71BB-4530-93A0-414FF92A25CB}">
      <dgm:prSet/>
      <dgm:spPr/>
      <dgm:t>
        <a:bodyPr/>
        <a:lstStyle/>
        <a:p>
          <a:endParaRPr lang="ru-RU" sz="2800"/>
        </a:p>
      </dgm:t>
    </dgm:pt>
    <dgm:pt modelId="{E49602F2-DC7B-489B-9EE6-C1141038C3C7}">
      <dgm:prSet custT="1"/>
      <dgm:spPr/>
      <dgm:t>
        <a:bodyPr/>
        <a:lstStyle/>
        <a:p>
          <a:r>
            <a:rPr lang="ru-RU" sz="1100" b="0" dirty="0" smtClean="0"/>
            <a:t>обеспечение реализации первоочередных задач, поставленных в «майских» Указах Президента Российской Федерации</a:t>
          </a:r>
          <a:endParaRPr lang="ru-RU" sz="1100" b="0" dirty="0">
            <a:latin typeface="Times New Roman" pitchFamily="18" charset="0"/>
            <a:cs typeface="Times New Roman" pitchFamily="18" charset="0"/>
          </a:endParaRPr>
        </a:p>
      </dgm:t>
    </dgm:pt>
    <dgm:pt modelId="{9B2865C1-AE55-4CB3-9A4C-FFA06CBF832C}" type="parTrans" cxnId="{26E82778-525A-4510-BBF1-CA9AF1CCDA3A}">
      <dgm:prSet/>
      <dgm:spPr/>
      <dgm:t>
        <a:bodyPr/>
        <a:lstStyle/>
        <a:p>
          <a:endParaRPr lang="ru-RU" sz="2800"/>
        </a:p>
      </dgm:t>
    </dgm:pt>
    <dgm:pt modelId="{8CF34F78-5269-4FCC-B02A-AF1127B00F3B}" type="sibTrans" cxnId="{26E82778-525A-4510-BBF1-CA9AF1CCDA3A}">
      <dgm:prSet/>
      <dgm:spPr/>
      <dgm:t>
        <a:bodyPr/>
        <a:lstStyle/>
        <a:p>
          <a:endParaRPr lang="ru-RU" sz="2800"/>
        </a:p>
      </dgm:t>
    </dgm:pt>
    <dgm:pt modelId="{F74928A4-1DC4-4598-86A9-0E3408E08E6B}">
      <dgm:prSet custT="1"/>
      <dgm:spPr/>
      <dgm:t>
        <a:bodyPr/>
        <a:lstStyle/>
        <a:p>
          <a:r>
            <a:rPr lang="ru-RU" sz="1100" dirty="0" smtClean="0"/>
            <a:t>активизация работы по повышению поступлений от всех мер принудительного взыскания задолженности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A1CBC14B-540B-42B7-A3DF-49EB80E00D17}" type="parTrans" cxnId="{D0531CC5-2BF9-4D7D-9A1E-724DFBF2F7D3}">
      <dgm:prSet/>
      <dgm:spPr/>
      <dgm:t>
        <a:bodyPr/>
        <a:lstStyle/>
        <a:p>
          <a:endParaRPr lang="ru-RU" sz="2800"/>
        </a:p>
      </dgm:t>
    </dgm:pt>
    <dgm:pt modelId="{CC59221A-8774-4DEF-BCDF-6EDBA50F1697}" type="sibTrans" cxnId="{D0531CC5-2BF9-4D7D-9A1E-724DFBF2F7D3}">
      <dgm:prSet/>
      <dgm:spPr/>
      <dgm:t>
        <a:bodyPr/>
        <a:lstStyle/>
        <a:p>
          <a:endParaRPr lang="ru-RU" sz="2800"/>
        </a:p>
      </dgm:t>
    </dgm:pt>
    <dgm:pt modelId="{1C61A143-1F59-4925-970A-988110F80414}">
      <dgm:prSet custT="1"/>
      <dgm:spPr/>
      <dgm:t>
        <a:bodyPr/>
        <a:lstStyle/>
        <a:p>
          <a:r>
            <a:rPr lang="ru-RU" sz="1100" dirty="0" smtClean="0"/>
            <a:t>поддержка инвестиционной активности субъектов предпринимательской деятельности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0F60F5DB-E694-4B25-9F97-AF0250D41477}" type="parTrans" cxnId="{5C3F191E-916E-45E1-A972-8281E605BB76}">
      <dgm:prSet/>
      <dgm:spPr/>
      <dgm:t>
        <a:bodyPr/>
        <a:lstStyle/>
        <a:p>
          <a:endParaRPr lang="ru-RU" sz="2800"/>
        </a:p>
      </dgm:t>
    </dgm:pt>
    <dgm:pt modelId="{074F5CB2-DBA2-4899-B7EA-DC410FA74CC9}" type="sibTrans" cxnId="{5C3F191E-916E-45E1-A972-8281E605BB76}">
      <dgm:prSet/>
      <dgm:spPr/>
      <dgm:t>
        <a:bodyPr/>
        <a:lstStyle/>
        <a:p>
          <a:endParaRPr lang="ru-RU" sz="2800"/>
        </a:p>
      </dgm:t>
    </dgm:pt>
    <dgm:pt modelId="{80AA942C-8795-44D8-8675-18F925B54AD0}">
      <dgm:prSet custT="1"/>
      <dgm:spPr/>
      <dgm:t>
        <a:bodyPr/>
        <a:lstStyle/>
        <a:p>
          <a:r>
            <a:rPr lang="ru-RU" sz="1100" dirty="0" smtClean="0"/>
            <a:t>недопущение увеличения налоговой нагрузки по региональным налогам на промышленный сектор экономики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8C097968-AFDD-42B3-9E92-E21FECC1E041}" type="parTrans" cxnId="{71E69210-1B12-4F60-82DF-41600A696B9A}">
      <dgm:prSet/>
      <dgm:spPr/>
      <dgm:t>
        <a:bodyPr/>
        <a:lstStyle/>
        <a:p>
          <a:endParaRPr lang="ru-RU" sz="2800"/>
        </a:p>
      </dgm:t>
    </dgm:pt>
    <dgm:pt modelId="{8334C665-8BA1-4FD8-A2E2-354BA6784F5E}" type="sibTrans" cxnId="{71E69210-1B12-4F60-82DF-41600A696B9A}">
      <dgm:prSet/>
      <dgm:spPr/>
      <dgm:t>
        <a:bodyPr/>
        <a:lstStyle/>
        <a:p>
          <a:endParaRPr lang="ru-RU" sz="2800"/>
        </a:p>
      </dgm:t>
    </dgm:pt>
    <dgm:pt modelId="{50854FCA-124F-4E82-926F-96817E661531}">
      <dgm:prSet custT="1"/>
      <dgm:spPr/>
      <dgm:t>
        <a:bodyPr/>
        <a:lstStyle/>
        <a:p>
          <a:r>
            <a:rPr lang="ru-RU" sz="1100" dirty="0" smtClean="0"/>
            <a:t>повышение эффективности бюджетных расходов, в том числе за счет оптимизации сети бюджетных учреждений, структуры органов государственной власти Калужской области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D781C516-5145-4FF2-991A-BAA31AE86CEB}" type="parTrans" cxnId="{F720B11D-DC27-410F-959C-356BB31FD895}">
      <dgm:prSet/>
      <dgm:spPr/>
      <dgm:t>
        <a:bodyPr/>
        <a:lstStyle/>
        <a:p>
          <a:endParaRPr lang="ru-RU" sz="2800"/>
        </a:p>
      </dgm:t>
    </dgm:pt>
    <dgm:pt modelId="{B9C3F097-4773-4128-909C-856D870BA349}" type="sibTrans" cxnId="{F720B11D-DC27-410F-959C-356BB31FD895}">
      <dgm:prSet/>
      <dgm:spPr/>
      <dgm:t>
        <a:bodyPr/>
        <a:lstStyle/>
        <a:p>
          <a:endParaRPr lang="ru-RU" sz="2800"/>
        </a:p>
      </dgm:t>
    </dgm:pt>
    <dgm:pt modelId="{A5EEE186-CBBB-4464-B5CB-11E5387E5EEE}">
      <dgm:prSet custT="1"/>
      <dgm:spPr/>
      <dgm:t>
        <a:bodyPr/>
        <a:lstStyle/>
        <a:p>
          <a:r>
            <a:rPr lang="ru-RU" sz="1100" dirty="0" smtClean="0"/>
            <a:t>расширение применения принципа нуждаемости и адресности при предоставлении мер социальной поддержки отдельным категориям граждан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CB1D9C4E-A245-4A2F-BE74-FABB86B25B5B}" type="parTrans" cxnId="{902C1789-B621-4013-8FB5-A3C4F7090242}">
      <dgm:prSet/>
      <dgm:spPr/>
      <dgm:t>
        <a:bodyPr/>
        <a:lstStyle/>
        <a:p>
          <a:endParaRPr lang="ru-RU" sz="2800"/>
        </a:p>
      </dgm:t>
    </dgm:pt>
    <dgm:pt modelId="{A9F951F2-8B2C-488E-A761-67569E057EAE}" type="sibTrans" cxnId="{902C1789-B621-4013-8FB5-A3C4F7090242}">
      <dgm:prSet/>
      <dgm:spPr/>
      <dgm:t>
        <a:bodyPr/>
        <a:lstStyle/>
        <a:p>
          <a:endParaRPr lang="ru-RU" sz="2800"/>
        </a:p>
      </dgm:t>
    </dgm:pt>
    <dgm:pt modelId="{F22D7841-0627-48E2-BEF2-832087A00C0F}">
      <dgm:prSet custT="1"/>
      <dgm:spPr/>
      <dgm:t>
        <a:bodyPr/>
        <a:lstStyle/>
        <a:p>
          <a:r>
            <a:rPr lang="ru-RU" sz="1100" dirty="0" smtClean="0"/>
            <a:t>поддержка проектов развития общественной инфраструктуры муниципальных образований Калужской области, основанных на местных инициативах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BA5EB202-10B2-4688-94C9-1D0A8E7022EA}" type="parTrans" cxnId="{9EB417B0-2715-41CC-8DE5-7245E161A40A}">
      <dgm:prSet/>
      <dgm:spPr/>
      <dgm:t>
        <a:bodyPr/>
        <a:lstStyle/>
        <a:p>
          <a:endParaRPr lang="ru-RU" sz="2800"/>
        </a:p>
      </dgm:t>
    </dgm:pt>
    <dgm:pt modelId="{6005A36A-676C-4DB4-80B3-6617629DF1F0}" type="sibTrans" cxnId="{9EB417B0-2715-41CC-8DE5-7245E161A40A}">
      <dgm:prSet/>
      <dgm:spPr/>
      <dgm:t>
        <a:bodyPr/>
        <a:lstStyle/>
        <a:p>
          <a:endParaRPr lang="ru-RU" sz="2800"/>
        </a:p>
      </dgm:t>
    </dgm:pt>
    <dgm:pt modelId="{FB43AABF-5BC3-4DBB-9099-CBF3CDDF6776}">
      <dgm:prSet custT="1"/>
      <dgm:spPr/>
      <dgm:t>
        <a:bodyPr/>
        <a:lstStyle/>
        <a:p>
          <a:r>
            <a:rPr lang="ru-RU" sz="1100" dirty="0" smtClean="0"/>
            <a:t>проведение взвешенной долговой политики Калужской области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9C8B64BD-6590-40DC-8056-3B168E04B6AF}" type="parTrans" cxnId="{8E2A0A9A-96E8-4B8C-B9DF-24A3D3B69F29}">
      <dgm:prSet/>
      <dgm:spPr/>
      <dgm:t>
        <a:bodyPr/>
        <a:lstStyle/>
        <a:p>
          <a:endParaRPr lang="ru-RU" sz="2800"/>
        </a:p>
      </dgm:t>
    </dgm:pt>
    <dgm:pt modelId="{D0A5436B-7667-480E-BF29-2FE348B1BE3B}" type="sibTrans" cxnId="{8E2A0A9A-96E8-4B8C-B9DF-24A3D3B69F29}">
      <dgm:prSet/>
      <dgm:spPr/>
      <dgm:t>
        <a:bodyPr/>
        <a:lstStyle/>
        <a:p>
          <a:endParaRPr lang="ru-RU" sz="2800"/>
        </a:p>
      </dgm:t>
    </dgm:pt>
    <dgm:pt modelId="{517ED125-6029-42AF-BCBE-6A6236340F56}">
      <dgm:prSet custT="1"/>
      <dgm:spPr/>
      <dgm:t>
        <a:bodyPr/>
        <a:lstStyle/>
        <a:p>
          <a:r>
            <a:rPr lang="ru-RU" sz="1100" dirty="0" smtClean="0"/>
            <a:t>обеспечение публичности процесса управления общественными финансами, в том числе в рамках формирования «детского бюджета»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310589FD-00F3-47F7-BF26-2F4D4DFC7834}" type="parTrans" cxnId="{9CA0B95F-E853-4F07-95DE-4097CD1B4F6D}">
      <dgm:prSet/>
      <dgm:spPr/>
      <dgm:t>
        <a:bodyPr/>
        <a:lstStyle/>
        <a:p>
          <a:endParaRPr lang="ru-RU" sz="2800"/>
        </a:p>
      </dgm:t>
    </dgm:pt>
    <dgm:pt modelId="{F583F1A2-9A69-4DD1-8958-4E0E147B024B}" type="sibTrans" cxnId="{9CA0B95F-E853-4F07-95DE-4097CD1B4F6D}">
      <dgm:prSet/>
      <dgm:spPr/>
      <dgm:t>
        <a:bodyPr/>
        <a:lstStyle/>
        <a:p>
          <a:endParaRPr lang="ru-RU" sz="2800"/>
        </a:p>
      </dgm:t>
    </dgm:pt>
    <dgm:pt modelId="{8EA48242-F14A-4FB4-A4BB-0C22E0D977EF}">
      <dgm:prSet custT="1"/>
      <dgm:spPr/>
      <dgm:t>
        <a:bodyPr/>
        <a:lstStyle/>
        <a:p>
          <a:endParaRPr lang="ru-RU" sz="1100" b="0" dirty="0">
            <a:latin typeface="Garamond" panose="02020404030301010803" pitchFamily="18" charset="0"/>
          </a:endParaRPr>
        </a:p>
      </dgm:t>
    </dgm:pt>
    <dgm:pt modelId="{F4B84414-4109-45A2-82B7-2201F39482E4}" type="parTrans" cxnId="{006C130A-6632-4AB0-9575-A45BD643F620}">
      <dgm:prSet/>
      <dgm:spPr/>
      <dgm:t>
        <a:bodyPr/>
        <a:lstStyle/>
        <a:p>
          <a:endParaRPr lang="ru-RU" sz="2800"/>
        </a:p>
      </dgm:t>
    </dgm:pt>
    <dgm:pt modelId="{36BD81C3-805E-4349-B3D8-7F33655F3215}" type="sibTrans" cxnId="{006C130A-6632-4AB0-9575-A45BD643F620}">
      <dgm:prSet/>
      <dgm:spPr/>
      <dgm:t>
        <a:bodyPr/>
        <a:lstStyle/>
        <a:p>
          <a:endParaRPr lang="ru-RU" sz="2800"/>
        </a:p>
      </dgm:t>
    </dgm:pt>
    <dgm:pt modelId="{609E2631-7FC3-4136-A0EC-B9F5861F870A}" type="pres">
      <dgm:prSet presAssocID="{42097AF6-E85C-4A49-A4F0-8F00E574C76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D27057-609E-4248-9699-D48A6125EC56}" type="pres">
      <dgm:prSet presAssocID="{F16726BD-7D84-417D-9608-AA35F0AEFB66}" presName="composite" presStyleCnt="0"/>
      <dgm:spPr/>
    </dgm:pt>
    <dgm:pt modelId="{394427C0-6823-4973-BBAD-4A30E44D988D}" type="pres">
      <dgm:prSet presAssocID="{F16726BD-7D84-417D-9608-AA35F0AEFB66}" presName="parentText" presStyleLbl="alignNode1" presStyleIdx="0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2DCAE5-4BBF-4DAD-8DF5-A583CDA0E52D}" type="pres">
      <dgm:prSet presAssocID="{F16726BD-7D84-417D-9608-AA35F0AEFB66}" presName="descendantText" presStyleLbl="alignAcc1" presStyleIdx="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7AE2B2-E4A4-4487-AD0D-CA1A990D1DAA}" type="pres">
      <dgm:prSet presAssocID="{2E6248AF-A266-4058-8344-F3CA985213D3}" presName="sp" presStyleCnt="0"/>
      <dgm:spPr/>
    </dgm:pt>
    <dgm:pt modelId="{ACC84DAB-E08A-48F0-BF42-1C0CA602FBF1}" type="pres">
      <dgm:prSet presAssocID="{BA37EC5B-8A6D-46E9-99E4-74EE5849627C}" presName="composite" presStyleCnt="0"/>
      <dgm:spPr/>
    </dgm:pt>
    <dgm:pt modelId="{0745D867-7BFE-4A59-AAEA-039A8D45F463}" type="pres">
      <dgm:prSet presAssocID="{BA37EC5B-8A6D-46E9-99E4-74EE5849627C}" presName="parentText" presStyleLbl="alignNode1" presStyleIdx="1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173F91-E559-42D3-861C-DF74FA1CC1E5}" type="pres">
      <dgm:prSet presAssocID="{BA37EC5B-8A6D-46E9-99E4-74EE5849627C}" presName="descendantText" presStyleLbl="alignAcc1" presStyleIdx="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AE8E49-FD7E-4417-8821-1A6481B7CBFC}" type="pres">
      <dgm:prSet presAssocID="{0E21BCDB-2F96-4F31-87A8-6C7DB3C94BE6}" presName="sp" presStyleCnt="0"/>
      <dgm:spPr/>
    </dgm:pt>
    <dgm:pt modelId="{6B09BD78-BE67-4E12-A90C-CDB9E023BBEA}" type="pres">
      <dgm:prSet presAssocID="{DC6ED89A-CE1F-456B-8516-4371D9EB4706}" presName="composite" presStyleCnt="0"/>
      <dgm:spPr/>
    </dgm:pt>
    <dgm:pt modelId="{1443FA76-53B7-4DE0-89A6-F56B47F51F46}" type="pres">
      <dgm:prSet presAssocID="{DC6ED89A-CE1F-456B-8516-4371D9EB4706}" presName="parentText" presStyleLbl="alignNode1" presStyleIdx="2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8349D8-E3DA-4E0A-A35D-E5B009C9AB07}" type="pres">
      <dgm:prSet presAssocID="{DC6ED89A-CE1F-456B-8516-4371D9EB4706}" presName="descendantText" presStyleLbl="alignAcc1" presStyleIdx="2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D641CA-4EA4-4863-957D-6D3F46EC712C}" type="pres">
      <dgm:prSet presAssocID="{6FA86D85-D52A-441F-B63D-5EE7BF2FC009}" presName="sp" presStyleCnt="0"/>
      <dgm:spPr/>
    </dgm:pt>
    <dgm:pt modelId="{39C7F240-7677-41B3-A4F1-63F4F61659C6}" type="pres">
      <dgm:prSet presAssocID="{773A62AF-B3E6-4CBE-8D73-638FD44D163A}" presName="composite" presStyleCnt="0"/>
      <dgm:spPr/>
    </dgm:pt>
    <dgm:pt modelId="{3528E648-81F7-4932-B37E-D1EAB99BC7C2}" type="pres">
      <dgm:prSet presAssocID="{773A62AF-B3E6-4CBE-8D73-638FD44D163A}" presName="parentText" presStyleLbl="alignNode1" presStyleIdx="3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967834-31CD-4AEC-8EC7-7BA5F3926B23}" type="pres">
      <dgm:prSet presAssocID="{773A62AF-B3E6-4CBE-8D73-638FD44D163A}" presName="descendantText" presStyleLbl="alignAcc1" presStyleIdx="3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8FE61E-5C08-4C62-A27B-F80F8D73A9D3}" type="pres">
      <dgm:prSet presAssocID="{560D9DCC-93A1-406D-ACF1-4131F020C8C6}" presName="sp" presStyleCnt="0"/>
      <dgm:spPr/>
    </dgm:pt>
    <dgm:pt modelId="{3B0B47A4-6E71-4860-AE68-0633D348BEFA}" type="pres">
      <dgm:prSet presAssocID="{1862CB83-1123-4D2C-9E9F-14BF8D45491F}" presName="composite" presStyleCnt="0"/>
      <dgm:spPr/>
    </dgm:pt>
    <dgm:pt modelId="{BE79C2CB-1B79-4BFE-89BF-5C102235AD47}" type="pres">
      <dgm:prSet presAssocID="{1862CB83-1123-4D2C-9E9F-14BF8D45491F}" presName="parentText" presStyleLbl="alignNode1" presStyleIdx="4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F19074-1DAC-44AF-8053-EF0BBCE52959}" type="pres">
      <dgm:prSet presAssocID="{1862CB83-1123-4D2C-9E9F-14BF8D45491F}" presName="descendantText" presStyleLbl="alignAcc1" presStyleIdx="4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3C5CD4-6ADD-4914-99AA-F8EB83A006F9}" type="pres">
      <dgm:prSet presAssocID="{1E563EA3-9274-4C00-A1F2-ABB98A373DBD}" presName="sp" presStyleCnt="0"/>
      <dgm:spPr/>
    </dgm:pt>
    <dgm:pt modelId="{BC5E8257-7B32-4268-A7A0-263E1065D00B}" type="pres">
      <dgm:prSet presAssocID="{194A1E6B-44AD-4922-950B-680E167EFABB}" presName="composite" presStyleCnt="0"/>
      <dgm:spPr/>
    </dgm:pt>
    <dgm:pt modelId="{4F8FB44F-C336-4684-91A4-7285B77BACE2}" type="pres">
      <dgm:prSet presAssocID="{194A1E6B-44AD-4922-950B-680E167EFABB}" presName="parentText" presStyleLbl="alignNode1" presStyleIdx="5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DFA449-267E-49D6-B0D1-F7379FF290C6}" type="pres">
      <dgm:prSet presAssocID="{194A1E6B-44AD-4922-950B-680E167EFABB}" presName="descendantText" presStyleLbl="alignAcc1" presStyleIdx="5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0CEFCD-8FF1-4521-8481-123148A129DF}" type="pres">
      <dgm:prSet presAssocID="{2B949EFF-AF75-4CAF-9C2A-68F5B06E6B89}" presName="sp" presStyleCnt="0"/>
      <dgm:spPr/>
    </dgm:pt>
    <dgm:pt modelId="{274E729D-3A45-4BE7-8E6B-0C8776CE666F}" type="pres">
      <dgm:prSet presAssocID="{C062B2C8-BDF4-414D-8348-3513441B90D1}" presName="composite" presStyleCnt="0"/>
      <dgm:spPr/>
    </dgm:pt>
    <dgm:pt modelId="{E324C33A-C19C-41D2-AAA8-0D6B2105C4E0}" type="pres">
      <dgm:prSet presAssocID="{C062B2C8-BDF4-414D-8348-3513441B90D1}" presName="parentText" presStyleLbl="alignNode1" presStyleIdx="6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0C68BF-1545-439D-8BDC-6B3653B6F2C7}" type="pres">
      <dgm:prSet presAssocID="{C062B2C8-BDF4-414D-8348-3513441B90D1}" presName="descendantText" presStyleLbl="alignAcc1" presStyleIdx="6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A003E1-2E71-4465-AC05-34F3DCC1621B}" type="pres">
      <dgm:prSet presAssocID="{BFFB9CB1-468F-4BBF-9FFD-79D36A9EE403}" presName="sp" presStyleCnt="0"/>
      <dgm:spPr/>
    </dgm:pt>
    <dgm:pt modelId="{B7633DDC-B6F7-49C9-8200-0DCBAA016BBF}" type="pres">
      <dgm:prSet presAssocID="{792D7CEA-241E-496B-9510-3830CD27DAD8}" presName="composite" presStyleCnt="0"/>
      <dgm:spPr/>
    </dgm:pt>
    <dgm:pt modelId="{A58B5B23-4C30-4F7B-B841-0D1B414D8C38}" type="pres">
      <dgm:prSet presAssocID="{792D7CEA-241E-496B-9510-3830CD27DAD8}" presName="parentText" presStyleLbl="alignNode1" presStyleIdx="7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58EF20-DA22-4534-BDC9-7C1B3C3C2055}" type="pres">
      <dgm:prSet presAssocID="{792D7CEA-241E-496B-9510-3830CD27DAD8}" presName="descendantText" presStyleLbl="alignAcc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958FD3-15FE-487D-BA3F-A5DEA4BE9370}" type="pres">
      <dgm:prSet presAssocID="{E3285CC8-CC0A-471C-B804-6A80B352E9BE}" presName="sp" presStyleCnt="0"/>
      <dgm:spPr/>
    </dgm:pt>
    <dgm:pt modelId="{8015A24B-F28F-43FD-AD43-264BD1AE510E}" type="pres">
      <dgm:prSet presAssocID="{0E6B55DE-D370-4429-9152-FC7C948845C6}" presName="composite" presStyleCnt="0"/>
      <dgm:spPr/>
    </dgm:pt>
    <dgm:pt modelId="{8B729B4C-01A0-4C70-8B56-84A32B3384E5}" type="pres">
      <dgm:prSet presAssocID="{0E6B55DE-D370-4429-9152-FC7C948845C6}" presName="parentText" presStyleLbl="alignNode1" presStyleIdx="8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8AD8EE-3497-4B5C-8F82-71F634CED2D8}" type="pres">
      <dgm:prSet presAssocID="{0E6B55DE-D370-4429-9152-FC7C948845C6}" presName="descendantText" presStyleLbl="alignAcc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0B83E7-2F50-495E-A5B8-51B34C0661A2}" type="pres">
      <dgm:prSet presAssocID="{74761163-D09C-4334-AF2D-3DA928AF9EDF}" presName="sp" presStyleCnt="0"/>
      <dgm:spPr/>
    </dgm:pt>
    <dgm:pt modelId="{827D7B6F-C2BE-4118-AD99-BA167134199F}" type="pres">
      <dgm:prSet presAssocID="{03204F3D-3985-418A-A913-89EB14970EE5}" presName="composite" presStyleCnt="0"/>
      <dgm:spPr/>
    </dgm:pt>
    <dgm:pt modelId="{8604E975-C367-4837-9731-E1BF28B05147}" type="pres">
      <dgm:prSet presAssocID="{03204F3D-3985-418A-A913-89EB14970EE5}" presName="parentText" presStyleLbl="alignNode1" presStyleIdx="9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09DA4B-43E0-42C7-92F5-BD296C9DBA76}" type="pres">
      <dgm:prSet presAssocID="{03204F3D-3985-418A-A913-89EB14970EE5}" presName="descendantText" presStyleLbl="alignAcc1" presStyleIdx="9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6C08C-0722-420D-91D0-8F128A10DAE4}" type="pres">
      <dgm:prSet presAssocID="{5E4FAFED-6C46-4D6B-9C7F-9C88D67587FD}" presName="sp" presStyleCnt="0"/>
      <dgm:spPr/>
    </dgm:pt>
    <dgm:pt modelId="{A0E13BC1-B38C-4EEF-87C5-01791302227F}" type="pres">
      <dgm:prSet presAssocID="{836E13B5-2BD2-4EC7-B386-2B13EEDD893B}" presName="composite" presStyleCnt="0"/>
      <dgm:spPr/>
    </dgm:pt>
    <dgm:pt modelId="{234686D2-11D3-43FA-9E1E-E1F7A530D34A}" type="pres">
      <dgm:prSet presAssocID="{836E13B5-2BD2-4EC7-B386-2B13EEDD893B}" presName="parentText" presStyleLbl="alignNode1" presStyleIdx="10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6D74D0-823E-4298-8D26-C85F94A11C92}" type="pres">
      <dgm:prSet presAssocID="{836E13B5-2BD2-4EC7-B386-2B13EEDD893B}" presName="descendantText" presStyleLbl="alignAcc1" presStyleIdx="1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1B38C5-0151-4BB8-AD6B-FEE51C76438F}" type="pres">
      <dgm:prSet presAssocID="{D04B2815-DB09-4363-B627-997429EB53D5}" presName="sp" presStyleCnt="0"/>
      <dgm:spPr/>
    </dgm:pt>
    <dgm:pt modelId="{E7B63DA9-6958-4BDE-9052-09A4058F7B5F}" type="pres">
      <dgm:prSet presAssocID="{839A6D05-8A1B-4544-92FA-A3720CAFD279}" presName="composite" presStyleCnt="0"/>
      <dgm:spPr/>
    </dgm:pt>
    <dgm:pt modelId="{294A702F-2C9E-4A5F-969B-00344A3E9418}" type="pres">
      <dgm:prSet presAssocID="{839A6D05-8A1B-4544-92FA-A3720CAFD279}" presName="parentText" presStyleLbl="alignNode1" presStyleIdx="11" presStyleCnt="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E3CFC1-C762-47AE-8D58-D7852A79B94A}" type="pres">
      <dgm:prSet presAssocID="{839A6D05-8A1B-4544-92FA-A3720CAFD279}" presName="descendantText" presStyleLbl="alignAcc1" presStyleIdx="1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08AF47-6A3F-4C6E-8193-854CDD5730D9}" type="presOf" srcId="{792D7CEA-241E-496B-9510-3830CD27DAD8}" destId="{A58B5B23-4C30-4F7B-B841-0D1B414D8C38}" srcOrd="0" destOrd="0" presId="urn:microsoft.com/office/officeart/2005/8/layout/chevron2"/>
    <dgm:cxn modelId="{44C1EB51-02A7-498F-B4FE-5CACF9C017A4}" type="presOf" srcId="{F74928A4-1DC4-4598-86A9-0E3408E08E6B}" destId="{29967834-31CD-4AEC-8EC7-7BA5F3926B23}" srcOrd="0" destOrd="0" presId="urn:microsoft.com/office/officeart/2005/8/layout/chevron2"/>
    <dgm:cxn modelId="{AC266FB5-FD97-40AE-8B21-ECFE0BEDC209}" type="presOf" srcId="{C062B2C8-BDF4-414D-8348-3513441B90D1}" destId="{E324C33A-C19C-41D2-AAA8-0D6B2105C4E0}" srcOrd="0" destOrd="0" presId="urn:microsoft.com/office/officeart/2005/8/layout/chevron2"/>
    <dgm:cxn modelId="{E45B82D8-2F26-429D-83FF-DB6D9E57FA39}" srcId="{42097AF6-E85C-4A49-A4F0-8F00E574C765}" destId="{DC6ED89A-CE1F-456B-8516-4371D9EB4706}" srcOrd="2" destOrd="0" parTransId="{383C6496-2AB5-4C07-9617-9C5A10B8515B}" sibTransId="{6FA86D85-D52A-441F-B63D-5EE7BF2FC009}"/>
    <dgm:cxn modelId="{20CE3BC5-4503-4E26-A4D0-659FCA7A4AB1}" srcId="{42097AF6-E85C-4A49-A4F0-8F00E574C765}" destId="{F16726BD-7D84-417D-9608-AA35F0AEFB66}" srcOrd="0" destOrd="0" parTransId="{75A6D295-67BD-449F-9828-BA3EEECB968D}" sibTransId="{2E6248AF-A266-4058-8344-F3CA985213D3}"/>
    <dgm:cxn modelId="{1F404C11-00ED-4E8E-8DA1-6B8319A74DD1}" type="presOf" srcId="{F16726BD-7D84-417D-9608-AA35F0AEFB66}" destId="{394427C0-6823-4973-BBAD-4A30E44D988D}" srcOrd="0" destOrd="0" presId="urn:microsoft.com/office/officeart/2005/8/layout/chevron2"/>
    <dgm:cxn modelId="{13E2B759-6DDB-4DA4-9B31-25FB32D31F41}" type="presOf" srcId="{DC6ED89A-CE1F-456B-8516-4371D9EB4706}" destId="{1443FA76-53B7-4DE0-89A6-F56B47F51F46}" srcOrd="0" destOrd="0" presId="urn:microsoft.com/office/officeart/2005/8/layout/chevron2"/>
    <dgm:cxn modelId="{E10D8ED7-6D1F-408A-AC6E-A910D955D9E7}" srcId="{42097AF6-E85C-4A49-A4F0-8F00E574C765}" destId="{792D7CEA-241E-496B-9510-3830CD27DAD8}" srcOrd="7" destOrd="0" parTransId="{C9B4AB05-888A-4E72-8702-5395C97B44E8}" sibTransId="{E3285CC8-CC0A-471C-B804-6A80B352E9BE}"/>
    <dgm:cxn modelId="{78CDAB3A-0FF3-49A9-B383-4AA2B1666869}" type="presOf" srcId="{517ED125-6029-42AF-BCBE-6A6236340F56}" destId="{ADE3CFC1-C762-47AE-8D58-D7852A79B94A}" srcOrd="0" destOrd="0" presId="urn:microsoft.com/office/officeart/2005/8/layout/chevron2"/>
    <dgm:cxn modelId="{531BD5CA-55A4-4CEC-9F2B-021CEDA4BE1A}" srcId="{42097AF6-E85C-4A49-A4F0-8F00E574C765}" destId="{194A1E6B-44AD-4922-950B-680E167EFABB}" srcOrd="5" destOrd="0" parTransId="{A03AF130-9A40-4A97-8A87-B58DFB065326}" sibTransId="{2B949EFF-AF75-4CAF-9C2A-68F5B06E6B89}"/>
    <dgm:cxn modelId="{604081FA-8284-47E0-AA3E-69977205255A}" type="presOf" srcId="{80AA942C-8795-44D8-8675-18F925B54AD0}" destId="{B70C68BF-1545-439D-8BDC-6B3653B6F2C7}" srcOrd="0" destOrd="0" presId="urn:microsoft.com/office/officeart/2005/8/layout/chevron2"/>
    <dgm:cxn modelId="{FE98AE87-C9E9-4240-814B-2F9C4B3AB58A}" srcId="{42097AF6-E85C-4A49-A4F0-8F00E574C765}" destId="{1862CB83-1123-4D2C-9E9F-14BF8D45491F}" srcOrd="4" destOrd="0" parTransId="{7EBCCD0C-0D36-49AD-A099-71E5E58606DA}" sibTransId="{1E563EA3-9274-4C00-A1F2-ABB98A373DBD}"/>
    <dgm:cxn modelId="{9DA3641A-FC40-4C40-A422-B708E58B8D72}" type="presOf" srcId="{FB43AABF-5BC3-4DBB-9099-CBF3CDDF6776}" destId="{CA6D74D0-823E-4298-8D26-C85F94A11C92}" srcOrd="0" destOrd="0" presId="urn:microsoft.com/office/officeart/2005/8/layout/chevron2"/>
    <dgm:cxn modelId="{006C130A-6632-4AB0-9575-A45BD643F620}" srcId="{839A6D05-8A1B-4544-92FA-A3720CAFD279}" destId="{8EA48242-F14A-4FB4-A4BB-0C22E0D977EF}" srcOrd="1" destOrd="0" parTransId="{F4B84414-4109-45A2-82B7-2201F39482E4}" sibTransId="{36BD81C3-805E-4349-B3D8-7F33655F3215}"/>
    <dgm:cxn modelId="{38538849-6A8A-4756-B2A9-F36D63C6B7C0}" type="presOf" srcId="{8EA48242-F14A-4FB4-A4BB-0C22E0D977EF}" destId="{ADE3CFC1-C762-47AE-8D58-D7852A79B94A}" srcOrd="0" destOrd="1" presId="urn:microsoft.com/office/officeart/2005/8/layout/chevron2"/>
    <dgm:cxn modelId="{D0531CC5-2BF9-4D7D-9A1E-724DFBF2F7D3}" srcId="{773A62AF-B3E6-4CBE-8D73-638FD44D163A}" destId="{F74928A4-1DC4-4598-86A9-0E3408E08E6B}" srcOrd="0" destOrd="0" parTransId="{A1CBC14B-540B-42B7-A3DF-49EB80E00D17}" sibTransId="{CC59221A-8774-4DEF-BCDF-6EDBA50F1697}"/>
    <dgm:cxn modelId="{974AF199-6A40-41DF-8347-BFD98E6703A9}" type="presOf" srcId="{1862CB83-1123-4D2C-9E9F-14BF8D45491F}" destId="{BE79C2CB-1B79-4BFE-89BF-5C102235AD47}" srcOrd="0" destOrd="0" presId="urn:microsoft.com/office/officeart/2005/8/layout/chevron2"/>
    <dgm:cxn modelId="{0D51D4C7-2728-4795-8464-6ADB85ED1FF1}" srcId="{42097AF6-E85C-4A49-A4F0-8F00E574C765}" destId="{C062B2C8-BDF4-414D-8348-3513441B90D1}" srcOrd="6" destOrd="0" parTransId="{E763EB39-570C-4D0A-AF88-2363E2629167}" sibTransId="{BFFB9CB1-468F-4BBF-9FFD-79D36A9EE403}"/>
    <dgm:cxn modelId="{A5092CFF-6279-4448-9B27-44DBB85BE02A}" srcId="{1862CB83-1123-4D2C-9E9F-14BF8D45491F}" destId="{D68F05B5-5A26-4BD7-B60D-548F7EC48B13}" srcOrd="0" destOrd="0" parTransId="{5FE5448E-57CE-4F62-970E-B78748A525C0}" sibTransId="{A0165BF0-712F-49A2-91BC-97224F23D7D4}"/>
    <dgm:cxn modelId="{9458067C-3D4A-4717-951B-CCA20029F86E}" type="presOf" srcId="{0C7970EE-A8C0-4412-AB2F-A764F69D6EEC}" destId="{10173F91-E559-42D3-861C-DF74FA1CC1E5}" srcOrd="0" destOrd="0" presId="urn:microsoft.com/office/officeart/2005/8/layout/chevron2"/>
    <dgm:cxn modelId="{9A8E1927-FD8B-499D-90D5-9357533551DD}" type="presOf" srcId="{03204F3D-3985-418A-A913-89EB14970EE5}" destId="{8604E975-C367-4837-9731-E1BF28B05147}" srcOrd="0" destOrd="0" presId="urn:microsoft.com/office/officeart/2005/8/layout/chevron2"/>
    <dgm:cxn modelId="{AE9812CB-26FB-480A-9C6C-F36BDF21B67B}" type="presOf" srcId="{1C61A143-1F59-4925-970A-988110F80414}" destId="{D8DFA449-267E-49D6-B0D1-F7379FF290C6}" srcOrd="0" destOrd="0" presId="urn:microsoft.com/office/officeart/2005/8/layout/chevron2"/>
    <dgm:cxn modelId="{7FBB093F-0326-482D-A903-534CBC76D68F}" type="presOf" srcId="{D68F05B5-5A26-4BD7-B60D-548F7EC48B13}" destId="{75F19074-1DAC-44AF-8053-EF0BBCE52959}" srcOrd="0" destOrd="0" presId="urn:microsoft.com/office/officeart/2005/8/layout/chevron2"/>
    <dgm:cxn modelId="{9EB417B0-2715-41CC-8DE5-7245E161A40A}" srcId="{03204F3D-3985-418A-A913-89EB14970EE5}" destId="{F22D7841-0627-48E2-BEF2-832087A00C0F}" srcOrd="0" destOrd="0" parTransId="{BA5EB202-10B2-4688-94C9-1D0A8E7022EA}" sibTransId="{6005A36A-676C-4DB4-80B3-6617629DF1F0}"/>
    <dgm:cxn modelId="{D3B547F1-D5AE-4EF7-B4DF-77D5E7B0F5DC}" type="presOf" srcId="{42097AF6-E85C-4A49-A4F0-8F00E574C765}" destId="{609E2631-7FC3-4136-A0EC-B9F5861F870A}" srcOrd="0" destOrd="0" presId="urn:microsoft.com/office/officeart/2005/8/layout/chevron2"/>
    <dgm:cxn modelId="{9B0C9736-48A4-49BB-9E70-EB5E28D619ED}" type="presOf" srcId="{F22D7841-0627-48E2-BEF2-832087A00C0F}" destId="{2109DA4B-43E0-42C7-92F5-BD296C9DBA76}" srcOrd="0" destOrd="0" presId="urn:microsoft.com/office/officeart/2005/8/layout/chevron2"/>
    <dgm:cxn modelId="{15CA8D41-09B3-442A-AF0C-7E2434520EC0}" srcId="{42097AF6-E85C-4A49-A4F0-8F00E574C765}" destId="{839A6D05-8A1B-4544-92FA-A3720CAFD279}" srcOrd="11" destOrd="0" parTransId="{44399CEF-E696-40DE-83A8-EFEEB3B4ECEC}" sibTransId="{C8B5D021-17B6-4A90-A1CB-1E5372516622}"/>
    <dgm:cxn modelId="{39D943E0-4D55-4D41-A6B8-86472AFA1A0A}" type="presOf" srcId="{50854FCA-124F-4E82-926F-96817E661531}" destId="{1858EF20-DA22-4534-BDC9-7C1B3C3C2055}" srcOrd="0" destOrd="0" presId="urn:microsoft.com/office/officeart/2005/8/layout/chevron2"/>
    <dgm:cxn modelId="{B6E9DC4D-966F-4938-930A-35FF64180ED5}" type="presOf" srcId="{839A6D05-8A1B-4544-92FA-A3720CAFD279}" destId="{294A702F-2C9E-4A5F-969B-00344A3E9418}" srcOrd="0" destOrd="0" presId="urn:microsoft.com/office/officeart/2005/8/layout/chevron2"/>
    <dgm:cxn modelId="{69F688C0-8DD4-40BF-BF8D-506AE511D4C3}" type="presOf" srcId="{A5EEE186-CBBB-4464-B5CB-11E5387E5EEE}" destId="{168AD8EE-3497-4B5C-8F82-71F634CED2D8}" srcOrd="0" destOrd="0" presId="urn:microsoft.com/office/officeart/2005/8/layout/chevron2"/>
    <dgm:cxn modelId="{9CA0B95F-E853-4F07-95DE-4097CD1B4F6D}" srcId="{839A6D05-8A1B-4544-92FA-A3720CAFD279}" destId="{517ED125-6029-42AF-BCBE-6A6236340F56}" srcOrd="0" destOrd="0" parTransId="{310589FD-00F3-47F7-BF26-2F4D4DFC7834}" sibTransId="{F583F1A2-9A69-4DD1-8958-4E0E147B024B}"/>
    <dgm:cxn modelId="{7049424B-DF59-49A5-B7DF-32429B4D4FB4}" type="presOf" srcId="{0E6B55DE-D370-4429-9152-FC7C948845C6}" destId="{8B729B4C-01A0-4C70-8B56-84A32B3384E5}" srcOrd="0" destOrd="0" presId="urn:microsoft.com/office/officeart/2005/8/layout/chevron2"/>
    <dgm:cxn modelId="{1B3710EA-0367-45AD-A1B3-4F6579FD457A}" srcId="{42097AF6-E85C-4A49-A4F0-8F00E574C765}" destId="{0E6B55DE-D370-4429-9152-FC7C948845C6}" srcOrd="8" destOrd="0" parTransId="{CB95D687-A551-43F2-9F3D-FA8DC1EC6581}" sibTransId="{74761163-D09C-4334-AF2D-3DA928AF9EDF}"/>
    <dgm:cxn modelId="{FE62F6B7-17F1-440B-9A46-7E6F268A378C}" srcId="{42097AF6-E85C-4A49-A4F0-8F00E574C765}" destId="{773A62AF-B3E6-4CBE-8D73-638FD44D163A}" srcOrd="3" destOrd="0" parTransId="{BC35AE98-8F3B-42A2-A93A-C93366DE9F01}" sibTransId="{560D9DCC-93A1-406D-ACF1-4131F020C8C6}"/>
    <dgm:cxn modelId="{8E2A0A9A-96E8-4B8C-B9DF-24A3D3B69F29}" srcId="{836E13B5-2BD2-4EC7-B386-2B13EEDD893B}" destId="{FB43AABF-5BC3-4DBB-9099-CBF3CDDF6776}" srcOrd="0" destOrd="0" parTransId="{9C8B64BD-6590-40DC-8056-3B168E04B6AF}" sibTransId="{D0A5436B-7667-480E-BF29-2FE348B1BE3B}"/>
    <dgm:cxn modelId="{71E69210-1B12-4F60-82DF-41600A696B9A}" srcId="{C062B2C8-BDF4-414D-8348-3513441B90D1}" destId="{80AA942C-8795-44D8-8675-18F925B54AD0}" srcOrd="0" destOrd="0" parTransId="{8C097968-AFDD-42B3-9E92-E21FECC1E041}" sibTransId="{8334C665-8BA1-4FD8-A2E2-354BA6784F5E}"/>
    <dgm:cxn modelId="{FC2C2D74-83ED-4F9C-9F0F-E02D8F12392E}" srcId="{F16726BD-7D84-417D-9608-AA35F0AEFB66}" destId="{CC484F74-B388-47AC-B3A9-76C473DFB70F}" srcOrd="0" destOrd="0" parTransId="{8E30D0C9-E496-400D-B7D0-61593D2E70D4}" sibTransId="{14030BEF-0B10-455E-97D5-CC6BEDFA1D5C}"/>
    <dgm:cxn modelId="{F720B11D-DC27-410F-959C-356BB31FD895}" srcId="{792D7CEA-241E-496B-9510-3830CD27DAD8}" destId="{50854FCA-124F-4E82-926F-96817E661531}" srcOrd="0" destOrd="0" parTransId="{D781C516-5145-4FF2-991A-BAA31AE86CEB}" sibTransId="{B9C3F097-4773-4128-909C-856D870BA349}"/>
    <dgm:cxn modelId="{F6B32F69-54C6-40B5-A2BF-19BD1B91856E}" type="presOf" srcId="{E49602F2-DC7B-489B-9EE6-C1141038C3C7}" destId="{048349D8-E3DA-4E0A-A35D-E5B009C9AB07}" srcOrd="0" destOrd="0" presId="urn:microsoft.com/office/officeart/2005/8/layout/chevron2"/>
    <dgm:cxn modelId="{43987CA3-6D56-4B1E-9E10-0C11047953E8}" type="presOf" srcId="{836E13B5-2BD2-4EC7-B386-2B13EEDD893B}" destId="{234686D2-11D3-43FA-9E1E-E1F7A530D34A}" srcOrd="0" destOrd="0" presId="urn:microsoft.com/office/officeart/2005/8/layout/chevron2"/>
    <dgm:cxn modelId="{902C1789-B621-4013-8FB5-A3C4F7090242}" srcId="{0E6B55DE-D370-4429-9152-FC7C948845C6}" destId="{A5EEE186-CBBB-4464-B5CB-11E5387E5EEE}" srcOrd="0" destOrd="0" parTransId="{CB1D9C4E-A245-4A2F-BE74-FABB86B25B5B}" sibTransId="{A9F951F2-8B2C-488E-A761-67569E057EAE}"/>
    <dgm:cxn modelId="{26E82778-525A-4510-BBF1-CA9AF1CCDA3A}" srcId="{DC6ED89A-CE1F-456B-8516-4371D9EB4706}" destId="{E49602F2-DC7B-489B-9EE6-C1141038C3C7}" srcOrd="0" destOrd="0" parTransId="{9B2865C1-AE55-4CB3-9A4C-FFA06CBF832C}" sibTransId="{8CF34F78-5269-4FCC-B02A-AF1127B00F3B}"/>
    <dgm:cxn modelId="{AE7C6AD4-71BB-4530-93A0-414FF92A25CB}" srcId="{42097AF6-E85C-4A49-A4F0-8F00E574C765}" destId="{03204F3D-3985-418A-A913-89EB14970EE5}" srcOrd="9" destOrd="0" parTransId="{B5BEFF30-3B9A-4480-8A2F-DA97DD29FECE}" sibTransId="{5E4FAFED-6C46-4D6B-9C7F-9C88D67587FD}"/>
    <dgm:cxn modelId="{51013EA5-AA71-4657-855D-7A0E46B8087C}" type="presOf" srcId="{CC484F74-B388-47AC-B3A9-76C473DFB70F}" destId="{102DCAE5-4BBF-4DAD-8DF5-A583CDA0E52D}" srcOrd="0" destOrd="0" presId="urn:microsoft.com/office/officeart/2005/8/layout/chevron2"/>
    <dgm:cxn modelId="{5997A4F7-3C81-4A94-A420-CA2B74397428}" srcId="{42097AF6-E85C-4A49-A4F0-8F00E574C765}" destId="{BA37EC5B-8A6D-46E9-99E4-74EE5849627C}" srcOrd="1" destOrd="0" parTransId="{1A571237-F774-425F-86A3-40B5AAFD0C1C}" sibTransId="{0E21BCDB-2F96-4F31-87A8-6C7DB3C94BE6}"/>
    <dgm:cxn modelId="{6F4B0FA5-8215-47CE-9B12-035FD3C5F02D}" srcId="{42097AF6-E85C-4A49-A4F0-8F00E574C765}" destId="{836E13B5-2BD2-4EC7-B386-2B13EEDD893B}" srcOrd="10" destOrd="0" parTransId="{E1B64DD8-D8D1-44EE-8715-9863A4843D60}" sibTransId="{D04B2815-DB09-4363-B627-997429EB53D5}"/>
    <dgm:cxn modelId="{F0D5E9AC-80AC-4B96-BA6C-F79A2FFE03E8}" srcId="{BA37EC5B-8A6D-46E9-99E4-74EE5849627C}" destId="{0C7970EE-A8C0-4412-AB2F-A764F69D6EEC}" srcOrd="0" destOrd="0" parTransId="{A79C909A-49EA-4E3B-B261-AD3144B33EC7}" sibTransId="{9382B242-C7FE-4F75-8254-FEF7E36A67EA}"/>
    <dgm:cxn modelId="{5C3F191E-916E-45E1-A972-8281E605BB76}" srcId="{194A1E6B-44AD-4922-950B-680E167EFABB}" destId="{1C61A143-1F59-4925-970A-988110F80414}" srcOrd="0" destOrd="0" parTransId="{0F60F5DB-E694-4B25-9F97-AF0250D41477}" sibTransId="{074F5CB2-DBA2-4899-B7EA-DC410FA74CC9}"/>
    <dgm:cxn modelId="{D900C9E8-DADC-48E6-BAFE-B9B31B1B3CC9}" type="presOf" srcId="{773A62AF-B3E6-4CBE-8D73-638FD44D163A}" destId="{3528E648-81F7-4932-B37E-D1EAB99BC7C2}" srcOrd="0" destOrd="0" presId="urn:microsoft.com/office/officeart/2005/8/layout/chevron2"/>
    <dgm:cxn modelId="{E451C7F2-6C4D-4363-85F2-B6126CF7475A}" type="presOf" srcId="{194A1E6B-44AD-4922-950B-680E167EFABB}" destId="{4F8FB44F-C336-4684-91A4-7285B77BACE2}" srcOrd="0" destOrd="0" presId="urn:microsoft.com/office/officeart/2005/8/layout/chevron2"/>
    <dgm:cxn modelId="{36D0B5B9-ECE0-485B-94B0-94803A9EB3F4}" type="presOf" srcId="{BA37EC5B-8A6D-46E9-99E4-74EE5849627C}" destId="{0745D867-7BFE-4A59-AAEA-039A8D45F463}" srcOrd="0" destOrd="0" presId="urn:microsoft.com/office/officeart/2005/8/layout/chevron2"/>
    <dgm:cxn modelId="{FF5C7465-54BD-4E8D-9189-4BA29CC61DFB}" type="presParOf" srcId="{609E2631-7FC3-4136-A0EC-B9F5861F870A}" destId="{DAD27057-609E-4248-9699-D48A6125EC56}" srcOrd="0" destOrd="0" presId="urn:microsoft.com/office/officeart/2005/8/layout/chevron2"/>
    <dgm:cxn modelId="{A1F028F5-04D0-4129-AA5E-A36FB580EA74}" type="presParOf" srcId="{DAD27057-609E-4248-9699-D48A6125EC56}" destId="{394427C0-6823-4973-BBAD-4A30E44D988D}" srcOrd="0" destOrd="0" presId="urn:microsoft.com/office/officeart/2005/8/layout/chevron2"/>
    <dgm:cxn modelId="{AF951E7B-50AA-41C4-849A-8DA3D677F03F}" type="presParOf" srcId="{DAD27057-609E-4248-9699-D48A6125EC56}" destId="{102DCAE5-4BBF-4DAD-8DF5-A583CDA0E52D}" srcOrd="1" destOrd="0" presId="urn:microsoft.com/office/officeart/2005/8/layout/chevron2"/>
    <dgm:cxn modelId="{480D2C2D-62AC-4BBB-AE99-9C393021D6B8}" type="presParOf" srcId="{609E2631-7FC3-4136-A0EC-B9F5861F870A}" destId="{B97AE2B2-E4A4-4487-AD0D-CA1A990D1DAA}" srcOrd="1" destOrd="0" presId="urn:microsoft.com/office/officeart/2005/8/layout/chevron2"/>
    <dgm:cxn modelId="{A945BCFF-3736-4B27-9879-ECB19F5378C9}" type="presParOf" srcId="{609E2631-7FC3-4136-A0EC-B9F5861F870A}" destId="{ACC84DAB-E08A-48F0-BF42-1C0CA602FBF1}" srcOrd="2" destOrd="0" presId="urn:microsoft.com/office/officeart/2005/8/layout/chevron2"/>
    <dgm:cxn modelId="{BCA5B1FF-7A81-47A8-AB1A-D8ED9BC6A9A5}" type="presParOf" srcId="{ACC84DAB-E08A-48F0-BF42-1C0CA602FBF1}" destId="{0745D867-7BFE-4A59-AAEA-039A8D45F463}" srcOrd="0" destOrd="0" presId="urn:microsoft.com/office/officeart/2005/8/layout/chevron2"/>
    <dgm:cxn modelId="{644C442E-8C7A-49B2-8503-66F124D5EF27}" type="presParOf" srcId="{ACC84DAB-E08A-48F0-BF42-1C0CA602FBF1}" destId="{10173F91-E559-42D3-861C-DF74FA1CC1E5}" srcOrd="1" destOrd="0" presId="urn:microsoft.com/office/officeart/2005/8/layout/chevron2"/>
    <dgm:cxn modelId="{7ACBC701-1C70-4584-BF36-5462C9261CE7}" type="presParOf" srcId="{609E2631-7FC3-4136-A0EC-B9F5861F870A}" destId="{16AE8E49-FD7E-4417-8821-1A6481B7CBFC}" srcOrd="3" destOrd="0" presId="urn:microsoft.com/office/officeart/2005/8/layout/chevron2"/>
    <dgm:cxn modelId="{190B4354-C79B-4E7A-9113-E9749DC4BB01}" type="presParOf" srcId="{609E2631-7FC3-4136-A0EC-B9F5861F870A}" destId="{6B09BD78-BE67-4E12-A90C-CDB9E023BBEA}" srcOrd="4" destOrd="0" presId="urn:microsoft.com/office/officeart/2005/8/layout/chevron2"/>
    <dgm:cxn modelId="{635C65CA-0154-42E4-8375-FB9DB489131F}" type="presParOf" srcId="{6B09BD78-BE67-4E12-A90C-CDB9E023BBEA}" destId="{1443FA76-53B7-4DE0-89A6-F56B47F51F46}" srcOrd="0" destOrd="0" presId="urn:microsoft.com/office/officeart/2005/8/layout/chevron2"/>
    <dgm:cxn modelId="{447363BA-A4E3-4F52-8BDE-3698A205165C}" type="presParOf" srcId="{6B09BD78-BE67-4E12-A90C-CDB9E023BBEA}" destId="{048349D8-E3DA-4E0A-A35D-E5B009C9AB07}" srcOrd="1" destOrd="0" presId="urn:microsoft.com/office/officeart/2005/8/layout/chevron2"/>
    <dgm:cxn modelId="{B66E62CA-E59B-455D-B072-E11C60C8C9BD}" type="presParOf" srcId="{609E2631-7FC3-4136-A0EC-B9F5861F870A}" destId="{31D641CA-4EA4-4863-957D-6D3F46EC712C}" srcOrd="5" destOrd="0" presId="urn:microsoft.com/office/officeart/2005/8/layout/chevron2"/>
    <dgm:cxn modelId="{C2D1461C-07A5-4A89-BA3A-DEE8212E2565}" type="presParOf" srcId="{609E2631-7FC3-4136-A0EC-B9F5861F870A}" destId="{39C7F240-7677-41B3-A4F1-63F4F61659C6}" srcOrd="6" destOrd="0" presId="urn:microsoft.com/office/officeart/2005/8/layout/chevron2"/>
    <dgm:cxn modelId="{1E1F4019-308D-444E-84FB-E4F81C003746}" type="presParOf" srcId="{39C7F240-7677-41B3-A4F1-63F4F61659C6}" destId="{3528E648-81F7-4932-B37E-D1EAB99BC7C2}" srcOrd="0" destOrd="0" presId="urn:microsoft.com/office/officeart/2005/8/layout/chevron2"/>
    <dgm:cxn modelId="{CA3F16D9-9A20-49CC-A7D2-D967E38B98C9}" type="presParOf" srcId="{39C7F240-7677-41B3-A4F1-63F4F61659C6}" destId="{29967834-31CD-4AEC-8EC7-7BA5F3926B23}" srcOrd="1" destOrd="0" presId="urn:microsoft.com/office/officeart/2005/8/layout/chevron2"/>
    <dgm:cxn modelId="{1C34C622-E51B-409D-B005-5BA3438080FC}" type="presParOf" srcId="{609E2631-7FC3-4136-A0EC-B9F5861F870A}" destId="{498FE61E-5C08-4C62-A27B-F80F8D73A9D3}" srcOrd="7" destOrd="0" presId="urn:microsoft.com/office/officeart/2005/8/layout/chevron2"/>
    <dgm:cxn modelId="{E6C0FEB8-69DD-43E4-AE4A-A337DF6C269B}" type="presParOf" srcId="{609E2631-7FC3-4136-A0EC-B9F5861F870A}" destId="{3B0B47A4-6E71-4860-AE68-0633D348BEFA}" srcOrd="8" destOrd="0" presId="urn:microsoft.com/office/officeart/2005/8/layout/chevron2"/>
    <dgm:cxn modelId="{97A0CCBE-B98C-478F-B859-C98DA516A8ED}" type="presParOf" srcId="{3B0B47A4-6E71-4860-AE68-0633D348BEFA}" destId="{BE79C2CB-1B79-4BFE-89BF-5C102235AD47}" srcOrd="0" destOrd="0" presId="urn:microsoft.com/office/officeart/2005/8/layout/chevron2"/>
    <dgm:cxn modelId="{EB9289C2-F112-4168-8C7D-A7F45EE44309}" type="presParOf" srcId="{3B0B47A4-6E71-4860-AE68-0633D348BEFA}" destId="{75F19074-1DAC-44AF-8053-EF0BBCE52959}" srcOrd="1" destOrd="0" presId="urn:microsoft.com/office/officeart/2005/8/layout/chevron2"/>
    <dgm:cxn modelId="{B6BBB393-9B24-4B68-A129-B42A5940DE4E}" type="presParOf" srcId="{609E2631-7FC3-4136-A0EC-B9F5861F870A}" destId="{5F3C5CD4-6ADD-4914-99AA-F8EB83A006F9}" srcOrd="9" destOrd="0" presId="urn:microsoft.com/office/officeart/2005/8/layout/chevron2"/>
    <dgm:cxn modelId="{604C0A58-66A0-4E44-AA78-1A1B803C3ADD}" type="presParOf" srcId="{609E2631-7FC3-4136-A0EC-B9F5861F870A}" destId="{BC5E8257-7B32-4268-A7A0-263E1065D00B}" srcOrd="10" destOrd="0" presId="urn:microsoft.com/office/officeart/2005/8/layout/chevron2"/>
    <dgm:cxn modelId="{E785E379-6FE0-4737-A27F-60FF475060F1}" type="presParOf" srcId="{BC5E8257-7B32-4268-A7A0-263E1065D00B}" destId="{4F8FB44F-C336-4684-91A4-7285B77BACE2}" srcOrd="0" destOrd="0" presId="urn:microsoft.com/office/officeart/2005/8/layout/chevron2"/>
    <dgm:cxn modelId="{BCB7E274-64CA-4B2D-9ADE-2A18A58698CB}" type="presParOf" srcId="{BC5E8257-7B32-4268-A7A0-263E1065D00B}" destId="{D8DFA449-267E-49D6-B0D1-F7379FF290C6}" srcOrd="1" destOrd="0" presId="urn:microsoft.com/office/officeart/2005/8/layout/chevron2"/>
    <dgm:cxn modelId="{621B5D21-651D-4F26-AA95-F5F97A18F6F1}" type="presParOf" srcId="{609E2631-7FC3-4136-A0EC-B9F5861F870A}" destId="{180CEFCD-8FF1-4521-8481-123148A129DF}" srcOrd="11" destOrd="0" presId="urn:microsoft.com/office/officeart/2005/8/layout/chevron2"/>
    <dgm:cxn modelId="{3E580115-ACCC-4BEF-9771-04E28E28416B}" type="presParOf" srcId="{609E2631-7FC3-4136-A0EC-B9F5861F870A}" destId="{274E729D-3A45-4BE7-8E6B-0C8776CE666F}" srcOrd="12" destOrd="0" presId="urn:microsoft.com/office/officeart/2005/8/layout/chevron2"/>
    <dgm:cxn modelId="{C8243206-A0B7-4C65-8A39-B14EF519B61B}" type="presParOf" srcId="{274E729D-3A45-4BE7-8E6B-0C8776CE666F}" destId="{E324C33A-C19C-41D2-AAA8-0D6B2105C4E0}" srcOrd="0" destOrd="0" presId="urn:microsoft.com/office/officeart/2005/8/layout/chevron2"/>
    <dgm:cxn modelId="{E6CEE544-6E0B-4D2D-A54A-9BA4250FC0BF}" type="presParOf" srcId="{274E729D-3A45-4BE7-8E6B-0C8776CE666F}" destId="{B70C68BF-1545-439D-8BDC-6B3653B6F2C7}" srcOrd="1" destOrd="0" presId="urn:microsoft.com/office/officeart/2005/8/layout/chevron2"/>
    <dgm:cxn modelId="{5594FF80-98B0-4E9F-92B6-D1B92BC6BE74}" type="presParOf" srcId="{609E2631-7FC3-4136-A0EC-B9F5861F870A}" destId="{DEA003E1-2E71-4465-AC05-34F3DCC1621B}" srcOrd="13" destOrd="0" presId="urn:microsoft.com/office/officeart/2005/8/layout/chevron2"/>
    <dgm:cxn modelId="{4DC38597-EFCD-4CAD-9C21-BBA594C65234}" type="presParOf" srcId="{609E2631-7FC3-4136-A0EC-B9F5861F870A}" destId="{B7633DDC-B6F7-49C9-8200-0DCBAA016BBF}" srcOrd="14" destOrd="0" presId="urn:microsoft.com/office/officeart/2005/8/layout/chevron2"/>
    <dgm:cxn modelId="{3377EB70-3ADC-417A-AED3-B1C3164A8419}" type="presParOf" srcId="{B7633DDC-B6F7-49C9-8200-0DCBAA016BBF}" destId="{A58B5B23-4C30-4F7B-B841-0D1B414D8C38}" srcOrd="0" destOrd="0" presId="urn:microsoft.com/office/officeart/2005/8/layout/chevron2"/>
    <dgm:cxn modelId="{8B317AB0-00A9-432A-BF64-93928F173234}" type="presParOf" srcId="{B7633DDC-B6F7-49C9-8200-0DCBAA016BBF}" destId="{1858EF20-DA22-4534-BDC9-7C1B3C3C2055}" srcOrd="1" destOrd="0" presId="urn:microsoft.com/office/officeart/2005/8/layout/chevron2"/>
    <dgm:cxn modelId="{2A85A04F-133D-4AF1-B0FC-53F7EC20A794}" type="presParOf" srcId="{609E2631-7FC3-4136-A0EC-B9F5861F870A}" destId="{16958FD3-15FE-487D-BA3F-A5DEA4BE9370}" srcOrd="15" destOrd="0" presId="urn:microsoft.com/office/officeart/2005/8/layout/chevron2"/>
    <dgm:cxn modelId="{523C10BA-CBA8-443F-9FEF-CC93163C44C3}" type="presParOf" srcId="{609E2631-7FC3-4136-A0EC-B9F5861F870A}" destId="{8015A24B-F28F-43FD-AD43-264BD1AE510E}" srcOrd="16" destOrd="0" presId="urn:microsoft.com/office/officeart/2005/8/layout/chevron2"/>
    <dgm:cxn modelId="{49E90B63-A099-4551-9426-57EB1BAA3D03}" type="presParOf" srcId="{8015A24B-F28F-43FD-AD43-264BD1AE510E}" destId="{8B729B4C-01A0-4C70-8B56-84A32B3384E5}" srcOrd="0" destOrd="0" presId="urn:microsoft.com/office/officeart/2005/8/layout/chevron2"/>
    <dgm:cxn modelId="{8BE028B8-DC16-4DFF-BD7C-396492A72691}" type="presParOf" srcId="{8015A24B-F28F-43FD-AD43-264BD1AE510E}" destId="{168AD8EE-3497-4B5C-8F82-71F634CED2D8}" srcOrd="1" destOrd="0" presId="urn:microsoft.com/office/officeart/2005/8/layout/chevron2"/>
    <dgm:cxn modelId="{DF45FF2B-E1BD-43E4-80B8-F714ED32BEE4}" type="presParOf" srcId="{609E2631-7FC3-4136-A0EC-B9F5861F870A}" destId="{DE0B83E7-2F50-495E-A5B8-51B34C0661A2}" srcOrd="17" destOrd="0" presId="urn:microsoft.com/office/officeart/2005/8/layout/chevron2"/>
    <dgm:cxn modelId="{FC5FE850-C0A0-40FB-A689-10DE2561DBC8}" type="presParOf" srcId="{609E2631-7FC3-4136-A0EC-B9F5861F870A}" destId="{827D7B6F-C2BE-4118-AD99-BA167134199F}" srcOrd="18" destOrd="0" presId="urn:microsoft.com/office/officeart/2005/8/layout/chevron2"/>
    <dgm:cxn modelId="{D18DEBD2-994B-4975-BC02-AFB0A16EE8F9}" type="presParOf" srcId="{827D7B6F-C2BE-4118-AD99-BA167134199F}" destId="{8604E975-C367-4837-9731-E1BF28B05147}" srcOrd="0" destOrd="0" presId="urn:microsoft.com/office/officeart/2005/8/layout/chevron2"/>
    <dgm:cxn modelId="{62A03E9F-2F6F-4A63-9D64-1EE2BD743630}" type="presParOf" srcId="{827D7B6F-C2BE-4118-AD99-BA167134199F}" destId="{2109DA4B-43E0-42C7-92F5-BD296C9DBA76}" srcOrd="1" destOrd="0" presId="urn:microsoft.com/office/officeart/2005/8/layout/chevron2"/>
    <dgm:cxn modelId="{B2BCCF2C-3744-4AE2-A985-E97819BF1F8F}" type="presParOf" srcId="{609E2631-7FC3-4136-A0EC-B9F5861F870A}" destId="{A306C08C-0722-420D-91D0-8F128A10DAE4}" srcOrd="19" destOrd="0" presId="urn:microsoft.com/office/officeart/2005/8/layout/chevron2"/>
    <dgm:cxn modelId="{A05AFF09-85AE-489D-8D8F-C2EA00A7820A}" type="presParOf" srcId="{609E2631-7FC3-4136-A0EC-B9F5861F870A}" destId="{A0E13BC1-B38C-4EEF-87C5-01791302227F}" srcOrd="20" destOrd="0" presId="urn:microsoft.com/office/officeart/2005/8/layout/chevron2"/>
    <dgm:cxn modelId="{DE2B5CB7-0AD7-4714-8C08-B2915F581659}" type="presParOf" srcId="{A0E13BC1-B38C-4EEF-87C5-01791302227F}" destId="{234686D2-11D3-43FA-9E1E-E1F7A530D34A}" srcOrd="0" destOrd="0" presId="urn:microsoft.com/office/officeart/2005/8/layout/chevron2"/>
    <dgm:cxn modelId="{C6C2A1BE-A7D5-44AB-A576-FDD407BECE92}" type="presParOf" srcId="{A0E13BC1-B38C-4EEF-87C5-01791302227F}" destId="{CA6D74D0-823E-4298-8D26-C85F94A11C92}" srcOrd="1" destOrd="0" presId="urn:microsoft.com/office/officeart/2005/8/layout/chevron2"/>
    <dgm:cxn modelId="{DBB440D7-8F4A-41EA-B2F6-7C6F389AA974}" type="presParOf" srcId="{609E2631-7FC3-4136-A0EC-B9F5861F870A}" destId="{211B38C5-0151-4BB8-AD6B-FEE51C76438F}" srcOrd="21" destOrd="0" presId="urn:microsoft.com/office/officeart/2005/8/layout/chevron2"/>
    <dgm:cxn modelId="{7ACD78F4-B6BB-42A1-8542-5C194E784A62}" type="presParOf" srcId="{609E2631-7FC3-4136-A0EC-B9F5861F870A}" destId="{E7B63DA9-6958-4BDE-9052-09A4058F7B5F}" srcOrd="22" destOrd="0" presId="urn:microsoft.com/office/officeart/2005/8/layout/chevron2"/>
    <dgm:cxn modelId="{8339A380-F584-4734-8226-9A8920ECAB0F}" type="presParOf" srcId="{E7B63DA9-6958-4BDE-9052-09A4058F7B5F}" destId="{294A702F-2C9E-4A5F-969B-00344A3E9418}" srcOrd="0" destOrd="0" presId="urn:microsoft.com/office/officeart/2005/8/layout/chevron2"/>
    <dgm:cxn modelId="{30678446-8065-4D0F-8A21-E4C169FD1AF7}" type="presParOf" srcId="{E7B63DA9-6958-4BDE-9052-09A4058F7B5F}" destId="{ADE3CFC1-C762-47AE-8D58-D7852A79B94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427C0-6823-4973-BBAD-4A30E44D988D}">
      <dsp:nvSpPr>
        <dsp:cNvPr id="0" name=""/>
        <dsp:cNvSpPr/>
      </dsp:nvSpPr>
      <dsp:spPr>
        <a:xfrm rot="5400000">
          <a:off x="-71468" y="74454"/>
          <a:ext cx="476453" cy="333517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kern="1200" dirty="0"/>
        </a:p>
      </dsp:txBody>
      <dsp:txXfrm rot="-5400000">
        <a:off x="1" y="169745"/>
        <a:ext cx="333517" cy="142936"/>
      </dsp:txXfrm>
    </dsp:sp>
    <dsp:sp modelId="{102DCAE5-4BBF-4DAD-8DF5-A583CDA0E52D}">
      <dsp:nvSpPr>
        <dsp:cNvPr id="0" name=""/>
        <dsp:cNvSpPr/>
      </dsp:nvSpPr>
      <dsp:spPr>
        <a:xfrm rot="5400000">
          <a:off x="4452613" y="-4116109"/>
          <a:ext cx="309857" cy="85480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обеспечение долгосрочной сбалансированности и устойчивости бюджетной системы Калужской области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33517" y="18113"/>
        <a:ext cx="8532924" cy="279605"/>
      </dsp:txXfrm>
    </dsp:sp>
    <dsp:sp modelId="{0745D867-7BFE-4A59-AAEA-039A8D45F463}">
      <dsp:nvSpPr>
        <dsp:cNvPr id="0" name=""/>
        <dsp:cNvSpPr/>
      </dsp:nvSpPr>
      <dsp:spPr>
        <a:xfrm rot="5400000">
          <a:off x="-71468" y="501651"/>
          <a:ext cx="476453" cy="333517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kern="1200" dirty="0"/>
        </a:p>
      </dsp:txBody>
      <dsp:txXfrm rot="-5400000">
        <a:off x="1" y="596942"/>
        <a:ext cx="333517" cy="142936"/>
      </dsp:txXfrm>
    </dsp:sp>
    <dsp:sp modelId="{10173F91-E559-42D3-861C-DF74FA1CC1E5}">
      <dsp:nvSpPr>
        <dsp:cNvPr id="0" name=""/>
        <dsp:cNvSpPr/>
      </dsp:nvSpPr>
      <dsp:spPr>
        <a:xfrm rot="5400000">
          <a:off x="4452695" y="-3688993"/>
          <a:ext cx="309695" cy="85480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укрепление доходной базы консолидированного бюджета Калужской области за счет наращивания стабильных доходных источников и мобилизации в бюджет имеющихся резервов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33518" y="445302"/>
        <a:ext cx="8532932" cy="279459"/>
      </dsp:txXfrm>
    </dsp:sp>
    <dsp:sp modelId="{1443FA76-53B7-4DE0-89A6-F56B47F51F46}">
      <dsp:nvSpPr>
        <dsp:cNvPr id="0" name=""/>
        <dsp:cNvSpPr/>
      </dsp:nvSpPr>
      <dsp:spPr>
        <a:xfrm rot="5400000">
          <a:off x="-71468" y="928849"/>
          <a:ext cx="476453" cy="333517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kern="1200" dirty="0"/>
        </a:p>
      </dsp:txBody>
      <dsp:txXfrm rot="-5400000">
        <a:off x="1" y="1024140"/>
        <a:ext cx="333517" cy="142936"/>
      </dsp:txXfrm>
    </dsp:sp>
    <dsp:sp modelId="{048349D8-E3DA-4E0A-A35D-E5B009C9AB07}">
      <dsp:nvSpPr>
        <dsp:cNvPr id="0" name=""/>
        <dsp:cNvSpPr/>
      </dsp:nvSpPr>
      <dsp:spPr>
        <a:xfrm rot="5400000">
          <a:off x="4452695" y="-3261796"/>
          <a:ext cx="309695" cy="85480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0" kern="1200" dirty="0" smtClean="0"/>
            <a:t>обеспечение реализации первоочередных задач, поставленных в «майских» Указах Президента Российской Федерации</a:t>
          </a:r>
          <a:endParaRPr lang="ru-RU" sz="1100" b="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33518" y="872499"/>
        <a:ext cx="8532932" cy="279459"/>
      </dsp:txXfrm>
    </dsp:sp>
    <dsp:sp modelId="{3528E648-81F7-4932-B37E-D1EAB99BC7C2}">
      <dsp:nvSpPr>
        <dsp:cNvPr id="0" name=""/>
        <dsp:cNvSpPr/>
      </dsp:nvSpPr>
      <dsp:spPr>
        <a:xfrm rot="5400000">
          <a:off x="-71468" y="1356047"/>
          <a:ext cx="476453" cy="333517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kern="1200" dirty="0"/>
        </a:p>
      </dsp:txBody>
      <dsp:txXfrm rot="-5400000">
        <a:off x="1" y="1451338"/>
        <a:ext cx="333517" cy="142936"/>
      </dsp:txXfrm>
    </dsp:sp>
    <dsp:sp modelId="{29967834-31CD-4AEC-8EC7-7BA5F3926B23}">
      <dsp:nvSpPr>
        <dsp:cNvPr id="0" name=""/>
        <dsp:cNvSpPr/>
      </dsp:nvSpPr>
      <dsp:spPr>
        <a:xfrm rot="5400000">
          <a:off x="4452695" y="-2834598"/>
          <a:ext cx="309695" cy="85480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активизация работы по повышению поступлений от всех мер принудительного взыскания задолженности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33518" y="1299697"/>
        <a:ext cx="8532932" cy="279459"/>
      </dsp:txXfrm>
    </dsp:sp>
    <dsp:sp modelId="{BE79C2CB-1B79-4BFE-89BF-5C102235AD47}">
      <dsp:nvSpPr>
        <dsp:cNvPr id="0" name=""/>
        <dsp:cNvSpPr/>
      </dsp:nvSpPr>
      <dsp:spPr>
        <a:xfrm rot="5400000">
          <a:off x="-71468" y="1783244"/>
          <a:ext cx="476453" cy="333517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kern="1200" dirty="0"/>
        </a:p>
      </dsp:txBody>
      <dsp:txXfrm rot="-5400000">
        <a:off x="1" y="1878535"/>
        <a:ext cx="333517" cy="142936"/>
      </dsp:txXfrm>
    </dsp:sp>
    <dsp:sp modelId="{75F19074-1DAC-44AF-8053-EF0BBCE52959}">
      <dsp:nvSpPr>
        <dsp:cNvPr id="0" name=""/>
        <dsp:cNvSpPr/>
      </dsp:nvSpPr>
      <dsp:spPr>
        <a:xfrm rot="5400000">
          <a:off x="4452695" y="-2407400"/>
          <a:ext cx="309695" cy="85480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активизация работы по легализации теневой занятости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33518" y="1726895"/>
        <a:ext cx="8532932" cy="279459"/>
      </dsp:txXfrm>
    </dsp:sp>
    <dsp:sp modelId="{4F8FB44F-C336-4684-91A4-7285B77BACE2}">
      <dsp:nvSpPr>
        <dsp:cNvPr id="0" name=""/>
        <dsp:cNvSpPr/>
      </dsp:nvSpPr>
      <dsp:spPr>
        <a:xfrm rot="5400000">
          <a:off x="-71468" y="2210442"/>
          <a:ext cx="476453" cy="333517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kern="1200" dirty="0"/>
        </a:p>
      </dsp:txBody>
      <dsp:txXfrm rot="-5400000">
        <a:off x="1" y="2305733"/>
        <a:ext cx="333517" cy="142936"/>
      </dsp:txXfrm>
    </dsp:sp>
    <dsp:sp modelId="{D8DFA449-267E-49D6-B0D1-F7379FF290C6}">
      <dsp:nvSpPr>
        <dsp:cNvPr id="0" name=""/>
        <dsp:cNvSpPr/>
      </dsp:nvSpPr>
      <dsp:spPr>
        <a:xfrm rot="5400000">
          <a:off x="4452695" y="-1980203"/>
          <a:ext cx="309695" cy="85480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поддержка инвестиционной активности субъектов предпринимательской деятельности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33518" y="2154092"/>
        <a:ext cx="8532932" cy="279459"/>
      </dsp:txXfrm>
    </dsp:sp>
    <dsp:sp modelId="{E324C33A-C19C-41D2-AAA8-0D6B2105C4E0}">
      <dsp:nvSpPr>
        <dsp:cNvPr id="0" name=""/>
        <dsp:cNvSpPr/>
      </dsp:nvSpPr>
      <dsp:spPr>
        <a:xfrm rot="5400000">
          <a:off x="-71468" y="2637639"/>
          <a:ext cx="476453" cy="333517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kern="1200" dirty="0"/>
        </a:p>
      </dsp:txBody>
      <dsp:txXfrm rot="-5400000">
        <a:off x="1" y="2732930"/>
        <a:ext cx="333517" cy="142936"/>
      </dsp:txXfrm>
    </dsp:sp>
    <dsp:sp modelId="{B70C68BF-1545-439D-8BDC-6B3653B6F2C7}">
      <dsp:nvSpPr>
        <dsp:cNvPr id="0" name=""/>
        <dsp:cNvSpPr/>
      </dsp:nvSpPr>
      <dsp:spPr>
        <a:xfrm rot="5400000">
          <a:off x="4452695" y="-1553005"/>
          <a:ext cx="309695" cy="85480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недопущение увеличения налоговой нагрузки по региональным налогам на промышленный сектор экономики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33518" y="2581290"/>
        <a:ext cx="8532932" cy="279459"/>
      </dsp:txXfrm>
    </dsp:sp>
    <dsp:sp modelId="{A58B5B23-4C30-4F7B-B841-0D1B414D8C38}">
      <dsp:nvSpPr>
        <dsp:cNvPr id="0" name=""/>
        <dsp:cNvSpPr/>
      </dsp:nvSpPr>
      <dsp:spPr>
        <a:xfrm rot="5400000">
          <a:off x="-71468" y="3064837"/>
          <a:ext cx="476453" cy="333517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kern="1200" dirty="0"/>
        </a:p>
      </dsp:txBody>
      <dsp:txXfrm rot="-5400000">
        <a:off x="1" y="3160128"/>
        <a:ext cx="333517" cy="142936"/>
      </dsp:txXfrm>
    </dsp:sp>
    <dsp:sp modelId="{1858EF20-DA22-4534-BDC9-7C1B3C3C2055}">
      <dsp:nvSpPr>
        <dsp:cNvPr id="0" name=""/>
        <dsp:cNvSpPr/>
      </dsp:nvSpPr>
      <dsp:spPr>
        <a:xfrm rot="5400000">
          <a:off x="4452695" y="-1125808"/>
          <a:ext cx="309695" cy="85480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повышение эффективности бюджетных расходов, в том числе за счет оптимизации сети бюджетных учреждений, структуры органов государственной власти Калужской области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33518" y="3008487"/>
        <a:ext cx="8532932" cy="279459"/>
      </dsp:txXfrm>
    </dsp:sp>
    <dsp:sp modelId="{8B729B4C-01A0-4C70-8B56-84A32B3384E5}">
      <dsp:nvSpPr>
        <dsp:cNvPr id="0" name=""/>
        <dsp:cNvSpPr/>
      </dsp:nvSpPr>
      <dsp:spPr>
        <a:xfrm rot="5400000">
          <a:off x="-71468" y="3492035"/>
          <a:ext cx="476453" cy="333517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kern="1200" dirty="0"/>
        </a:p>
      </dsp:txBody>
      <dsp:txXfrm rot="-5400000">
        <a:off x="1" y="3587326"/>
        <a:ext cx="333517" cy="142936"/>
      </dsp:txXfrm>
    </dsp:sp>
    <dsp:sp modelId="{168AD8EE-3497-4B5C-8F82-71F634CED2D8}">
      <dsp:nvSpPr>
        <dsp:cNvPr id="0" name=""/>
        <dsp:cNvSpPr/>
      </dsp:nvSpPr>
      <dsp:spPr>
        <a:xfrm rot="5400000">
          <a:off x="4452695" y="-698610"/>
          <a:ext cx="309695" cy="85480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расширение применения принципа нуждаемости и адресности при предоставлении мер социальной поддержки отдельным категориям граждан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33518" y="3435685"/>
        <a:ext cx="8532932" cy="279459"/>
      </dsp:txXfrm>
    </dsp:sp>
    <dsp:sp modelId="{8604E975-C367-4837-9731-E1BF28B05147}">
      <dsp:nvSpPr>
        <dsp:cNvPr id="0" name=""/>
        <dsp:cNvSpPr/>
      </dsp:nvSpPr>
      <dsp:spPr>
        <a:xfrm rot="5400000">
          <a:off x="-71468" y="3919232"/>
          <a:ext cx="476453" cy="333517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kern="1200" dirty="0"/>
        </a:p>
      </dsp:txBody>
      <dsp:txXfrm rot="-5400000">
        <a:off x="1" y="4014523"/>
        <a:ext cx="333517" cy="142936"/>
      </dsp:txXfrm>
    </dsp:sp>
    <dsp:sp modelId="{2109DA4B-43E0-42C7-92F5-BD296C9DBA76}">
      <dsp:nvSpPr>
        <dsp:cNvPr id="0" name=""/>
        <dsp:cNvSpPr/>
      </dsp:nvSpPr>
      <dsp:spPr>
        <a:xfrm rot="5400000">
          <a:off x="4452695" y="-271412"/>
          <a:ext cx="309695" cy="85480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поддержка проектов развития общественной инфраструктуры муниципальных образований Калужской области, основанных на местных инициативах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33518" y="3862883"/>
        <a:ext cx="8532932" cy="279459"/>
      </dsp:txXfrm>
    </dsp:sp>
    <dsp:sp modelId="{234686D2-11D3-43FA-9E1E-E1F7A530D34A}">
      <dsp:nvSpPr>
        <dsp:cNvPr id="0" name=""/>
        <dsp:cNvSpPr/>
      </dsp:nvSpPr>
      <dsp:spPr>
        <a:xfrm rot="5400000">
          <a:off x="-71468" y="4346430"/>
          <a:ext cx="476453" cy="333517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kern="1200" dirty="0"/>
        </a:p>
      </dsp:txBody>
      <dsp:txXfrm rot="-5400000">
        <a:off x="1" y="4441721"/>
        <a:ext cx="333517" cy="142936"/>
      </dsp:txXfrm>
    </dsp:sp>
    <dsp:sp modelId="{CA6D74D0-823E-4298-8D26-C85F94A11C92}">
      <dsp:nvSpPr>
        <dsp:cNvPr id="0" name=""/>
        <dsp:cNvSpPr/>
      </dsp:nvSpPr>
      <dsp:spPr>
        <a:xfrm rot="5400000">
          <a:off x="4452695" y="155784"/>
          <a:ext cx="309695" cy="85480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проведение взвешенной долговой политики Калужской области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33518" y="4290079"/>
        <a:ext cx="8532932" cy="279459"/>
      </dsp:txXfrm>
    </dsp:sp>
    <dsp:sp modelId="{294A702F-2C9E-4A5F-969B-00344A3E9418}">
      <dsp:nvSpPr>
        <dsp:cNvPr id="0" name=""/>
        <dsp:cNvSpPr/>
      </dsp:nvSpPr>
      <dsp:spPr>
        <a:xfrm rot="5400000">
          <a:off x="-71468" y="4773627"/>
          <a:ext cx="476453" cy="333517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/>
              <a:ea typeface="Cambria Math"/>
            </a:rPr>
            <a:t>ǃ</a:t>
          </a:r>
          <a:endParaRPr lang="ru-RU" sz="1100" kern="1200" dirty="0"/>
        </a:p>
      </dsp:txBody>
      <dsp:txXfrm rot="-5400000">
        <a:off x="1" y="4868918"/>
        <a:ext cx="333517" cy="142936"/>
      </dsp:txXfrm>
    </dsp:sp>
    <dsp:sp modelId="{ADE3CFC1-C762-47AE-8D58-D7852A79B94A}">
      <dsp:nvSpPr>
        <dsp:cNvPr id="0" name=""/>
        <dsp:cNvSpPr/>
      </dsp:nvSpPr>
      <dsp:spPr>
        <a:xfrm rot="5400000">
          <a:off x="4452695" y="582982"/>
          <a:ext cx="309695" cy="85480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обеспечение публичности процесса управления общественными финансами, в том числе в рамках формирования «детского бюджета»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b="0" kern="1200" dirty="0">
            <a:latin typeface="Garamond" panose="02020404030301010803" pitchFamily="18" charset="0"/>
          </a:endParaRPr>
        </a:p>
      </dsp:txBody>
      <dsp:txXfrm rot="-5400000">
        <a:off x="333518" y="4717277"/>
        <a:ext cx="8532932" cy="2794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4275400" cy="339884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89206" y="0"/>
            <a:ext cx="4275400" cy="339884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99EE1419-7180-4DA2-A191-B09E2F87E8FC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33738" y="509588"/>
            <a:ext cx="3398837" cy="2551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6632" y="3228897"/>
            <a:ext cx="7893050" cy="3058954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6" y="6456218"/>
            <a:ext cx="4275400" cy="339884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89206" y="6456218"/>
            <a:ext cx="4275400" cy="339884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47DB80AC-EF48-4980-8A70-A2F9914530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093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9072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2323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3589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2375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1627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1750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3557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9548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72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90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2051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3336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2526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41935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41935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2054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94202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2755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30495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0265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37731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73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30142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8062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39988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218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94534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92358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91921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4101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39447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39447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8775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70814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94756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06445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97654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75778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3697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90253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7447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42127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61834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6121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3622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3280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68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5992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2869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B9BFF-58AD-4D31-911E-465EADB3EEC8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6D5EC-EC4D-410B-BEE9-C9A6CD5333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051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3921" y="184168"/>
            <a:ext cx="8376157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4584" y="1451417"/>
            <a:ext cx="8514830" cy="2483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jpeg"/><Relationship Id="rId3" Type="http://schemas.openxmlformats.org/officeDocument/2006/relationships/chart" Target="../charts/chart10.xml"/><Relationship Id="rId7" Type="http://schemas.openxmlformats.org/officeDocument/2006/relationships/image" Target="../media/image48.jpg"/><Relationship Id="rId12" Type="http://schemas.openxmlformats.org/officeDocument/2006/relationships/image" Target="../media/image53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g"/><Relationship Id="rId11" Type="http://schemas.openxmlformats.org/officeDocument/2006/relationships/image" Target="../media/image52.jpeg"/><Relationship Id="rId5" Type="http://schemas.openxmlformats.org/officeDocument/2006/relationships/image" Target="../media/image46.jpg"/><Relationship Id="rId10" Type="http://schemas.openxmlformats.org/officeDocument/2006/relationships/image" Target="../media/image51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png"/><Relationship Id="rId7" Type="http://schemas.openxmlformats.org/officeDocument/2006/relationships/image" Target="../media/image72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jpg"/><Relationship Id="rId4" Type="http://schemas.openxmlformats.org/officeDocument/2006/relationships/image" Target="../media/image69.png"/><Relationship Id="rId9" Type="http://schemas.openxmlformats.org/officeDocument/2006/relationships/image" Target="../media/image74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g"/><Relationship Id="rId9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3" Type="http://schemas.openxmlformats.org/officeDocument/2006/relationships/image" Target="../media/image90.png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g"/><Relationship Id="rId5" Type="http://schemas.openxmlformats.org/officeDocument/2006/relationships/chart" Target="../charts/chart17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jpe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0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7" Type="http://schemas.openxmlformats.org/officeDocument/2006/relationships/chart" Target="../charts/chart2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6.jp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jpg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png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11" Type="http://schemas.openxmlformats.org/officeDocument/2006/relationships/chart" Target="../charts/chart22.xml"/><Relationship Id="rId5" Type="http://schemas.openxmlformats.org/officeDocument/2006/relationships/image" Target="../media/image128.jpeg"/><Relationship Id="rId10" Type="http://schemas.openxmlformats.org/officeDocument/2006/relationships/image" Target="../media/image133.jpeg"/><Relationship Id="rId4" Type="http://schemas.openxmlformats.org/officeDocument/2006/relationships/image" Target="../media/image127.png"/><Relationship Id="rId9" Type="http://schemas.openxmlformats.org/officeDocument/2006/relationships/image" Target="../media/image13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3" Type="http://schemas.openxmlformats.org/officeDocument/2006/relationships/image" Target="../media/image134.png"/><Relationship Id="rId7" Type="http://schemas.openxmlformats.org/officeDocument/2006/relationships/chart" Target="../charts/chart2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3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6.xml"/><Relationship Id="rId3" Type="http://schemas.openxmlformats.org/officeDocument/2006/relationships/image" Target="../media/image137.jp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jpg"/><Relationship Id="rId4" Type="http://schemas.openxmlformats.org/officeDocument/2006/relationships/image" Target="../media/image138.png"/><Relationship Id="rId9" Type="http://schemas.openxmlformats.org/officeDocument/2006/relationships/chart" Target="../charts/char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g"/><Relationship Id="rId3" Type="http://schemas.openxmlformats.org/officeDocument/2006/relationships/image" Target="../media/image147.jpg"/><Relationship Id="rId7" Type="http://schemas.openxmlformats.org/officeDocument/2006/relationships/image" Target="../media/image15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g"/><Relationship Id="rId5" Type="http://schemas.openxmlformats.org/officeDocument/2006/relationships/image" Target="../media/image149.jpg"/><Relationship Id="rId10" Type="http://schemas.openxmlformats.org/officeDocument/2006/relationships/image" Target="../media/image154.jpg"/><Relationship Id="rId4" Type="http://schemas.openxmlformats.org/officeDocument/2006/relationships/image" Target="../media/image148.jpg"/><Relationship Id="rId9" Type="http://schemas.openxmlformats.org/officeDocument/2006/relationships/image" Target="../media/image15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5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g"/><Relationship Id="rId5" Type="http://schemas.openxmlformats.org/officeDocument/2006/relationships/image" Target="../media/image159.jpg"/><Relationship Id="rId4" Type="http://schemas.openxmlformats.org/officeDocument/2006/relationships/image" Target="../media/image158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png"/><Relationship Id="rId18" Type="http://schemas.openxmlformats.org/officeDocument/2006/relationships/image" Target="../media/image176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12" Type="http://schemas.openxmlformats.org/officeDocument/2006/relationships/image" Target="../media/image170.png"/><Relationship Id="rId17" Type="http://schemas.openxmlformats.org/officeDocument/2006/relationships/image" Target="../media/image175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5" Type="http://schemas.openxmlformats.org/officeDocument/2006/relationships/image" Target="../media/image173.png"/><Relationship Id="rId10" Type="http://schemas.openxmlformats.org/officeDocument/2006/relationships/image" Target="../media/image168.png"/><Relationship Id="rId19" Type="http://schemas.openxmlformats.org/officeDocument/2006/relationships/image" Target="../media/image177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Relationship Id="rId14" Type="http://schemas.openxmlformats.org/officeDocument/2006/relationships/image" Target="../media/image1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g"/><Relationship Id="rId13" Type="http://schemas.openxmlformats.org/officeDocument/2006/relationships/hyperlink" Target="http://www.admoblkaluga.ru/sub/finan/" TargetMode="External"/><Relationship Id="rId18" Type="http://schemas.openxmlformats.org/officeDocument/2006/relationships/image" Target="../media/image193.png"/><Relationship Id="rId3" Type="http://schemas.openxmlformats.org/officeDocument/2006/relationships/image" Target="../media/image186.jpg"/><Relationship Id="rId7" Type="http://schemas.openxmlformats.org/officeDocument/2006/relationships/image" Target="../media/image190.jpg"/><Relationship Id="rId12" Type="http://schemas.openxmlformats.org/officeDocument/2006/relationships/hyperlink" Target="http://www.minfin.ru/" TargetMode="External"/><Relationship Id="rId17" Type="http://schemas.openxmlformats.org/officeDocument/2006/relationships/hyperlink" Target="http://www.budget.gov.ru/" TargetMode="External"/><Relationship Id="rId2" Type="http://schemas.openxmlformats.org/officeDocument/2006/relationships/notesSlide" Target="../notesSlides/notesSlide49.xml"/><Relationship Id="rId16" Type="http://schemas.openxmlformats.org/officeDocument/2006/relationships/hyperlink" Target="http://62.148.142.14/sub/min_inform/activities/gosuslugi/federal_law_27.07.2010_210_fz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jpg"/><Relationship Id="rId11" Type="http://schemas.openxmlformats.org/officeDocument/2006/relationships/hyperlink" Target="http://admoblkaluga.ru/" TargetMode="External"/><Relationship Id="rId5" Type="http://schemas.openxmlformats.org/officeDocument/2006/relationships/image" Target="../media/image188.png"/><Relationship Id="rId15" Type="http://schemas.openxmlformats.org/officeDocument/2006/relationships/hyperlink" Target="http://investkaluga.com/" TargetMode="External"/><Relationship Id="rId10" Type="http://schemas.openxmlformats.org/officeDocument/2006/relationships/hyperlink" Target="http://anatolyartamonov.ru/" TargetMode="External"/><Relationship Id="rId4" Type="http://schemas.openxmlformats.org/officeDocument/2006/relationships/image" Target="../media/image187.png"/><Relationship Id="rId9" Type="http://schemas.openxmlformats.org/officeDocument/2006/relationships/image" Target="../media/image192.jpg"/><Relationship Id="rId14" Type="http://schemas.openxmlformats.org/officeDocument/2006/relationships/hyperlink" Target="http://admobl.kaluga.ru/sub/econom/Gos_prog_razv/Strategy/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7" Type="http://schemas.openxmlformats.org/officeDocument/2006/relationships/hyperlink" Target="mailto:FINDEP@ADM.KALUGA.RU" TargetMode="External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806183" y="2019300"/>
            <a:ext cx="490727" cy="679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156959" y="2385060"/>
            <a:ext cx="490728" cy="679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749556" y="2533585"/>
            <a:ext cx="7455534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905" algn="ctr">
              <a:lnSpc>
                <a:spcPct val="100000"/>
              </a:lnSpc>
            </a:pP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Пре</a:t>
            </a:r>
            <a:r>
              <a:rPr lang="ru-RU" sz="2400" b="1" spc="-4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</a:t>
            </a:r>
            <a:r>
              <a:rPr lang="ru-RU" sz="2400" b="1" spc="-3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r>
              <a:rPr lang="ru-RU" sz="2400" b="1" spc="-4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вл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ение</a:t>
            </a:r>
            <a:r>
              <a:rPr lang="ru-RU" sz="2400" b="1" spc="45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2400" b="1" spc="-6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б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лас</a:t>
            </a:r>
            <a:r>
              <a:rPr lang="ru-RU" sz="2400" b="1" spc="-3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но</a:t>
            </a:r>
            <a:r>
              <a:rPr lang="ru-RU" sz="2400" b="1" spc="-45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г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2400" b="1" spc="2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б</a:t>
            </a:r>
            <a:r>
              <a:rPr lang="ru-RU" sz="2400" b="1" spc="-3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ю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</a:t>
            </a:r>
            <a:r>
              <a:rPr lang="ru-RU" sz="2400" b="1" spc="-35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ж</a:t>
            </a:r>
            <a:r>
              <a:rPr lang="ru-RU" sz="2400" b="1" spc="-4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lang="ru-RU" sz="2400" b="1" spc="-25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r>
              <a:rPr lang="ru-RU" sz="2400" b="1" spc="35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 </a:t>
            </a:r>
            <a:r>
              <a:rPr lang="ru-RU" sz="2400" b="1" spc="-1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ф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инансо</a:t>
            </a:r>
            <a:r>
              <a:rPr lang="ru-RU" sz="2400" b="1" spc="-4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в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ой</a:t>
            </a:r>
            <a:r>
              <a:rPr lang="ru-RU" sz="2400" b="1" spc="1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ин</a:t>
            </a:r>
            <a:r>
              <a:rPr lang="ru-RU" sz="2400" b="1" spc="-45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ф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2400" b="1" spc="-45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</a:t>
            </a:r>
            <a:r>
              <a:rPr lang="ru-RU" sz="2400" b="1" spc="-4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м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ации</a:t>
            </a:r>
            <a:r>
              <a:rPr lang="ru-RU" sz="2400" b="1" spc="1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в</a:t>
            </a:r>
            <a:r>
              <a:rPr lang="ru-RU" sz="2400" b="1" spc="-1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на</a:t>
            </a:r>
            <a:r>
              <a:rPr lang="ru-RU" sz="2400" b="1" spc="-7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г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ляд</a:t>
            </a:r>
            <a:r>
              <a:rPr lang="ru-RU" sz="2400" b="1" spc="5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</a:t>
            </a:r>
            <a:r>
              <a:rPr lang="ru-RU" sz="2400" b="1" spc="-4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м </a:t>
            </a:r>
            <a:r>
              <a:rPr lang="ru-RU" sz="2400" b="1" spc="-55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ф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2400" b="1" spc="-45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</a:t>
            </a:r>
            <a:r>
              <a:rPr lang="ru-RU" sz="2400" b="1" spc="-4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м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r>
              <a:rPr lang="ru-RU" sz="2400" b="1" spc="-3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е, доступном пониманию граждан</a:t>
            </a:r>
            <a:endParaRPr lang="ru-RU" sz="240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79331" y="4026694"/>
            <a:ext cx="3589020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000" spc="-25" dirty="0">
                <a:solidFill>
                  <a:srgbClr val="585858"/>
                </a:solidFill>
                <a:latin typeface="Times New Roman"/>
                <a:cs typeface="Times New Roman"/>
              </a:rPr>
              <a:t>Б</a:t>
            </a:r>
            <a:r>
              <a:rPr sz="4000" spc="-355" dirty="0">
                <a:solidFill>
                  <a:srgbClr val="585858"/>
                </a:solidFill>
                <a:latin typeface="Times New Roman"/>
                <a:cs typeface="Times New Roman"/>
              </a:rPr>
              <a:t>Ю</a:t>
            </a:r>
            <a:r>
              <a:rPr sz="4000" spc="-35" dirty="0">
                <a:solidFill>
                  <a:srgbClr val="585858"/>
                </a:solidFill>
                <a:latin typeface="Times New Roman"/>
                <a:cs typeface="Times New Roman"/>
              </a:rPr>
              <a:t>ДЖ</a:t>
            </a:r>
            <a:r>
              <a:rPr sz="4000" spc="-45" dirty="0">
                <a:solidFill>
                  <a:srgbClr val="585858"/>
                </a:solidFill>
                <a:latin typeface="Times New Roman"/>
                <a:cs typeface="Times New Roman"/>
              </a:rPr>
              <a:t>Е</a:t>
            </a:r>
            <a:r>
              <a:rPr sz="4000" spc="-25" dirty="0">
                <a:solidFill>
                  <a:srgbClr val="585858"/>
                </a:solidFill>
                <a:latin typeface="Times New Roman"/>
                <a:cs typeface="Times New Roman"/>
              </a:rPr>
              <a:t>Т</a:t>
            </a:r>
            <a:endParaRPr sz="4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4000" spc="-30" dirty="0">
                <a:solidFill>
                  <a:srgbClr val="585858"/>
                </a:solidFill>
                <a:latin typeface="Times New Roman"/>
                <a:cs typeface="Times New Roman"/>
              </a:rPr>
              <a:t>ДЛЯ</a:t>
            </a:r>
            <a:r>
              <a:rPr sz="4000" spc="-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4000" spc="-25" dirty="0" smtClean="0">
                <a:solidFill>
                  <a:srgbClr val="585858"/>
                </a:solidFill>
                <a:latin typeface="Times New Roman"/>
                <a:cs typeface="Times New Roman"/>
              </a:rPr>
              <a:t>Г</a:t>
            </a:r>
            <a:r>
              <a:rPr sz="4000" spc="-545" dirty="0" smtClean="0">
                <a:solidFill>
                  <a:srgbClr val="585858"/>
                </a:solidFill>
                <a:latin typeface="Times New Roman"/>
                <a:cs typeface="Times New Roman"/>
              </a:rPr>
              <a:t>Р</a:t>
            </a:r>
            <a:r>
              <a:rPr sz="4000" spc="-35" dirty="0" smtClean="0">
                <a:solidFill>
                  <a:srgbClr val="585858"/>
                </a:solidFill>
                <a:latin typeface="Times New Roman"/>
                <a:cs typeface="Times New Roman"/>
              </a:rPr>
              <a:t>АЖД</a:t>
            </a:r>
            <a:r>
              <a:rPr sz="4000" spc="-50" dirty="0" smtClean="0">
                <a:solidFill>
                  <a:srgbClr val="585858"/>
                </a:solidFill>
                <a:latin typeface="Times New Roman"/>
                <a:cs typeface="Times New Roman"/>
              </a:rPr>
              <a:t>А</a:t>
            </a:r>
            <a:r>
              <a:rPr sz="4000" spc="-30" dirty="0" smtClean="0">
                <a:solidFill>
                  <a:srgbClr val="585858"/>
                </a:solidFill>
                <a:latin typeface="Times New Roman"/>
                <a:cs typeface="Times New Roman"/>
              </a:rPr>
              <a:t>Н</a:t>
            </a:r>
            <a:endParaRPr sz="4000" dirty="0">
              <a:latin typeface="Times New Roman"/>
              <a:cs typeface="Times New Roman"/>
            </a:endParaRPr>
          </a:p>
        </p:txBody>
      </p:sp>
      <p:pic>
        <p:nvPicPr>
          <p:cNvPr id="1026" name="Picture 2" descr="C:\work\Презентиция МИн\gerb_kaluzhskoy_oblast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74" y="762000"/>
            <a:ext cx="1143000" cy="131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50659"/>
              </p:ext>
            </p:extLst>
          </p:nvPr>
        </p:nvGraphicFramePr>
        <p:xfrm>
          <a:off x="171450" y="1219200"/>
          <a:ext cx="8743949" cy="4981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7350"/>
                <a:gridCol w="685800"/>
                <a:gridCol w="1066800"/>
                <a:gridCol w="762000"/>
                <a:gridCol w="838200"/>
                <a:gridCol w="685800"/>
                <a:gridCol w="762000"/>
                <a:gridCol w="838200"/>
                <a:gridCol w="685800"/>
                <a:gridCol w="761999"/>
              </a:tblGrid>
              <a:tr h="4156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90B34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1200" b="1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200" b="1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845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2015 году (%)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Утвержденный план </a:t>
                      </a:r>
                      <a:endParaRPr lang="ru-RU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2016 году (%)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2017 году (%)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2018 году (%)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90B34B"/>
                    </a:solidFill>
                  </a:tcPr>
                </a:tc>
              </a:tr>
              <a:tr h="429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ДОХОДОВ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44 241 709,2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47 408 751,5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107,2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40 108 098,3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84,6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45 081 965,5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112,4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46 118 850,5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102,3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</a:tr>
              <a:tr h="58955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12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846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33 854 507,4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34 237 837,0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101,1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35 570 853,0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103,9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41 203 175,3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115,8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43 100 845,0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104,6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</a:tr>
              <a:tr h="429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</a:t>
                      </a:r>
                      <a:endParaRPr lang="ru-RU" sz="12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846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10 387 201,8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13 170 914,5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126,8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4 537 245,3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34,4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3 878 790,2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85,5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3 018 005,5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77,8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</a:tr>
              <a:tr h="9148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межбюджетные трансферты из федерального бюджета</a:t>
                      </a:r>
                      <a:endParaRPr lang="ru-RU" sz="1200" b="0" i="1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5846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8 053 995,2</a:t>
                      </a:r>
                      <a:endParaRPr lang="ru-RU" sz="1000" b="0" i="1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12 719 543,7</a:t>
                      </a:r>
                      <a:endParaRPr lang="ru-RU" sz="1000" b="0" i="1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157,9</a:t>
                      </a:r>
                      <a:endParaRPr lang="ru-RU" sz="1000" b="0" i="1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3 040 619,2</a:t>
                      </a:r>
                      <a:endParaRPr lang="ru-RU" sz="1000" b="0" i="1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23,9</a:t>
                      </a:r>
                      <a:endParaRPr lang="ru-RU" sz="1000" b="0" i="1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2 944 744,8</a:t>
                      </a:r>
                      <a:endParaRPr lang="ru-RU" sz="1000" b="0" i="1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96,8</a:t>
                      </a:r>
                      <a:endParaRPr lang="ru-RU" sz="1000" b="0" i="1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3 018 005,5</a:t>
                      </a:r>
                      <a:endParaRPr lang="ru-RU" sz="1000" b="0" i="1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102,5</a:t>
                      </a:r>
                      <a:endParaRPr lang="ru-RU" sz="1000" b="0" i="1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</a:tr>
              <a:tr h="429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РАСХОДОВ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47 503 842,0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50 256 185,3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10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40 842 013,0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81,3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39 457 959,6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96,6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41 973 525,2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DEE7D1"/>
                    </a:solidFill>
                  </a:tcPr>
                </a:tc>
              </a:tr>
              <a:tr h="58955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(-), ПРОФИЦИТ (+)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-3 262 132,8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-2 847 433,8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-733 914,7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5 624 005,9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4 145 325,3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0" marR="4410" marT="4410" marB="0" anchor="ctr">
                    <a:solidFill>
                      <a:srgbClr val="EFF3EA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90600" y="76200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ОСНОВНЫЕ ХАРАКТЕРИСТИКИ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ОБЛАСТНОГО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БЮДЖЕТА НА 2017-2019 гг. (В СРАВНЕНИИ С ОСНОВНЫМИ ХАРАКТЕРИСТИКАМИ ОБЛАСТНОГО БЮДЖЕТА В 2015-2016 гг.), 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6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 descr="C:\Users\ermolenko\Desktop\about_budge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8323"/>
            <a:ext cx="131228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542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3043" y="119004"/>
            <a:ext cx="8376157" cy="566796"/>
          </a:xfrm>
          <a:prstGeom prst="rect">
            <a:avLst/>
          </a:prstGeom>
        </p:spPr>
        <p:txBody>
          <a:bodyPr vert="horz" wrap="square" lIns="0" tIns="286994" rIns="0" bIns="0" rtlCol="0">
            <a:spAutoFit/>
          </a:bodyPr>
          <a:lstStyle/>
          <a:p>
            <a:pPr marL="1544955">
              <a:lnSpc>
                <a:spcPct val="100000"/>
              </a:lnSpc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ОСНОВНЫЕ ЭТАПЫ РАБОТЫ С БЮДЖЕТОМ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67789" y="1383329"/>
            <a:ext cx="7412990" cy="39138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just"/>
            <a:r>
              <a:rPr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Составление проекта </a:t>
            </a:r>
            <a:r>
              <a:rPr sz="20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Составление проекта областного бюджета осуществляется согласно Закону Калужской области «О бюджетном процессе в Калужской области», в соответствии с Постановлением Правительства Калужской области «О положении о порядке и сроках составления проекта областного бюджета на очередной финансовый год и плановый период» и Графиком подготовки материалов для формирования проекта областного бюджета на очередной финансовый год и плановый период. Непосредственное составление областного бюджета осуществляет министерство финансов Калужской области. Составленный проект областного бюджета представляется на рассмотрение в Правительство Калужской области.</a:t>
            </a:r>
          </a:p>
          <a:p>
            <a:pPr>
              <a:lnSpc>
                <a:spcPct val="100000"/>
              </a:lnSpc>
            </a:pPr>
            <a:endParaRPr sz="1400" dirty="0">
              <a:latin typeface="Times New Roman" pitchFamily="18" charset="0"/>
              <a:cs typeface="Times New Roman" pitchFamily="18" charset="0"/>
            </a:endParaRPr>
          </a:p>
          <a:p>
            <a:pPr marL="13970" marR="70485" algn="just">
              <a:lnSpc>
                <a:spcPct val="100099"/>
              </a:lnSpc>
              <a:spcBef>
                <a:spcPts val="1095"/>
              </a:spcBef>
            </a:pPr>
            <a:r>
              <a:rPr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Рассмотрение проекта бюджета:</a:t>
            </a:r>
            <a:r>
              <a:rPr sz="2000" b="1" spc="-5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Проект областного бюджета рассматривается на публичных общественных обсуждениях, на публичных слушаниях, на заседании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Правительства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Калужской области и не позднее 15 октября текущего года вносится на рассмотрение в Законодательное Собрание Калужской области. Проект областного бюджета рассматривается депутатами в трех чтениях.</a:t>
            </a:r>
          </a:p>
          <a:p>
            <a:pPr marL="13970" marR="70485">
              <a:lnSpc>
                <a:spcPct val="100099"/>
              </a:lnSpc>
              <a:spcBef>
                <a:spcPts val="1095"/>
              </a:spcBef>
            </a:pPr>
            <a:r>
              <a:rPr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92351" y="5093418"/>
            <a:ext cx="7192009" cy="6869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 marR="5080" indent="-1270" algn="just">
              <a:lnSpc>
                <a:spcPct val="92600"/>
              </a:lnSpc>
              <a:tabLst>
                <a:tab pos="2824480" algn="l"/>
              </a:tabLst>
            </a:pPr>
            <a:r>
              <a:rPr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Утверждение </a:t>
            </a:r>
            <a:r>
              <a:rPr sz="20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dirty="0" err="1" smtClean="0">
                <a:latin typeface="Times New Roman" pitchFamily="18" charset="0"/>
                <a:cs typeface="Times New Roman" pitchFamily="18" charset="0"/>
              </a:rPr>
              <a:t>Закон</a:t>
            </a:r>
            <a:r>
              <a:rPr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dirty="0">
                <a:latin typeface="Times New Roman" pitchFamily="18" charset="0"/>
                <a:cs typeface="Times New Roman" pitchFamily="18" charset="0"/>
              </a:rPr>
              <a:t>об областном бюджете на очередной финансовый год и на плановый период</a:t>
            </a:r>
            <a:r>
              <a:rPr sz="1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dirty="0">
                <a:latin typeface="Times New Roman" pitchFamily="18" charset="0"/>
                <a:cs typeface="Times New Roman" pitchFamily="18" charset="0"/>
              </a:rPr>
              <a:t>принимается на сессии</a:t>
            </a:r>
            <a:r>
              <a:rPr sz="1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dirty="0">
                <a:latin typeface="Times New Roman" pitchFamily="18" charset="0"/>
                <a:cs typeface="Times New Roman" pitchFamily="18" charset="0"/>
              </a:rPr>
              <a:t>Законодательного Собрания Калужской области и направляется на подпись Губернатору Калужской област</a:t>
            </a:r>
            <a:r>
              <a:rPr sz="1400" spc="-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object 7"/>
          <p:cNvSpPr/>
          <p:nvPr/>
        </p:nvSpPr>
        <p:spPr>
          <a:xfrm>
            <a:off x="535750" y="304800"/>
            <a:ext cx="683450" cy="5822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87691" y="1393524"/>
            <a:ext cx="1198878" cy="1136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232745" y="3330398"/>
            <a:ext cx="1199309" cy="11444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210270" y="4877349"/>
            <a:ext cx="1286011" cy="12186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" y="88265"/>
            <a:ext cx="9144000" cy="521335"/>
          </a:xfrm>
          <a:prstGeom prst="rect">
            <a:avLst/>
          </a:prstGeom>
        </p:spPr>
        <p:txBody>
          <a:bodyPr vert="horz" wrap="square" lIns="0" tIns="241973" rIns="0" bIns="0" rtlCol="0">
            <a:spAutoFit/>
          </a:bodyPr>
          <a:lstStyle/>
          <a:p>
            <a:pPr marL="1951355">
              <a:lnSpc>
                <a:spcPct val="100000"/>
              </a:lnSpc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      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ЭТАПЫ БЮДЖЕТНОГО ПРОЦЕССА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7961" y="152400"/>
            <a:ext cx="590170" cy="608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Овал 65"/>
          <p:cNvSpPr/>
          <p:nvPr/>
        </p:nvSpPr>
        <p:spPr>
          <a:xfrm>
            <a:off x="3915544" y="3066325"/>
            <a:ext cx="1584176" cy="1584176"/>
          </a:xfrm>
          <a:prstGeom prst="ellipse">
            <a:avLst/>
          </a:prstGeom>
          <a:gradFill flip="none" rotWithShape="1">
            <a:gsLst>
              <a:gs pos="0">
                <a:srgbClr val="6CA5D8">
                  <a:tint val="66000"/>
                  <a:satMod val="160000"/>
                </a:srgbClr>
              </a:gs>
              <a:gs pos="50000">
                <a:srgbClr val="6CA5D8">
                  <a:tint val="44500"/>
                  <a:satMod val="160000"/>
                </a:srgbClr>
              </a:gs>
              <a:gs pos="100000">
                <a:srgbClr val="6CA5D8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Круговая стрелка 67"/>
          <p:cNvSpPr/>
          <p:nvPr/>
        </p:nvSpPr>
        <p:spPr>
          <a:xfrm rot="11234738">
            <a:off x="2431180" y="1798994"/>
            <a:ext cx="4143932" cy="4128865"/>
          </a:xfrm>
          <a:prstGeom prst="circularArrow">
            <a:avLst>
              <a:gd name="adj1" fmla="val 9852"/>
              <a:gd name="adj2" fmla="val 1079964"/>
              <a:gd name="adj3" fmla="val 20521652"/>
              <a:gd name="adj4" fmla="val 16251027"/>
              <a:gd name="adj5" fmla="val 13611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9" name="Диаграмма 68"/>
          <p:cNvGraphicFramePr/>
          <p:nvPr>
            <p:extLst>
              <p:ext uri="{D42A27DB-BD31-4B8C-83A1-F6EECF244321}">
                <p14:modId xmlns:p14="http://schemas.microsoft.com/office/powerpoint/2010/main" val="2464158546"/>
              </p:ext>
            </p:extLst>
          </p:nvPr>
        </p:nvGraphicFramePr>
        <p:xfrm>
          <a:off x="2979440" y="2562269"/>
          <a:ext cx="345638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0" name="TextBox 69"/>
          <p:cNvSpPr txBox="1"/>
          <p:nvPr/>
        </p:nvSpPr>
        <p:spPr>
          <a:xfrm rot="3128025">
            <a:off x="3730239" y="3424783"/>
            <a:ext cx="1548226" cy="138246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68457"/>
              </a:avLst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планирование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 rot="21016394">
            <a:off x="4021302" y="2919058"/>
            <a:ext cx="1172121" cy="87813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исполнение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17570003">
            <a:off x="4612666" y="3604442"/>
            <a:ext cx="1259219" cy="877180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отчетность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ятиугольник 72"/>
          <p:cNvSpPr/>
          <p:nvPr/>
        </p:nvSpPr>
        <p:spPr>
          <a:xfrm>
            <a:off x="1226399" y="5896744"/>
            <a:ext cx="1944216" cy="504056"/>
          </a:xfrm>
          <a:prstGeom prst="homePlate">
            <a:avLst/>
          </a:prstGeom>
          <a:gradFill flip="none" rotWithShape="1">
            <a:gsLst>
              <a:gs pos="0">
                <a:srgbClr val="474B78">
                  <a:lumMod val="40000"/>
                  <a:lumOff val="60000"/>
                  <a:shade val="30000"/>
                  <a:satMod val="115000"/>
                </a:srgbClr>
              </a:gs>
              <a:gs pos="50000">
                <a:srgbClr val="474B78">
                  <a:lumMod val="40000"/>
                  <a:lumOff val="60000"/>
                  <a:shade val="67500"/>
                  <a:satMod val="115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Формирование проекта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бюджета</a:t>
            </a:r>
          </a:p>
        </p:txBody>
      </p:sp>
      <p:sp>
        <p:nvSpPr>
          <p:cNvPr id="74" name="Пятиугольник 73"/>
          <p:cNvSpPr/>
          <p:nvPr/>
        </p:nvSpPr>
        <p:spPr>
          <a:xfrm>
            <a:off x="533400" y="4576936"/>
            <a:ext cx="2245599" cy="504056"/>
          </a:xfrm>
          <a:prstGeom prst="homePlate">
            <a:avLst/>
          </a:prstGeom>
          <a:gradFill flip="none" rotWithShape="1">
            <a:gsLst>
              <a:gs pos="0">
                <a:srgbClr val="474B78">
                  <a:lumMod val="40000"/>
                  <a:lumOff val="60000"/>
                  <a:shade val="30000"/>
                  <a:satMod val="115000"/>
                </a:srgbClr>
              </a:gs>
              <a:gs pos="50000">
                <a:srgbClr val="474B78">
                  <a:lumMod val="40000"/>
                  <a:lumOff val="60000"/>
                  <a:shade val="67500"/>
                  <a:satMod val="115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Внесение </a:t>
            </a:r>
            <a:r>
              <a:rPr lang="ru-RU" sz="1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проекта </a:t>
            </a:r>
            <a:r>
              <a:rPr lang="ru-RU" sz="12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Законодательное</a:t>
            </a:r>
            <a:r>
              <a:rPr kumimoji="0" lang="ru-RU" sz="1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Собрание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Пятиугольник 74"/>
          <p:cNvSpPr/>
          <p:nvPr/>
        </p:nvSpPr>
        <p:spPr>
          <a:xfrm>
            <a:off x="474743" y="3924672"/>
            <a:ext cx="1944216" cy="504056"/>
          </a:xfrm>
          <a:prstGeom prst="homePlate">
            <a:avLst/>
          </a:prstGeom>
          <a:gradFill flip="none" rotWithShape="1">
            <a:gsLst>
              <a:gs pos="0">
                <a:srgbClr val="474B78">
                  <a:lumMod val="40000"/>
                  <a:lumOff val="60000"/>
                  <a:shade val="30000"/>
                  <a:satMod val="115000"/>
                </a:srgbClr>
              </a:gs>
              <a:gs pos="50000">
                <a:srgbClr val="474B78">
                  <a:lumMod val="40000"/>
                  <a:lumOff val="60000"/>
                  <a:shade val="67500"/>
                  <a:satMod val="115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Рассмотрение  Законодательным </a:t>
            </a:r>
            <a:r>
              <a:rPr lang="ru-RU" sz="12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Собранием</a:t>
            </a:r>
            <a:endParaRPr lang="ru-RU" sz="12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ятиугольник 75"/>
          <p:cNvSpPr/>
          <p:nvPr/>
        </p:nvSpPr>
        <p:spPr>
          <a:xfrm>
            <a:off x="258719" y="3272408"/>
            <a:ext cx="1944216" cy="504056"/>
          </a:xfrm>
          <a:prstGeom prst="homePlate">
            <a:avLst/>
          </a:prstGeom>
          <a:gradFill flip="none" rotWithShape="1">
            <a:gsLst>
              <a:gs pos="0">
                <a:srgbClr val="474B78">
                  <a:lumMod val="40000"/>
                  <a:lumOff val="60000"/>
                  <a:shade val="30000"/>
                  <a:satMod val="115000"/>
                </a:srgbClr>
              </a:gs>
              <a:gs pos="50000">
                <a:srgbClr val="474B78">
                  <a:lumMod val="40000"/>
                  <a:lumOff val="60000"/>
                  <a:shade val="67500"/>
                  <a:satMod val="115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Принятие  Законодательным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Собранием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Пятиугольник 76"/>
          <p:cNvSpPr/>
          <p:nvPr/>
        </p:nvSpPr>
        <p:spPr>
          <a:xfrm>
            <a:off x="186711" y="2613153"/>
            <a:ext cx="1944216" cy="504056"/>
          </a:xfrm>
          <a:prstGeom prst="homePlate">
            <a:avLst/>
          </a:prstGeom>
          <a:gradFill flip="none" rotWithShape="1">
            <a:gsLst>
              <a:gs pos="0">
                <a:srgbClr val="474B78">
                  <a:lumMod val="40000"/>
                  <a:lumOff val="60000"/>
                  <a:shade val="30000"/>
                  <a:satMod val="115000"/>
                </a:srgbClr>
              </a:gs>
              <a:gs pos="50000">
                <a:srgbClr val="474B78">
                  <a:lumMod val="40000"/>
                  <a:lumOff val="60000"/>
                  <a:shade val="67500"/>
                  <a:satMod val="115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Подписание Губернатором</a:t>
            </a:r>
          </a:p>
        </p:txBody>
      </p:sp>
      <p:sp>
        <p:nvSpPr>
          <p:cNvPr id="79" name="Пятиугольник 78"/>
          <p:cNvSpPr/>
          <p:nvPr/>
        </p:nvSpPr>
        <p:spPr>
          <a:xfrm>
            <a:off x="1196008" y="1410140"/>
            <a:ext cx="2156792" cy="504056"/>
          </a:xfrm>
          <a:prstGeom prst="homePlate">
            <a:avLst/>
          </a:prstGeom>
          <a:gradFill flip="none" rotWithShape="1">
            <a:gsLst>
              <a:gs pos="0">
                <a:srgbClr val="DEF5FA">
                  <a:lumMod val="75000"/>
                  <a:shade val="30000"/>
                  <a:satMod val="115000"/>
                </a:srgbClr>
              </a:gs>
              <a:gs pos="50000">
                <a:srgbClr val="DEF5FA">
                  <a:lumMod val="75000"/>
                  <a:shade val="67500"/>
                  <a:satMod val="115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Финансирование расходных обязательств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Пятиугольник 79"/>
          <p:cNvSpPr/>
          <p:nvPr/>
        </p:nvSpPr>
        <p:spPr>
          <a:xfrm rot="10800000">
            <a:off x="6291808" y="1410141"/>
            <a:ext cx="1944216" cy="504056"/>
          </a:xfrm>
          <a:prstGeom prst="homePlate">
            <a:avLst/>
          </a:prstGeom>
          <a:gradFill flip="none" rotWithShape="1">
            <a:gsLst>
              <a:gs pos="0">
                <a:srgbClr val="DEF5FA">
                  <a:lumMod val="75000"/>
                  <a:shade val="30000"/>
                  <a:satMod val="115000"/>
                </a:srgbClr>
              </a:gs>
              <a:gs pos="50000">
                <a:srgbClr val="DEF5FA">
                  <a:lumMod val="75000"/>
                  <a:shade val="67500"/>
                  <a:satMod val="115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vert="horz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Пятиугольник 80"/>
          <p:cNvSpPr/>
          <p:nvPr/>
        </p:nvSpPr>
        <p:spPr>
          <a:xfrm flipH="1">
            <a:off x="7047384" y="2514600"/>
            <a:ext cx="1944216" cy="504056"/>
          </a:xfrm>
          <a:prstGeom prst="homePlate">
            <a:avLst/>
          </a:prstGeom>
          <a:gradFill flip="none" rotWithShape="1">
            <a:gsLst>
              <a:gs pos="0">
                <a:srgbClr val="EB641B">
                  <a:lumMod val="75000"/>
                </a:srgbClr>
              </a:gs>
              <a:gs pos="50000">
                <a:srgbClr val="EB641B">
                  <a:lumMod val="60000"/>
                  <a:lumOff val="40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Составление отчетности</a:t>
            </a:r>
          </a:p>
        </p:txBody>
      </p:sp>
      <p:sp>
        <p:nvSpPr>
          <p:cNvPr id="82" name="Пятиугольник 81"/>
          <p:cNvSpPr/>
          <p:nvPr/>
        </p:nvSpPr>
        <p:spPr>
          <a:xfrm flipH="1">
            <a:off x="7047384" y="3090664"/>
            <a:ext cx="1944216" cy="504056"/>
          </a:xfrm>
          <a:prstGeom prst="homePlate">
            <a:avLst/>
          </a:prstGeom>
          <a:gradFill flip="none" rotWithShape="1">
            <a:gsLst>
              <a:gs pos="0">
                <a:srgbClr val="EB641B">
                  <a:lumMod val="75000"/>
                </a:srgbClr>
              </a:gs>
              <a:gs pos="50000">
                <a:srgbClr val="EB641B">
                  <a:lumMod val="60000"/>
                  <a:lumOff val="40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Формирование проекта закона об исполнении бюджета</a:t>
            </a:r>
          </a:p>
        </p:txBody>
      </p:sp>
      <p:sp>
        <p:nvSpPr>
          <p:cNvPr id="83" name="Пятиугольник 82"/>
          <p:cNvSpPr/>
          <p:nvPr/>
        </p:nvSpPr>
        <p:spPr>
          <a:xfrm flipH="1">
            <a:off x="6934200" y="3733800"/>
            <a:ext cx="2057400" cy="504056"/>
          </a:xfrm>
          <a:prstGeom prst="homePlate">
            <a:avLst/>
          </a:prstGeom>
          <a:gradFill flip="none" rotWithShape="1">
            <a:gsLst>
              <a:gs pos="0">
                <a:srgbClr val="EB641B">
                  <a:lumMod val="75000"/>
                </a:srgbClr>
              </a:gs>
              <a:gs pos="50000">
                <a:srgbClr val="EB641B">
                  <a:lumMod val="60000"/>
                  <a:lumOff val="40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Одобрение </a:t>
            </a:r>
            <a:r>
              <a:rPr lang="ru-RU" sz="1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проекта закона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 исполнении бюджета</a:t>
            </a:r>
          </a:p>
        </p:txBody>
      </p:sp>
      <p:sp>
        <p:nvSpPr>
          <p:cNvPr id="84" name="Пятиугольник 83"/>
          <p:cNvSpPr/>
          <p:nvPr/>
        </p:nvSpPr>
        <p:spPr>
          <a:xfrm flipH="1">
            <a:off x="6476999" y="4343400"/>
            <a:ext cx="2474169" cy="609600"/>
          </a:xfrm>
          <a:prstGeom prst="homePlate">
            <a:avLst/>
          </a:prstGeom>
          <a:gradFill flip="none" rotWithShape="1">
            <a:gsLst>
              <a:gs pos="0">
                <a:srgbClr val="EB641B">
                  <a:lumMod val="75000"/>
                </a:srgbClr>
              </a:gs>
              <a:gs pos="50000">
                <a:srgbClr val="EB641B">
                  <a:lumMod val="60000"/>
                  <a:lumOff val="40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Внесение Губернатором </a:t>
            </a:r>
            <a:r>
              <a:rPr lang="ru-RU" sz="1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проекта закона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 исполнении бюджета</a:t>
            </a:r>
            <a:r>
              <a:rPr kumimoji="0" lang="ru-RU" sz="1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 Законодательное </a:t>
            </a:r>
            <a:r>
              <a:rPr kumimoji="0" lang="ru-RU" sz="1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Собрание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059560" y="3570381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Бюджетный процесс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477000" y="1410141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Заключение контрактов, договоров</a:t>
            </a:r>
          </a:p>
        </p:txBody>
      </p:sp>
      <p:sp>
        <p:nvSpPr>
          <p:cNvPr id="88" name="Круговая стрелка 87"/>
          <p:cNvSpPr/>
          <p:nvPr/>
        </p:nvSpPr>
        <p:spPr>
          <a:xfrm rot="3747480">
            <a:off x="2759919" y="1849422"/>
            <a:ext cx="4143932" cy="4128865"/>
          </a:xfrm>
          <a:prstGeom prst="circularArrow">
            <a:avLst>
              <a:gd name="adj1" fmla="val 9852"/>
              <a:gd name="adj2" fmla="val 1079964"/>
              <a:gd name="adj3" fmla="val 20521652"/>
              <a:gd name="adj4" fmla="val 16741331"/>
              <a:gd name="adj5" fmla="val 13611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Овал 88"/>
          <p:cNvSpPr/>
          <p:nvPr/>
        </p:nvSpPr>
        <p:spPr>
          <a:xfrm>
            <a:off x="3987552" y="5130552"/>
            <a:ext cx="432048" cy="432048"/>
          </a:xfrm>
          <a:prstGeom prst="ellipse">
            <a:avLst/>
          </a:prstGeom>
          <a:solidFill>
            <a:srgbClr val="474B78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91" name="Овал 90"/>
          <p:cNvSpPr/>
          <p:nvPr/>
        </p:nvSpPr>
        <p:spPr>
          <a:xfrm>
            <a:off x="6075784" y="3282349"/>
            <a:ext cx="432048" cy="432048"/>
          </a:xfrm>
          <a:prstGeom prst="ellipse">
            <a:avLst/>
          </a:prstGeom>
          <a:solidFill>
            <a:srgbClr val="EB641B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2" name="Пятиугольник 91"/>
          <p:cNvSpPr/>
          <p:nvPr/>
        </p:nvSpPr>
        <p:spPr>
          <a:xfrm>
            <a:off x="609600" y="5240288"/>
            <a:ext cx="2408615" cy="504056"/>
          </a:xfrm>
          <a:prstGeom prst="homePlate">
            <a:avLst/>
          </a:prstGeom>
          <a:gradFill flip="none" rotWithShape="1">
            <a:gsLst>
              <a:gs pos="0">
                <a:srgbClr val="474B78">
                  <a:lumMod val="40000"/>
                  <a:lumOff val="60000"/>
                  <a:shade val="30000"/>
                  <a:satMod val="115000"/>
                </a:srgbClr>
              </a:gs>
              <a:gs pos="50000">
                <a:srgbClr val="474B78">
                  <a:lumMod val="40000"/>
                  <a:lumOff val="60000"/>
                  <a:shade val="67500"/>
                  <a:satMod val="115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Одобрение </a:t>
            </a:r>
            <a:r>
              <a:rPr lang="ru-RU" sz="1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проекта бюджета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Правительством</a:t>
            </a:r>
          </a:p>
        </p:txBody>
      </p:sp>
      <p:sp>
        <p:nvSpPr>
          <p:cNvPr id="97" name="Пятиугольник 96"/>
          <p:cNvSpPr/>
          <p:nvPr/>
        </p:nvSpPr>
        <p:spPr>
          <a:xfrm flipH="1">
            <a:off x="6248400" y="5105400"/>
            <a:ext cx="2397969" cy="609600"/>
          </a:xfrm>
          <a:prstGeom prst="homePlate">
            <a:avLst/>
          </a:prstGeom>
          <a:gradFill flip="none" rotWithShape="1">
            <a:gsLst>
              <a:gs pos="0">
                <a:srgbClr val="EB641B">
                  <a:lumMod val="75000"/>
                </a:srgbClr>
              </a:gs>
              <a:gs pos="50000">
                <a:srgbClr val="EB641B">
                  <a:lumMod val="60000"/>
                  <a:lumOff val="40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Рассмотрение и принятие закона об исполнении бюджета</a:t>
            </a:r>
          </a:p>
        </p:txBody>
      </p:sp>
      <p:sp>
        <p:nvSpPr>
          <p:cNvPr id="98" name="Пятиугольник 97"/>
          <p:cNvSpPr/>
          <p:nvPr/>
        </p:nvSpPr>
        <p:spPr>
          <a:xfrm flipH="1">
            <a:off x="5890818" y="5867400"/>
            <a:ext cx="2397969" cy="609600"/>
          </a:xfrm>
          <a:prstGeom prst="homePlate">
            <a:avLst/>
          </a:prstGeom>
          <a:gradFill flip="none" rotWithShape="1">
            <a:gsLst>
              <a:gs pos="0">
                <a:srgbClr val="EB641B">
                  <a:lumMod val="75000"/>
                </a:srgbClr>
              </a:gs>
              <a:gs pos="50000">
                <a:srgbClr val="EB641B">
                  <a:lumMod val="60000"/>
                  <a:lumOff val="40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Утверждение Губернатором закона об исполнении бюджета</a:t>
            </a:r>
          </a:p>
        </p:txBody>
      </p:sp>
      <p:sp>
        <p:nvSpPr>
          <p:cNvPr id="99" name="Круговая стрелка 98"/>
          <p:cNvSpPr/>
          <p:nvPr/>
        </p:nvSpPr>
        <p:spPr>
          <a:xfrm rot="19316727">
            <a:off x="2584691" y="1738399"/>
            <a:ext cx="4143932" cy="4128865"/>
          </a:xfrm>
          <a:prstGeom prst="circularArrow">
            <a:avLst>
              <a:gd name="adj1" fmla="val 9852"/>
              <a:gd name="adj2" fmla="val 1079964"/>
              <a:gd name="adj3" fmla="val 20521652"/>
              <a:gd name="adj4" fmla="val 16251027"/>
              <a:gd name="adj5" fmla="val 13611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Овал 89"/>
          <p:cNvSpPr/>
          <p:nvPr/>
        </p:nvSpPr>
        <p:spPr>
          <a:xfrm>
            <a:off x="3581400" y="2362200"/>
            <a:ext cx="432048" cy="432048"/>
          </a:xfrm>
          <a:prstGeom prst="ellipse">
            <a:avLst/>
          </a:prstGeom>
          <a:solidFill>
            <a:srgbClr val="DEF5FA">
              <a:lumMod val="5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2847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0"/>
          <p:cNvSpPr/>
          <p:nvPr/>
        </p:nvSpPr>
        <p:spPr>
          <a:xfrm>
            <a:off x="6372225" y="3176489"/>
            <a:ext cx="2494018" cy="8184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934566" y="203272"/>
            <a:ext cx="8001000" cy="104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lang="ru-RU" sz="1700" b="1" spc="2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</a:t>
            </a:r>
            <a:r>
              <a:rPr lang="ru-RU" sz="1700" b="1" spc="-4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1700" b="1" spc="-5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Х</a:t>
            </a:r>
            <a:r>
              <a:rPr lang="ru-RU" sz="1700" b="1" spc="-2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ДЫ Б</a:t>
            </a:r>
            <a:r>
              <a:rPr lang="ru-RU" sz="1700" b="1" spc="-2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Ю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</a:t>
            </a:r>
            <a:r>
              <a:rPr lang="ru-RU" sz="1700" b="1" spc="-3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Ж</a:t>
            </a:r>
            <a:r>
              <a:rPr lang="ru-RU" sz="1700" b="1" spc="-3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lang="ru-RU" sz="1700" b="1" spc="-3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r>
              <a:rPr lang="ru-RU" sz="1700" b="1" spc="3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–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ПОС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lang="ru-RU" sz="1700" b="1" spc="-3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У</a:t>
            </a:r>
            <a:r>
              <a:rPr lang="ru-RU" sz="1700" b="1" spc="-1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ПАЮЩ</a:t>
            </a:r>
            <a:r>
              <a:rPr lang="ru-RU" sz="1700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lang="ru-RU" sz="1700" b="1" spc="4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В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Б</a:t>
            </a:r>
            <a:r>
              <a:rPr lang="ru-RU" sz="1700" b="1" spc="-5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Ю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ДЖ</a:t>
            </a:r>
            <a:r>
              <a:rPr lang="ru-RU" sz="1700" b="1" spc="-6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lang="ru-RU" sz="1700" b="1" spc="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ДЕН</a:t>
            </a:r>
            <a:r>
              <a:rPr lang="ru-RU" sz="1700" b="1" spc="-3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ЖНЫЕ</a:t>
            </a:r>
            <a:r>
              <a:rPr lang="ru-RU" sz="1700" b="1" spc="3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СР</a:t>
            </a:r>
            <a:r>
              <a:rPr lang="ru-RU" sz="1700" b="1" spc="-4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ДСТ</a:t>
            </a:r>
            <a:r>
              <a:rPr lang="ru-RU" sz="1700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В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А,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ЗА</a:t>
            </a:r>
            <a:r>
              <a:rPr lang="ru-RU" sz="1700" b="1" spc="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ИС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К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Л</a:t>
            </a:r>
            <a:r>
              <a:rPr lang="ru-RU" sz="1700" b="1" spc="-5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Ю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ЧЕ</a:t>
            </a:r>
            <a:r>
              <a:rPr lang="ru-RU" sz="1700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ИЕМ</a:t>
            </a:r>
            <a:r>
              <a:rPr lang="en-US" sz="1700" b="1" spc="4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СР</a:t>
            </a:r>
            <a:r>
              <a:rPr lang="ru-RU" sz="1700" b="1" spc="-4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ДСТВ, Я</a:t>
            </a:r>
            <a:r>
              <a:rPr lang="ru-RU" sz="1700" b="1" spc="-4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В</a:t>
            </a:r>
            <a:r>
              <a:rPr lang="ru-RU" sz="1700" b="1" spc="-1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ЛЯЮЩ</a:t>
            </a:r>
            <a:r>
              <a:rPr lang="ru-RU" sz="1700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</a:t>
            </a:r>
            <a:r>
              <a:rPr lang="ru-RU" sz="1700" b="1" spc="-3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Х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СЯ</a:t>
            </a:r>
            <a:r>
              <a:rPr lang="ru-RU" sz="1700" b="1" spc="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В</a:t>
            </a:r>
            <a:r>
              <a:rPr lang="ru-RU" sz="1700" b="1" spc="1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1700" b="1" spc="-4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lang="ru-RU" sz="1700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В</a:t>
            </a:r>
            <a:r>
              <a:rPr lang="ru-RU" sz="1700" b="1" spc="-6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lang="ru-RU" sz="1700" b="1" spc="-2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СТВИИ</a:t>
            </a:r>
            <a:r>
              <a:rPr lang="ru-RU" sz="1700" b="1" spc="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Б</a:t>
            </a:r>
            <a:r>
              <a:rPr lang="ru-RU" sz="1700" b="1" spc="-5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Ю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ДЖ</a:t>
            </a:r>
            <a:r>
              <a:rPr lang="ru-RU" sz="1700" b="1" spc="-6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ТНЫМ</a:t>
            </a:r>
            <a:r>
              <a:rPr lang="ru-RU" sz="1700" b="1" spc="2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К</a:t>
            </a:r>
            <a:r>
              <a:rPr lang="ru-RU" sz="1700" b="1" spc="-4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ДЕ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К</a:t>
            </a:r>
            <a:r>
              <a:rPr lang="ru-RU" sz="1700" b="1" spc="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ОМ</a:t>
            </a:r>
            <a:r>
              <a:rPr lang="ru-RU" sz="1700" b="1" spc="2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ИС</a:t>
            </a:r>
            <a:r>
              <a:rPr lang="ru-RU" sz="1700" b="1" spc="-2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lang="ru-RU" sz="1700" b="1" spc="-4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Ч</a:t>
            </a:r>
            <a:r>
              <a:rPr lang="ru-RU" sz="1700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</a:t>
            </a:r>
            <a:r>
              <a:rPr lang="ru-RU" sz="1700" b="1" spc="1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К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АМИ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2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ФИН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r>
              <a:rPr lang="ru-RU" sz="1700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</a:t>
            </a:r>
            <a:r>
              <a:rPr lang="ru-RU" sz="1700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РО</a:t>
            </a:r>
            <a:r>
              <a:rPr lang="ru-RU" sz="1700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В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r>
              <a:rPr lang="ru-RU" sz="1700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НИ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Я</a:t>
            </a:r>
            <a:r>
              <a:rPr lang="ru-RU" sz="1700" b="1" spc="5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ДЕФ</a:t>
            </a:r>
            <a:r>
              <a:rPr lang="ru-RU" sz="1700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Ц</a:t>
            </a:r>
            <a:r>
              <a:rPr lang="ru-RU" sz="1700" b="1" spc="-2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ИТ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r>
              <a:rPr lang="ru-RU" sz="1700" b="1" spc="3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Б</a:t>
            </a:r>
            <a:r>
              <a:rPr lang="ru-RU" sz="1700" b="1" spc="-5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Ю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ДЖ</a:t>
            </a:r>
            <a:r>
              <a:rPr lang="ru-RU" sz="1700" b="1" spc="-6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lang="ru-RU" sz="1700" b="1" spc="-2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endParaRPr lang="ru-RU" sz="1700" b="1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39496" y="1746383"/>
            <a:ext cx="2961671" cy="88597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8681" y="3188828"/>
            <a:ext cx="2285999" cy="81846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43201" y="3188825"/>
            <a:ext cx="3352800" cy="8184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17441" y="2075385"/>
            <a:ext cx="178943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sz="1600" b="1" spc="5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5392" y="3405697"/>
            <a:ext cx="967105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5575" marR="5080" indent="-143510">
              <a:lnSpc>
                <a:spcPts val="1460"/>
              </a:lnSpc>
            </a:pPr>
            <a:r>
              <a:rPr sz="1300" b="1" spc="15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Налоговые доходы</a:t>
            </a:r>
            <a:endParaRPr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80457" y="3405697"/>
            <a:ext cx="1162685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920" marR="5080" indent="-236854">
              <a:lnSpc>
                <a:spcPts val="1460"/>
              </a:lnSpc>
            </a:pPr>
            <a:r>
              <a:rPr sz="1300" b="1" spc="15" dirty="0">
                <a:solidFill>
                  <a:srgbClr val="817457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endParaRPr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72827" y="3393360"/>
            <a:ext cx="136525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065" marR="5080" indent="-127000">
              <a:lnSpc>
                <a:spcPts val="1460"/>
              </a:lnSpc>
            </a:pPr>
            <a:r>
              <a:rPr sz="1300" b="1" spc="15" dirty="0">
                <a:solidFill>
                  <a:srgbClr val="817457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  <a:endParaRPr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1195" y="210393"/>
            <a:ext cx="1008798" cy="756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21" name="Соединительная линия уступом 20"/>
          <p:cNvCxnSpPr>
            <a:stCxn id="6" idx="3"/>
            <a:endCxn id="33" idx="0"/>
          </p:cNvCxnSpPr>
          <p:nvPr/>
        </p:nvCxnSpPr>
        <p:spPr>
          <a:xfrm>
            <a:off x="6201167" y="2189368"/>
            <a:ext cx="1418067" cy="987121"/>
          </a:xfrm>
          <a:prstGeom prst="bentConnector2">
            <a:avLst/>
          </a:prstGeom>
          <a:ln w="19050">
            <a:solidFill>
              <a:srgbClr val="9BBB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6" idx="1"/>
            <a:endCxn id="9" idx="0"/>
          </p:cNvCxnSpPr>
          <p:nvPr/>
        </p:nvCxnSpPr>
        <p:spPr>
          <a:xfrm rot="10800000" flipV="1">
            <a:off x="1361682" y="2189368"/>
            <a:ext cx="1877815" cy="999460"/>
          </a:xfrm>
          <a:prstGeom prst="bentConnector2">
            <a:avLst/>
          </a:prstGeom>
          <a:ln w="19050">
            <a:solidFill>
              <a:srgbClr val="9BBB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10" idx="0"/>
          </p:cNvCxnSpPr>
          <p:nvPr/>
        </p:nvCxnSpPr>
        <p:spPr>
          <a:xfrm>
            <a:off x="4419601" y="2632353"/>
            <a:ext cx="0" cy="556472"/>
          </a:xfrm>
          <a:prstGeom prst="straightConnector1">
            <a:avLst/>
          </a:prstGeom>
          <a:ln w="19050">
            <a:solidFill>
              <a:srgbClr val="9BBB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743201" y="4191000"/>
            <a:ext cx="33528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доходы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использования имущества, находящегося в государственной или муниципальной собственности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доходы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продажи имущества, находящегося в государственной или муниципальной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собственности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доходы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платных услуг, оказываемых казенными учреждениями 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средства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полученные в результате применения мер гражданско- правовой, административной и уголовной ответственности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средства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самообложения граждан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иные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8681" y="4191000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федеральные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налоги и сборы 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региональные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налоги 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местные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налоги и сборы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пени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штрафы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72225" y="4206544"/>
            <a:ext cx="24940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дотации 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субсидии 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субвенции 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иные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безвозмездные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поступления от физических и юридических лиц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600242163"/>
              </p:ext>
            </p:extLst>
          </p:nvPr>
        </p:nvGraphicFramePr>
        <p:xfrm>
          <a:off x="0" y="-2957440"/>
          <a:ext cx="9143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138073" y="236723"/>
            <a:ext cx="8542042" cy="622075"/>
            <a:chOff x="138073" y="236723"/>
            <a:chExt cx="8542042" cy="622075"/>
          </a:xfrm>
        </p:grpSpPr>
        <p:sp>
          <p:nvSpPr>
            <p:cNvPr id="7" name="object 7"/>
            <p:cNvSpPr/>
            <p:nvPr/>
          </p:nvSpPr>
          <p:spPr>
            <a:xfrm>
              <a:off x="138073" y="236723"/>
              <a:ext cx="829406" cy="6220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136315" y="408800"/>
              <a:ext cx="7543800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b="1" dirty="0" smtClean="0">
                  <a:solidFill>
                    <a:schemeClr val="accent3">
                      <a:lumMod val="50000"/>
                    </a:schemeClr>
                  </a:solidFill>
                  <a:latin typeface="Arial"/>
                  <a:cs typeface="Arial"/>
                </a:rPr>
                <a:t>ДОХОДЫ ОБЛАСТНОГО БЮДЖЕТА</a:t>
              </a:r>
              <a:r>
                <a:rPr lang="ru-RU" dirty="0">
                  <a:solidFill>
                    <a:schemeClr val="accent3">
                      <a:lumMod val="50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ru-RU" b="1" dirty="0" smtClean="0">
                  <a:solidFill>
                    <a:schemeClr val="accent3">
                      <a:lumMod val="50000"/>
                    </a:schemeClr>
                  </a:solidFill>
                  <a:latin typeface="Arial"/>
                  <a:cs typeface="Arial"/>
                </a:rPr>
                <a:t>В 2015-2017 гг., </a:t>
              </a:r>
              <a:r>
                <a:rPr lang="ru-RU" i="1" dirty="0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тыс. руб.</a:t>
              </a:r>
              <a:endParaRPr lang="ru-RU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3557059748"/>
              </p:ext>
            </p:extLst>
          </p:nvPr>
        </p:nvGraphicFramePr>
        <p:xfrm>
          <a:off x="138073" y="3058341"/>
          <a:ext cx="44958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object 13"/>
          <p:cNvSpPr txBox="1"/>
          <p:nvPr/>
        </p:nvSpPr>
        <p:spPr>
          <a:xfrm>
            <a:off x="2044900" y="3316689"/>
            <a:ext cx="113221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b="1" dirty="0" smtClean="0">
                <a:solidFill>
                  <a:srgbClr val="2B2A29"/>
                </a:solidFill>
                <a:latin typeface="Times New Roman" pitchFamily="18" charset="0"/>
                <a:cs typeface="Times New Roman" pitchFamily="18" charset="0"/>
              </a:rPr>
              <a:t>2015 год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bject 13"/>
          <p:cNvSpPr txBox="1"/>
          <p:nvPr/>
        </p:nvSpPr>
        <p:spPr>
          <a:xfrm>
            <a:off x="2025850" y="6274128"/>
            <a:ext cx="107677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b="1" dirty="0" smtClean="0">
                <a:solidFill>
                  <a:srgbClr val="2B2A29"/>
                </a:solidFill>
                <a:latin typeface="Times New Roman" pitchFamily="18" charset="0"/>
                <a:cs typeface="Times New Roman" pitchFamily="18" charset="0"/>
              </a:rPr>
              <a:t>2016 год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bject 13"/>
          <p:cNvSpPr txBox="1"/>
          <p:nvPr/>
        </p:nvSpPr>
        <p:spPr>
          <a:xfrm>
            <a:off x="2025850" y="2228481"/>
            <a:ext cx="120841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600" b="1" dirty="0" smtClean="0">
                <a:solidFill>
                  <a:srgbClr val="2B2A29"/>
                </a:solidFill>
                <a:latin typeface="Times New Roman" pitchFamily="18" charset="0"/>
                <a:cs typeface="Times New Roman" pitchFamily="18" charset="0"/>
              </a:rPr>
              <a:t>32 690 525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bject 13"/>
          <p:cNvSpPr txBox="1"/>
          <p:nvPr/>
        </p:nvSpPr>
        <p:spPr>
          <a:xfrm>
            <a:off x="1096231" y="1188942"/>
            <a:ext cx="1091043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600" b="1" dirty="0" smtClean="0">
                <a:solidFill>
                  <a:srgbClr val="2B2A29"/>
                </a:solidFill>
                <a:latin typeface="Times New Roman" pitchFamily="18" charset="0"/>
                <a:cs typeface="Times New Roman" pitchFamily="18" charset="0"/>
              </a:rPr>
              <a:t>10 387 202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bject 13"/>
          <p:cNvSpPr txBox="1"/>
          <p:nvPr/>
        </p:nvSpPr>
        <p:spPr>
          <a:xfrm>
            <a:off x="652571" y="1600200"/>
            <a:ext cx="96748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1 163 982</a:t>
            </a:r>
            <a:endParaRPr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bject 13"/>
          <p:cNvSpPr txBox="1"/>
          <p:nvPr/>
        </p:nvSpPr>
        <p:spPr>
          <a:xfrm>
            <a:off x="2062938" y="5216991"/>
            <a:ext cx="127698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600" b="1" dirty="0" smtClean="0">
                <a:solidFill>
                  <a:srgbClr val="2B2A29"/>
                </a:solidFill>
                <a:latin typeface="Times New Roman" pitchFamily="18" charset="0"/>
                <a:cs typeface="Times New Roman" pitchFamily="18" charset="0"/>
              </a:rPr>
              <a:t>33 277 887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bject 13"/>
          <p:cNvSpPr txBox="1"/>
          <p:nvPr/>
        </p:nvSpPr>
        <p:spPr>
          <a:xfrm>
            <a:off x="977768" y="4190999"/>
            <a:ext cx="132796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600" b="1" dirty="0" smtClean="0">
                <a:solidFill>
                  <a:srgbClr val="2B2A29"/>
                </a:solidFill>
                <a:latin typeface="Times New Roman" pitchFamily="18" charset="0"/>
                <a:cs typeface="Times New Roman" pitchFamily="18" charset="0"/>
              </a:rPr>
              <a:t>13 170 914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bject 13"/>
          <p:cNvSpPr txBox="1"/>
          <p:nvPr/>
        </p:nvSpPr>
        <p:spPr>
          <a:xfrm>
            <a:off x="633521" y="4542299"/>
            <a:ext cx="113354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959 950</a:t>
            </a:r>
            <a:endParaRPr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419600" y="2492041"/>
            <a:ext cx="5250332" cy="4670759"/>
            <a:chOff x="4419600" y="2635390"/>
            <a:chExt cx="5250332" cy="4670759"/>
          </a:xfrm>
        </p:grpSpPr>
        <p:graphicFrame>
          <p:nvGraphicFramePr>
            <p:cNvPr id="38" name="Диаграмма 37"/>
            <p:cNvGraphicFramePr/>
            <p:nvPr>
              <p:extLst>
                <p:ext uri="{D42A27DB-BD31-4B8C-83A1-F6EECF244321}">
                  <p14:modId xmlns:p14="http://schemas.microsoft.com/office/powerpoint/2010/main" val="1414758138"/>
                </p:ext>
              </p:extLst>
            </p:nvPr>
          </p:nvGraphicFramePr>
          <p:xfrm>
            <a:off x="4419600" y="2635390"/>
            <a:ext cx="5250332" cy="46707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9" name="object 13"/>
            <p:cNvSpPr txBox="1"/>
            <p:nvPr/>
          </p:nvSpPr>
          <p:spPr>
            <a:xfrm>
              <a:off x="6273164" y="5335396"/>
              <a:ext cx="1150620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600" b="1" spc="-5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34 645 847</a:t>
              </a:r>
              <a:endParaRPr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bject 14"/>
            <p:cNvSpPr txBox="1"/>
            <p:nvPr/>
          </p:nvSpPr>
          <p:spPr>
            <a:xfrm>
              <a:off x="5254257" y="4296078"/>
              <a:ext cx="1224280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6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4 537 245</a:t>
              </a:r>
              <a:endParaRPr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object 15"/>
            <p:cNvSpPr txBox="1"/>
            <p:nvPr/>
          </p:nvSpPr>
          <p:spPr>
            <a:xfrm>
              <a:off x="5029200" y="4673093"/>
              <a:ext cx="950594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925 006</a:t>
              </a:r>
              <a:endPara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object 13"/>
            <p:cNvSpPr txBox="1"/>
            <p:nvPr/>
          </p:nvSpPr>
          <p:spPr>
            <a:xfrm>
              <a:off x="6459487" y="6343350"/>
              <a:ext cx="1076776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2017 год</a:t>
              </a: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152400" y="290935"/>
            <a:ext cx="8712352" cy="5843165"/>
            <a:chOff x="152400" y="290935"/>
            <a:chExt cx="8712352" cy="5843165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524000" y="1143000"/>
              <a:ext cx="6572250" cy="3733800"/>
            </a:xfrm>
            <a:prstGeom prst="rect">
              <a:avLst/>
            </a:prstGeom>
            <a:solidFill>
              <a:srgbClr val="DEE7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235227" y="328583"/>
              <a:ext cx="7629525" cy="55399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5080" indent="12700" algn="ctr">
                <a:lnSpc>
                  <a:spcPct val="100000"/>
                </a:lnSpc>
              </a:pPr>
              <a:r>
                <a:rPr lang="ru-RU" b="1" dirty="0" smtClean="0">
                  <a:solidFill>
                    <a:schemeClr val="accent3">
                      <a:lumMod val="50000"/>
                    </a:schemeClr>
                  </a:solidFill>
                  <a:latin typeface="Arial"/>
                  <a:cs typeface="Arial"/>
                </a:rPr>
                <a:t>ДОХОДЫ КОНСОЛИДИРОВАННЫХ БЮДЖЕТОВ СУБЪЕКТОВ ЦФО РФ ЗА 2015 г., </a:t>
              </a:r>
              <a:r>
                <a:rPr lang="ru-RU" i="1" dirty="0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млн. </a:t>
              </a:r>
              <a:r>
                <a:rPr lang="ru-RU" i="1" dirty="0" err="1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руб</a:t>
              </a:r>
              <a:r>
                <a:rPr lang="en-US" i="1" dirty="0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ru-RU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52400" y="290935"/>
              <a:ext cx="780523" cy="62434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aphicFrame>
          <p:nvGraphicFramePr>
            <p:cNvPr id="11" name="Диаграмма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04212939"/>
                </p:ext>
              </p:extLst>
            </p:nvPr>
          </p:nvGraphicFramePr>
          <p:xfrm>
            <a:off x="533136" y="1447800"/>
            <a:ext cx="7829550" cy="4686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" name="Прямоугольник 1"/>
            <p:cNvSpPr/>
            <p:nvPr/>
          </p:nvSpPr>
          <p:spPr>
            <a:xfrm>
              <a:off x="7443925" y="1447800"/>
              <a:ext cx="702436" cy="223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50" dirty="0" smtClean="0">
                  <a:latin typeface="Times New Roman" pitchFamily="18" charset="0"/>
                  <a:cs typeface="Times New Roman" pitchFamily="18" charset="0"/>
                </a:rPr>
                <a:t>1 673 525,8</a:t>
              </a:r>
              <a:endParaRPr lang="ru-RU" sz="85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5097523" y="2590800"/>
              <a:ext cx="620683" cy="223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50" dirty="0" smtClean="0">
                  <a:latin typeface="Times New Roman" pitchFamily="18" charset="0"/>
                  <a:cs typeface="Times New Roman" pitchFamily="18" charset="0"/>
                </a:rPr>
                <a:t>531 287,5</a:t>
              </a:r>
              <a:endParaRPr lang="ru-RU" sz="85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 flipV="1">
              <a:off x="3048000" y="4953000"/>
              <a:ext cx="914400" cy="914400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 descr="C:\Users\ermolenko\Desktop\Untitled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5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09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382334" y="169549"/>
            <a:ext cx="847006" cy="643169"/>
            <a:chOff x="229319" y="115102"/>
            <a:chExt cx="1008836" cy="766054"/>
          </a:xfrm>
        </p:grpSpPr>
        <p:sp>
          <p:nvSpPr>
            <p:cNvPr id="6" name="object 6"/>
            <p:cNvSpPr/>
            <p:nvPr/>
          </p:nvSpPr>
          <p:spPr>
            <a:xfrm>
              <a:off x="229319" y="165939"/>
              <a:ext cx="341946" cy="31956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586944" y="330921"/>
              <a:ext cx="651211" cy="5502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442358" y="115102"/>
              <a:ext cx="410004" cy="3422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0" name="object 10"/>
          <p:cNvSpPr/>
          <p:nvPr/>
        </p:nvSpPr>
        <p:spPr>
          <a:xfrm>
            <a:off x="3475029" y="914992"/>
            <a:ext cx="1935171" cy="519899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162828" y="491134"/>
            <a:ext cx="2142972" cy="57572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4038600" y="1670344"/>
            <a:ext cx="96964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201</a:t>
            </a:r>
            <a:r>
              <a:rPr lang="ru-RU" sz="2000" b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6</a:t>
            </a:r>
            <a:r>
              <a:rPr sz="2000" b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78956" y="1663867"/>
            <a:ext cx="96964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201</a:t>
            </a:r>
            <a:r>
              <a:rPr lang="ru-RU" sz="2000" b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7</a:t>
            </a:r>
            <a:r>
              <a:rPr sz="2000" b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33800" y="5495770"/>
            <a:ext cx="99568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">
              <a:lnSpc>
                <a:spcPct val="100000"/>
              </a:lnSpc>
              <a:tabLst>
                <a:tab pos="408940" algn="l"/>
              </a:tabLst>
            </a:pPr>
            <a:r>
              <a:rPr lang="ru-RU" sz="2000" b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34 237,8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75768" y="5467081"/>
            <a:ext cx="990600" cy="651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394335" algn="l"/>
              </a:tabLst>
            </a:pPr>
            <a:r>
              <a:rPr lang="ru-RU" sz="2000" b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35 570,8</a:t>
            </a:r>
            <a:endParaRPr sz="2000" dirty="0">
              <a:latin typeface="Times New Roman"/>
              <a:cs typeface="Times New Roman"/>
            </a:endParaRPr>
          </a:p>
          <a:p>
            <a:pPr marL="48895">
              <a:lnSpc>
                <a:spcPct val="100000"/>
              </a:lnSpc>
              <a:spcBef>
                <a:spcPts val="1000"/>
              </a:spcBef>
            </a:pP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990600" y="1433953"/>
            <a:ext cx="1691972" cy="45456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3"/>
          <p:cNvSpPr txBox="1"/>
          <p:nvPr/>
        </p:nvSpPr>
        <p:spPr>
          <a:xfrm>
            <a:off x="1354170" y="1677735"/>
            <a:ext cx="96964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201</a:t>
            </a:r>
            <a:r>
              <a:rPr lang="ru-RU" sz="2000" b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5</a:t>
            </a:r>
            <a:r>
              <a:rPr sz="2000" b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0" name="object 15"/>
          <p:cNvSpPr txBox="1"/>
          <p:nvPr/>
        </p:nvSpPr>
        <p:spPr>
          <a:xfrm>
            <a:off x="1219200" y="5523253"/>
            <a:ext cx="99441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404040"/>
                </a:solidFill>
                <a:latin typeface="Times New Roman"/>
                <a:cs typeface="Times New Roman"/>
              </a:rPr>
              <a:t>33 854,5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325689" y="284202"/>
            <a:ext cx="7134225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034" marR="5080" indent="-13970"/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НАЛОГОВЫЕ И НЕНАЛОГОВЫЕ ДОХОДЫ ОБЛАСТНОГО БЮДЖЕТА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В 201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5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-201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7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гг., 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marL="26034" marR="5080" indent="-13970">
              <a:lnSpc>
                <a:spcPct val="100000"/>
              </a:lnSpc>
            </a:pPr>
            <a:endParaRPr lang="ru-RU" sz="18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457200" y="1676400"/>
            <a:ext cx="8077200" cy="4267200"/>
          </a:xfrm>
          <a:prstGeom prst="rect">
            <a:avLst/>
          </a:prstGeom>
          <a:solidFill>
            <a:srgbClr val="DEE7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object 5"/>
          <p:cNvSpPr/>
          <p:nvPr/>
        </p:nvSpPr>
        <p:spPr>
          <a:xfrm>
            <a:off x="107772" y="101069"/>
            <a:ext cx="930622" cy="697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937659" y="152400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ДОХОДЫ КОНСОЛИДИРОВАННОГО БЮДЖЕТА (без учета безвозмездных поступлений) НА ДУШУ НАСЕЛЕНИЯ ПО КАЛУЖСКОЙ ОБЛАСТИ ЗА 2015-2019 гг., 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591918393"/>
              </p:ext>
            </p:extLst>
          </p:nvPr>
        </p:nvGraphicFramePr>
        <p:xfrm>
          <a:off x="381000" y="1676400"/>
          <a:ext cx="8277783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3740" y="184168"/>
            <a:ext cx="8961210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/>
          <a:p>
            <a:pPr marL="1408430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НАЛОГОВЫЕ ДОХОДЫ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ОБЛАСТНОГО</a:t>
            </a:r>
            <a:r>
              <a:rPr lang="ru-RU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БЮДЖЕ</a:t>
            </a:r>
            <a:r>
              <a:rPr lang="ru-RU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 В 2015 г.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                                       </a:t>
            </a:r>
            <a:r>
              <a:rPr lang="ru-RU" b="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b="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0" i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b="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3400" y="112366"/>
            <a:ext cx="694000" cy="694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493231511"/>
              </p:ext>
            </p:extLst>
          </p:nvPr>
        </p:nvGraphicFramePr>
        <p:xfrm>
          <a:off x="228600" y="806405"/>
          <a:ext cx="8839200" cy="5822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96600" y="76200"/>
            <a:ext cx="694000" cy="694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76200" y="304800"/>
            <a:ext cx="9144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08430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НАЛОГОВЫЕ ДОХОДЫ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ОБЛАСТНОГО</a:t>
            </a:r>
            <a:r>
              <a:rPr lang="ru-RU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БЮДЖЕ</a:t>
            </a:r>
            <a:r>
              <a:rPr lang="ru-RU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 В 2016 г.</a:t>
            </a:r>
            <a:r>
              <a:rPr lang="ru-RU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(ПЛАН),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                       </a:t>
            </a:r>
          </a:p>
          <a:p>
            <a:pPr marL="1408430"/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                                                                                                     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915152266"/>
              </p:ext>
            </p:extLst>
          </p:nvPr>
        </p:nvGraphicFramePr>
        <p:xfrm>
          <a:off x="0" y="770239"/>
          <a:ext cx="9114970" cy="597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453160" cy="6858000"/>
          </a:xfrm>
          <a:prstGeom prst="rect">
            <a:avLst/>
          </a:prstGeom>
          <a:solidFill>
            <a:srgbClr val="90B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 txBox="1"/>
          <p:nvPr/>
        </p:nvSpPr>
        <p:spPr>
          <a:xfrm>
            <a:off x="1828800" y="990600"/>
            <a:ext cx="7218045" cy="32008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85" marR="838835">
              <a:lnSpc>
                <a:spcPct val="100000"/>
              </a:lnSpc>
            </a:pP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Ведомственная</a:t>
            </a:r>
            <a:r>
              <a:rPr lang="en-US" sz="16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целевая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программа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spc="-1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Совершенствование</a:t>
            </a:r>
            <a:r>
              <a:rPr sz="16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системы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управления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общественными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финансами</a:t>
            </a:r>
            <a:r>
              <a:rPr lang="en-US" sz="1600" spc="-15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5" dirty="0" err="1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тверждена</a:t>
            </a:r>
            <a:r>
              <a:rPr sz="16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приказом</a:t>
            </a:r>
            <a:r>
              <a:rPr lang="en-US"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министерства</a:t>
            </a:r>
            <a:r>
              <a:rPr sz="1600" spc="3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финансов</a:t>
            </a:r>
            <a:r>
              <a:rPr sz="16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sz="16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от</a:t>
            </a:r>
            <a:r>
              <a:rPr sz="16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18</a:t>
            </a:r>
            <a:r>
              <a:rPr sz="16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января</a:t>
            </a:r>
            <a:r>
              <a:rPr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2013</a:t>
            </a:r>
            <a:r>
              <a:rPr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0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6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100000"/>
              </a:lnSpc>
            </a:pPr>
            <a:endParaRPr lang="en-US" sz="1600" spc="-1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100000"/>
              </a:lnSpc>
            </a:pPr>
            <a:r>
              <a:rPr sz="1600" spc="-15" dirty="0" err="1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етодические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рекомендации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Министерства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финансов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представлению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бюджетов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бюджетной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системы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>
                <a:latin typeface="Times New Roman" pitchFamily="18" charset="0"/>
                <a:cs typeface="Times New Roman" pitchFamily="18" charset="0"/>
              </a:rPr>
              <a:t>отчетов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100000"/>
              </a:lnSpc>
            </a:pP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об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их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исполнении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доступной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граждан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форме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19"/>
              </a:spcBef>
            </a:pP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100000"/>
              </a:lnSpc>
            </a:pPr>
            <a:endParaRPr lang="en-US" sz="1600" spc="-1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100000"/>
              </a:lnSpc>
            </a:pPr>
            <a:r>
              <a:rPr sz="1600" spc="-15" dirty="0" err="1" smtClean="0">
                <a:latin typeface="Times New Roman" pitchFamily="18" charset="0"/>
                <a:cs typeface="Times New Roman" pitchFamily="18" charset="0"/>
              </a:rPr>
              <a:t>Пр</a:t>
            </a:r>
            <a:r>
              <a:rPr sz="1600" spc="-50" dirty="0" err="1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25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ен</a:t>
            </a:r>
            <a:r>
              <a:rPr sz="1600" spc="-30" dirty="0" err="1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ац</a:t>
            </a:r>
            <a:r>
              <a:rPr sz="1600" spc="-20" dirty="0" err="1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я</a:t>
            </a:r>
            <a:r>
              <a:rPr sz="1600" spc="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Ми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ис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ер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ан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ов</a:t>
            </a:r>
            <a:r>
              <a:rPr sz="1600" spc="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85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осси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й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ой</a:t>
            </a:r>
            <a:r>
              <a:rPr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spc="-5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дерац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sz="1600" spc="-85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еализа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ия в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с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1600" spc="-65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ъек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ах</a:t>
            </a:r>
            <a:r>
              <a:rPr sz="16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9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ос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ий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ой</a:t>
            </a:r>
            <a:r>
              <a:rPr sz="16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spc="-5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дерац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ероп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ри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ят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й</a:t>
            </a:r>
            <a:r>
              <a:rPr sz="1600" spc="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овышению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 пр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зр</a:t>
            </a:r>
            <a:r>
              <a:rPr sz="1600" spc="-4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ости</a:t>
            </a:r>
            <a:r>
              <a:rPr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5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ткры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ости</a:t>
            </a:r>
            <a:r>
              <a:rPr sz="16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spc="-55" dirty="0"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дж</a:t>
            </a:r>
            <a:r>
              <a:rPr sz="1600" spc="-6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spc="-55" dirty="0"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дж</a:t>
            </a:r>
            <a:r>
              <a:rPr sz="1600" spc="-6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тно</a:t>
            </a:r>
            <a:r>
              <a:rPr sz="1600" spc="-45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про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есса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16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граждан»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28800" y="6060863"/>
            <a:ext cx="711454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1600" spc="-3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чшая</a:t>
            </a:r>
            <a:r>
              <a:rPr sz="1600" spc="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пра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ти</a:t>
            </a:r>
            <a:r>
              <a:rPr sz="1600" spc="1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1600" spc="-65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ъе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ов</a:t>
            </a:r>
            <a:r>
              <a:rPr sz="16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85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си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й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ой</a:t>
            </a:r>
            <a:r>
              <a:rPr sz="1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spc="-5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дерац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16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45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дан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1600" spc="-5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spc="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ов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ткрытый</a:t>
            </a:r>
            <a:r>
              <a:rPr sz="16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spc="-55" dirty="0"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дж</a:t>
            </a:r>
            <a:r>
              <a:rPr sz="1600" spc="-6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т»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6736" y="38100"/>
            <a:ext cx="8376157" cy="498121"/>
          </a:xfrm>
          <a:prstGeom prst="rect">
            <a:avLst/>
          </a:prstGeom>
        </p:spPr>
        <p:txBody>
          <a:bodyPr vert="horz" wrap="square" lIns="0" tIns="218984" rIns="0" bIns="0" rtlCol="0">
            <a:spAutoFit/>
          </a:bodyPr>
          <a:lstStyle/>
          <a:p>
            <a:pPr marL="2872740">
              <a:lnSpc>
                <a:spcPct val="100000"/>
              </a:lnSpc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Б</a:t>
            </a:r>
            <a:r>
              <a:rPr lang="ru-RU" spc="1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r>
              <a:rPr lang="ru-RU" spc="-4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З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ОВЫЕ</a:t>
            </a:r>
            <a:r>
              <a:rPr lang="ru-RU" spc="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pc="-2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М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r>
              <a:rPr lang="ru-RU" spc="-3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ЕРИ</a:t>
            </a:r>
            <a:r>
              <a:rPr lang="ru-RU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ЛЫ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6715" y="3284994"/>
            <a:ext cx="1022921" cy="8640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softEdge rad="63500"/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65496" y="4538727"/>
            <a:ext cx="839597" cy="9476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65496" y="5785708"/>
            <a:ext cx="996168" cy="9960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831543" y="4805164"/>
            <a:ext cx="701675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Стратегия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долгосрочного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социально-экономического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развития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Калужской области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2030</a:t>
            </a:r>
            <a:r>
              <a:rPr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года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4843" y="2113242"/>
            <a:ext cx="956512" cy="10006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effectLst>
            <a:softEdge rad="63500"/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0" y="605516"/>
            <a:ext cx="1453160" cy="13788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261664" y="2599441"/>
            <a:ext cx="41266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261664" y="1354841"/>
            <a:ext cx="41266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261664" y="3767841"/>
            <a:ext cx="41266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261664" y="5025141"/>
            <a:ext cx="41266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261664" y="6295141"/>
            <a:ext cx="41266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/>
          </p:cNvSpPr>
          <p:nvPr/>
        </p:nvSpPr>
        <p:spPr>
          <a:xfrm>
            <a:off x="383921" y="184168"/>
            <a:ext cx="8760079" cy="703349"/>
          </a:xfrm>
          <a:prstGeom prst="rect">
            <a:avLst/>
          </a:prstGeom>
        </p:spPr>
        <p:txBody>
          <a:bodyPr vert="horz" wrap="square" lIns="0" tIns="14790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408430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НАЛОГОВЫЕ ДОХОДЫ</a:t>
            </a:r>
            <a:r>
              <a:rPr lang="ru-RU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ОБЛАСТНОГО БЮДЖЕ</a:t>
            </a:r>
            <a:r>
              <a:rPr lang="ru-RU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 В 2017 г.,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 marL="1408430"/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                                                                                          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0184" y="112366"/>
            <a:ext cx="694000" cy="694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3314558"/>
              </p:ext>
            </p:extLst>
          </p:nvPr>
        </p:nvGraphicFramePr>
        <p:xfrm>
          <a:off x="0" y="806405"/>
          <a:ext cx="9143999" cy="597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372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777345"/>
              </p:ext>
            </p:extLst>
          </p:nvPr>
        </p:nvGraphicFramePr>
        <p:xfrm>
          <a:off x="57149" y="1068313"/>
          <a:ext cx="9029701" cy="5663585"/>
        </p:xfrm>
        <a:graphic>
          <a:graphicData uri="http://schemas.openxmlformats.org/drawingml/2006/table">
            <a:tbl>
              <a:tblPr/>
              <a:tblGrid>
                <a:gridCol w="1314451"/>
                <a:gridCol w="609600"/>
                <a:gridCol w="457200"/>
                <a:gridCol w="609600"/>
                <a:gridCol w="533400"/>
                <a:gridCol w="609600"/>
                <a:gridCol w="609600"/>
                <a:gridCol w="381000"/>
                <a:gridCol w="762000"/>
                <a:gridCol w="524918"/>
                <a:gridCol w="481928"/>
                <a:gridCol w="611016"/>
                <a:gridCol w="591938"/>
                <a:gridCol w="475189"/>
                <a:gridCol w="458261"/>
              </a:tblGrid>
              <a:tr h="2890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2849" marR="2849" marT="284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Исполнение</a:t>
                      </a:r>
                      <a:b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 за 2015 год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Струк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-тура, </a:t>
                      </a: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2016 год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2017 год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2018 год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2019 год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19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Отчет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Струк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тура, </a:t>
                      </a: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Темп роста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к </a:t>
                      </a:r>
                      <a:r>
                        <a:rPr lang="ru-RU" sz="8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исполне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  <a:p>
                      <a:pPr algn="ctr" fontAlgn="ctr"/>
                      <a:r>
                        <a:rPr lang="ru-RU" sz="8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нию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за 2015 год, %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Утвержден-</a:t>
                      </a:r>
                    </a:p>
                    <a:p>
                      <a:pPr algn="ctr" fontAlgn="ctr"/>
                      <a:r>
                        <a:rPr lang="ru-RU" sz="8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ный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 план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Струк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тура, </a:t>
                      </a: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Темп роста </a:t>
                      </a:r>
                      <a:endParaRPr lang="ru-RU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к утвержден-</a:t>
                      </a: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ному 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плану </a:t>
                      </a:r>
                      <a:endParaRPr lang="ru-RU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2016 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года, %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Прогноз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Струк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тура, </a:t>
                      </a: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Темп роста </a:t>
                      </a:r>
                      <a:endParaRPr lang="ru-RU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к 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прогнозу 2017 года, </a:t>
                      </a:r>
                      <a:endParaRPr lang="ru-RU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Прогноз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Струк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тура, </a:t>
                      </a:r>
                    </a:p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Темп роста к прогнозу 2018 года, %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</a:tr>
              <a:tr h="34926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Безвозмездные поступления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49" marR="2849" marT="284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10 387 201,8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13 170 914,5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126,8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4 537 245,3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34,4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3 878 790,2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85,5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3 018 005,5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77,8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95904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Безвозмездные поступления от других бюджетов бюджетной системы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Российской Федерации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49" marR="2849" marT="284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9 589 206,9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92,3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12 735 161,6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96,7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132,8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3 040 619,2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23,9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2 944 744,8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75,9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96,8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3 018 005,5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102,5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65023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Д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отации бюджетам субъектов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Российской Федерации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 муниципальных образований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49" marR="2849" marT="284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393 634,4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3,8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491 604,1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3,7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124,9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65023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Субсидии бюджетам бюджетной системы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Российской Федерации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(межбюджетные субсидии)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49" marR="2849" marT="284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2 072 172,8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19,9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5 323 884,1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40,4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256,9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406 002,8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8,9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7,6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382 779,7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9,9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94,3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453 901,9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118,6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65023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Субвенции бюджетам субъектов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Российской Федерации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 муниципальных образований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49" marR="2849" marT="284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2 664 056,6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25,6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3 246 686,0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24,7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121,9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2 547 777,6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56,2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78,5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2 477 476,7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63,9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97,2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2 481 451,8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82,2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100,2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637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Иные межбюджетные трансферты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49" marR="2849" marT="284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4 459 343,1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42,9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3 672 987,4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27,9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82,4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86 838,8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1,9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2,4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84 488,4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2,2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97,3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82 651,8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2,7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97,8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65023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Безвозмездные поступления от государственных (муниципальных) организаций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49" marR="2849" marT="284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903 885,8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8,7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645 382,6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4,9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71,4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39254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Иные безвозмездные поступления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49" marR="2849" marT="284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-105 890,9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-209 629,7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-1,6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198,0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1 496 626,1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-713,9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934 045,4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24,1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62,4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2849" marR="2849" marT="284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28486"/>
            <a:ext cx="9144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"/>
            <a:r>
              <a:rPr lang="ru-RU" sz="15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ОБЪЕМ И СТРУКТУРА БЕЗВОЗМЕЗДНЫХ ПОСТУПЛЕНИЙ, В ТОМ ЧИСЛЕ</a:t>
            </a:r>
            <a:r>
              <a:rPr lang="en-US" sz="15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МЕЖБЮДЖЕТНЫХ ТРАНСФЕРТОВ, ПЛАНИРУЕМЫХ К ПОСТУПЛЕНИЮ В</a:t>
            </a:r>
            <a:r>
              <a:rPr lang="en-US" sz="15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ОБЛАСТНОЙ БЮДЖЕТ, В ДИНАМИКЕ</a:t>
            </a:r>
            <a:r>
              <a:rPr lang="en-US" sz="15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(ОТЧЕТ ЗА 2015 ГОД, ПЛАН НА 2016 ГОД, ПРОГНОЗ НА 2017 ГОД И НА ПЛАНОВЫЙ ПЕРИОД 2018-2019 ГОДОВ)</a:t>
            </a:r>
            <a:r>
              <a:rPr lang="en-US" sz="15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500" i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тыс</a:t>
            </a:r>
            <a:r>
              <a:rPr lang="ru-RU" sz="1500" i="1" dirty="0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. </a:t>
            </a:r>
            <a:r>
              <a:rPr lang="ru-RU" sz="1500" i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руб</a:t>
            </a:r>
            <a:r>
              <a:rPr lang="en-US" sz="1500" i="1" dirty="0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.</a:t>
            </a:r>
            <a:endParaRPr lang="ru-RU" sz="1500" i="1" dirty="0">
              <a:solidFill>
                <a:schemeClr val="accent3">
                  <a:lumMod val="50000"/>
                </a:schemeClr>
              </a:solidFill>
              <a:latin typeface="Times New Roman"/>
            </a:endParaRPr>
          </a:p>
          <a:p>
            <a:pPr algn="just" fontAlgn="b"/>
            <a:endParaRPr lang="ru-RU" sz="15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469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9"/>
          <p:cNvSpPr/>
          <p:nvPr/>
        </p:nvSpPr>
        <p:spPr>
          <a:xfrm>
            <a:off x="443355" y="260699"/>
            <a:ext cx="623445" cy="6233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33045" y="228600"/>
            <a:ext cx="7834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ИНФОРМАЦИЯ О КРУПНЫХ НАЛОГОПЛАТЕЛЬЩИКАХ, ЗАРЕГИСТРИРОВАННЫХ НА ТЕРРИТОРИИ КАЛУЖКОЙ ОБЛАСТИ</a:t>
            </a: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561106005"/>
              </p:ext>
            </p:extLst>
          </p:nvPr>
        </p:nvGraphicFramePr>
        <p:xfrm>
          <a:off x="-1" y="884032"/>
          <a:ext cx="9067801" cy="5897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object 33"/>
          <p:cNvSpPr/>
          <p:nvPr/>
        </p:nvSpPr>
        <p:spPr>
          <a:xfrm>
            <a:off x="4272644" y="2935366"/>
            <a:ext cx="1133112" cy="8498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4"/>
          <p:cNvSpPr/>
          <p:nvPr/>
        </p:nvSpPr>
        <p:spPr>
          <a:xfrm>
            <a:off x="4253594" y="6182129"/>
            <a:ext cx="1278453" cy="3743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43"/>
          <p:cNvSpPr/>
          <p:nvPr/>
        </p:nvSpPr>
        <p:spPr>
          <a:xfrm>
            <a:off x="4657909" y="4343400"/>
            <a:ext cx="362582" cy="4218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42"/>
          <p:cNvSpPr/>
          <p:nvPr/>
        </p:nvSpPr>
        <p:spPr>
          <a:xfrm>
            <a:off x="4552698" y="3733800"/>
            <a:ext cx="552702" cy="4922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44"/>
          <p:cNvSpPr/>
          <p:nvPr/>
        </p:nvSpPr>
        <p:spPr>
          <a:xfrm>
            <a:off x="4325981" y="2648674"/>
            <a:ext cx="964387" cy="3152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2"/>
          <p:cNvSpPr/>
          <p:nvPr/>
        </p:nvSpPr>
        <p:spPr>
          <a:xfrm rot="16200000">
            <a:off x="4597517" y="1771118"/>
            <a:ext cx="483366" cy="9023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27"/>
          <p:cNvSpPr/>
          <p:nvPr/>
        </p:nvSpPr>
        <p:spPr>
          <a:xfrm>
            <a:off x="4411638" y="897493"/>
            <a:ext cx="617562" cy="4117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8" name="Picture 2" descr="C:\Users\ermolenko\Desktop\8688_html_m36926dc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93" y="5372712"/>
            <a:ext cx="1000125" cy="51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ermolenko\Desktop\logo_rg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98" y="4876800"/>
            <a:ext cx="693737" cy="49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:\Users\ermolenko\Desktop\Sberbank-spas-ot-hakerov-sredstva-klientov-na-9-milliardov-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21" y="1402816"/>
            <a:ext cx="719979" cy="50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35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46947" y="346590"/>
            <a:ext cx="829705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ИНФОРМАЦИЯ О НАЛОГОВЫХ ЛЬГОТАХ</a:t>
            </a:r>
            <a:r>
              <a:rPr lang="ru-RU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КАЛУЖКОЙ ОБЛАСТИ, 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lang="ru-RU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200" y="178117"/>
            <a:ext cx="694547" cy="5857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991748"/>
              </p:ext>
            </p:extLst>
          </p:nvPr>
        </p:nvGraphicFramePr>
        <p:xfrm>
          <a:off x="208433" y="990600"/>
          <a:ext cx="8859367" cy="553394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78368"/>
                <a:gridCol w="879663"/>
                <a:gridCol w="825335"/>
                <a:gridCol w="766301"/>
                <a:gridCol w="854850"/>
                <a:gridCol w="854850"/>
              </a:tblGrid>
              <a:tr h="381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spc="5" dirty="0" smtClean="0">
                          <a:solidFill>
                            <a:srgbClr val="FFFFFF"/>
                          </a:solidFill>
                          <a:latin typeface="Garamond"/>
                          <a:cs typeface="Garamond"/>
                        </a:rPr>
                        <a:t>Н</a:t>
                      </a:r>
                      <a:r>
                        <a:rPr lang="ru-RU" sz="1200" b="1" spc="-5" dirty="0" smtClean="0">
                          <a:solidFill>
                            <a:srgbClr val="FFFFFF"/>
                          </a:solidFill>
                          <a:latin typeface="Garamond"/>
                          <a:cs typeface="Garamond"/>
                        </a:rPr>
                        <a:t>ал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Garamond"/>
                          <a:cs typeface="Garamond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rgbClr val="FFFFFF"/>
                          </a:solidFill>
                          <a:latin typeface="Garamond"/>
                          <a:cs typeface="Garamond"/>
                        </a:rPr>
                        <a:t>г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Garamond"/>
                          <a:cs typeface="Garamond"/>
                        </a:rPr>
                        <a:t>о</a:t>
                      </a:r>
                      <a:r>
                        <a:rPr lang="ru-RU" sz="1200" b="1" spc="-5" dirty="0" smtClean="0">
                          <a:solidFill>
                            <a:srgbClr val="FFFFFF"/>
                          </a:solidFill>
                          <a:latin typeface="Garamond"/>
                          <a:cs typeface="Garamond"/>
                        </a:rPr>
                        <a:t>ва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Garamond"/>
                          <a:cs typeface="Garamond"/>
                        </a:rPr>
                        <a:t>я</a:t>
                      </a:r>
                      <a:r>
                        <a:rPr lang="ru-RU" sz="1200" b="1" spc="-5" dirty="0" smtClean="0">
                          <a:solidFill>
                            <a:srgbClr val="FFFFFF"/>
                          </a:solidFill>
                          <a:latin typeface="Garamond"/>
                          <a:cs typeface="Garamond"/>
                        </a:rPr>
                        <a:t> ль</a:t>
                      </a:r>
                      <a:r>
                        <a:rPr lang="ru-RU" sz="1200" b="1" spc="-10" dirty="0" smtClean="0">
                          <a:solidFill>
                            <a:srgbClr val="FFFFFF"/>
                          </a:solidFill>
                          <a:latin typeface="Garamond"/>
                          <a:cs typeface="Garamond"/>
                        </a:rPr>
                        <a:t>г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Garamond"/>
                          <a:cs typeface="Garamond"/>
                        </a:rPr>
                        <a:t>о</a:t>
                      </a:r>
                      <a:r>
                        <a:rPr lang="ru-RU" sz="1200" b="1" spc="-5" dirty="0" smtClean="0">
                          <a:solidFill>
                            <a:srgbClr val="FFFFFF"/>
                          </a:solidFill>
                          <a:latin typeface="Garamond"/>
                          <a:cs typeface="Garamond"/>
                        </a:rPr>
                        <a:t>т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Garamond"/>
                          <a:cs typeface="Garamond"/>
                        </a:rPr>
                        <a:t>а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3263" marR="3263" marT="32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marL="3263" marR="3263" marT="3263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  <a:p>
                      <a:pPr algn="ctr" fontAlgn="ctr"/>
                      <a:endParaRPr lang="en-US" sz="1200" b="1" baseline="5555" dirty="0" smtClean="0">
                        <a:solidFill>
                          <a:srgbClr val="FFFFFF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63" marR="3263" marT="3263" marB="0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baseline="5555" dirty="0" smtClean="0">
                        <a:solidFill>
                          <a:srgbClr val="FFFFFF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63" marR="3263" marT="3263" marB="0" anchor="b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baseline="5555" dirty="0" smtClean="0">
                        <a:solidFill>
                          <a:srgbClr val="FFFFFF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63" marR="3263" marT="3263" marB="0" anchor="b">
                    <a:solidFill>
                      <a:schemeClr val="accent3"/>
                    </a:solidFill>
                  </a:tcPr>
                </a:tc>
              </a:tr>
              <a:tr h="381000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baseline="5555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200" b="1" baseline="5555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r>
                        <a:rPr lang="ru-RU" sz="1200" b="1" baseline="5555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</a:t>
                      </a:r>
                      <a:r>
                        <a:rPr lang="ru-RU" sz="1200" b="1" spc="-7" baseline="5555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lang="ru-RU" sz="1200" b="1" baseline="5555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lang="ru-RU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baseline="5555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200" b="1" baseline="5555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r>
                        <a:rPr lang="ru-RU" sz="1200" b="1" baseline="5555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</a:t>
                      </a:r>
                      <a:r>
                        <a:rPr lang="ru-RU" sz="1200" b="1" spc="-7" baseline="5555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lang="ru-RU" sz="1200" b="1" baseline="5555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endParaRPr lang="ru-RU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baseline="5555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r>
                        <a:rPr lang="en-US" sz="1200" b="1" baseline="5555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 </a:t>
                      </a:r>
                      <a:r>
                        <a:rPr lang="ru-RU" sz="1200" b="1" baseline="5555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</a:t>
                      </a:r>
                      <a:endParaRPr lang="en-US" sz="1200" b="1" baseline="5555" dirty="0" smtClean="0">
                        <a:solidFill>
                          <a:srgbClr val="FFFFFF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en-US" sz="1200" b="1" baseline="5555" dirty="0" smtClean="0">
                        <a:solidFill>
                          <a:srgbClr val="FFFFFF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63" marR="3263" marT="3263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baseline="5555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r>
                        <a:rPr lang="en-US" sz="1200" b="1" baseline="5555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 </a:t>
                      </a:r>
                      <a:r>
                        <a:rPr lang="ru-RU" sz="1200" b="1" baseline="5555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</a:t>
                      </a:r>
                      <a:endParaRPr lang="en-US" sz="1200" b="1" baseline="5555" dirty="0" smtClean="0">
                        <a:solidFill>
                          <a:srgbClr val="FFFFFF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200" b="1" baseline="5555" dirty="0" smtClean="0">
                        <a:solidFill>
                          <a:srgbClr val="FFFFFF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63" marR="3263" marT="3263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baseline="5555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r>
                        <a:rPr lang="en-US" sz="1200" b="1" baseline="5555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</a:t>
                      </a:r>
                      <a:r>
                        <a:rPr lang="ru-RU" sz="1200" b="1" baseline="5555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год</a:t>
                      </a:r>
                      <a:endParaRPr lang="en-US" sz="1200" b="1" baseline="5555" dirty="0" smtClean="0">
                        <a:solidFill>
                          <a:srgbClr val="FFFFFF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200" b="1" baseline="5555" dirty="0" smtClean="0">
                        <a:solidFill>
                          <a:srgbClr val="FFFFFF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63" marR="3263" marT="3263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</a:tr>
              <a:tr h="457200">
                <a:tc gridSpan="6"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spc="-3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Льготы, установленные региональным законодательством</a:t>
                      </a:r>
                      <a:endParaRPr lang="ru-RU" sz="12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/>
                </a:tc>
              </a:tr>
              <a:tr h="641418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spc="-3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 по налогу на имущество организаций</a:t>
                      </a:r>
                      <a:endParaRPr lang="ru-RU" sz="1300" b="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2 331 259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2 410 000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2 794 300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2 604 700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2 159 000</a:t>
                      </a:r>
                    </a:p>
                  </a:txBody>
                  <a:tcPr marL="9525" marR="9525" marT="9525" marB="0" anchor="ctr"/>
                </a:tc>
              </a:tr>
              <a:tr h="272982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 по налогу на прибыль организаций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341 033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349 200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358 400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213 000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217 200</a:t>
                      </a:r>
                    </a:p>
                  </a:txBody>
                  <a:tcPr marL="9525" marR="9525" marT="9525" marB="0" anchor="ctr"/>
                </a:tc>
              </a:tr>
              <a:tr h="376399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 по транспортному налогу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36 717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40 300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36 200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43 900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44 600</a:t>
                      </a:r>
                    </a:p>
                  </a:txBody>
                  <a:tcPr marL="9525" marR="9525" marT="9525" marB="0" anchor="ctr"/>
                </a:tc>
              </a:tr>
              <a:tr h="511634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2 709 009</a:t>
                      </a:r>
                    </a:p>
                  </a:txBody>
                  <a:tcPr marL="9525" marR="9525" marT="952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2 799 500</a:t>
                      </a:r>
                    </a:p>
                  </a:txBody>
                  <a:tcPr marL="9525" marR="9525" marT="952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3 188 900</a:t>
                      </a:r>
                    </a:p>
                  </a:txBody>
                  <a:tcPr marL="9525" marR="9525" marT="952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2 861 600</a:t>
                      </a:r>
                    </a:p>
                  </a:txBody>
                  <a:tcPr marL="9525" marR="9525" marT="952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2 420 800</a:t>
                      </a:r>
                    </a:p>
                  </a:txBody>
                  <a:tcPr marL="9525" marR="9525" marT="9525" marB="0" anchor="ctr">
                    <a:solidFill>
                      <a:srgbClr val="EFF3EA"/>
                    </a:solidFill>
                  </a:tcPr>
                </a:tc>
              </a:tr>
              <a:tr h="547302">
                <a:tc gridSpan="6">
                  <a:txBody>
                    <a:bodyPr/>
                    <a:lstStyle/>
                    <a:p>
                      <a:pPr marL="332740" algn="ctr">
                        <a:lnSpc>
                          <a:spcPct val="100000"/>
                        </a:lnSpc>
                      </a:pPr>
                      <a:r>
                        <a:rPr lang="ru-RU" sz="1200" b="1" i="0" spc="-3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Льготы, установленные федеральным законодательством</a:t>
                      </a:r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263" marR="3263" marT="3263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263" marR="3263" marT="3263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263" marR="3263" marT="3263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3263" marR="3263" marT="3263" marB="0" anchor="ctr">
                    <a:solidFill>
                      <a:srgbClr val="DEE7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263" marR="3263" marT="3263" marB="0" anchor="ctr">
                    <a:solidFill>
                      <a:srgbClr val="DEE7D1"/>
                    </a:solidFill>
                  </a:tcPr>
                </a:tc>
              </a:tr>
              <a:tr h="622065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spc="-3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 по налогу на имущество организаций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1 431 047</a:t>
                      </a:r>
                    </a:p>
                  </a:txBody>
                  <a:tcPr marL="9525" marR="9525" marT="952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1 419 284</a:t>
                      </a:r>
                    </a:p>
                  </a:txBody>
                  <a:tcPr marL="9525" marR="9525" marT="952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1 407 521</a:t>
                      </a:r>
                    </a:p>
                  </a:txBody>
                  <a:tcPr marL="9525" marR="9525" marT="952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1 395 758</a:t>
                      </a:r>
                    </a:p>
                  </a:txBody>
                  <a:tcPr marL="9525" marR="9525" marT="952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1 383 995</a:t>
                      </a:r>
                    </a:p>
                  </a:txBody>
                  <a:tcPr marL="9525" marR="9525" marT="9525" marB="0" anchor="ctr">
                    <a:solidFill>
                      <a:srgbClr val="EFF3EA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 по транспортному налогу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4 279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4 300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104 300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104 300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104 300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208625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 по земельному налогу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128 595</a:t>
                      </a:r>
                    </a:p>
                  </a:txBody>
                  <a:tcPr marL="9525" marR="9525" marT="952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128 595</a:t>
                      </a:r>
                    </a:p>
                  </a:txBody>
                  <a:tcPr marL="9525" marR="9525" marT="952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128 595</a:t>
                      </a:r>
                    </a:p>
                  </a:txBody>
                  <a:tcPr marL="9525" marR="9525" marT="952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128 595</a:t>
                      </a:r>
                    </a:p>
                  </a:txBody>
                  <a:tcPr marL="9525" marR="9525" marT="952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128 595</a:t>
                      </a:r>
                    </a:p>
                  </a:txBody>
                  <a:tcPr marL="9525" marR="9525" marT="9525" marB="0" anchor="ctr">
                    <a:solidFill>
                      <a:srgbClr val="EFF3EA"/>
                    </a:solidFill>
                  </a:tcPr>
                </a:tc>
              </a:tr>
              <a:tr h="282517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Льготы 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по налогу на 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имущество физических лиц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115 561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115 561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115 561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115 561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115 561</a:t>
                      </a:r>
                    </a:p>
                  </a:txBody>
                  <a:tcPr marL="9525" marR="9525" marT="9525" marB="0" anchor="ctr">
                    <a:solidFill>
                      <a:srgbClr val="DEE7D1"/>
                    </a:solidFill>
                  </a:tcPr>
                </a:tc>
              </a:tr>
              <a:tr h="470804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63" marR="3263" marT="3263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1 679 482</a:t>
                      </a:r>
                    </a:p>
                  </a:txBody>
                  <a:tcPr marL="9525" marR="9525" marT="952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1 667 740</a:t>
                      </a:r>
                    </a:p>
                  </a:txBody>
                  <a:tcPr marL="9525" marR="9525" marT="952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1 755 977</a:t>
                      </a:r>
                    </a:p>
                  </a:txBody>
                  <a:tcPr marL="9525" marR="9525" marT="952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1 744 214</a:t>
                      </a:r>
                    </a:p>
                  </a:txBody>
                  <a:tcPr marL="9525" marR="9525" marT="952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1 732 451</a:t>
                      </a:r>
                    </a:p>
                  </a:txBody>
                  <a:tcPr marL="9525" marR="9525" marT="9525" marB="0" anchor="ctr">
                    <a:solidFill>
                      <a:srgbClr val="EFF3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69840" y="277550"/>
            <a:ext cx="7445561" cy="111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ts val="2160"/>
              </a:lnSpc>
            </a:pPr>
            <a:r>
              <a:rPr lang="ru-RU" sz="1700" b="1" spc="-3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r>
              <a:rPr lang="ru-RU" sz="1700" b="1" spc="-3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</a:t>
            </a:r>
            <a:r>
              <a:rPr lang="ru-RU" sz="1700" b="1" spc="-5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Х</a:t>
            </a:r>
            <a:r>
              <a:rPr lang="ru-RU" sz="1700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ДЫ</a:t>
            </a:r>
            <a:r>
              <a:rPr lang="ru-RU" sz="1700" b="1" spc="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Б</a:t>
            </a:r>
            <a:r>
              <a:rPr lang="ru-RU" sz="1700" b="1" spc="-2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Ю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</a:t>
            </a:r>
            <a:r>
              <a:rPr lang="ru-RU" sz="1700" b="1" spc="-3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Ж</a:t>
            </a:r>
            <a:r>
              <a:rPr lang="ru-RU" sz="1700" b="1" spc="-3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lang="ru-RU" sz="1700" b="1" spc="-3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r>
              <a:rPr lang="ru-RU" sz="1700" b="1" spc="3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–</a:t>
            </a:r>
            <a:r>
              <a:rPr lang="ru-RU" sz="170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ВЫПЛАЧИВАЕМЫЕ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ИЗ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БЮДЖЕТА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ДЕНЕЖНЫЕ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СРЕДСТВА,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ЗА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ИСКЛЮЧЕНИЕМ СРЕДСТВ,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ЯВЛЯЮЩИХСЯ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В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СООТВЕТСТВИИ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БЮДЖЕТНЫМ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КОДЕКСОМ ИСТОЧНИКАМИ</a:t>
            </a:r>
            <a:r>
              <a:rPr lang="en-US" sz="1700" b="1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ФИНАНСИРОВАНИЯ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ДЕФИЦИТА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БЮДЖЕТА</a:t>
            </a:r>
            <a:endParaRPr lang="ru-RU" sz="1700" b="1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5146" y="460564"/>
            <a:ext cx="1204694" cy="903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3528031" y="2679946"/>
            <a:ext cx="1860804" cy="7254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497807" y="2516878"/>
            <a:ext cx="3924300" cy="918972"/>
          </a:xfrm>
          <a:prstGeom prst="rect">
            <a:avLst/>
          </a:prstGeom>
          <a:solidFill>
            <a:srgbClr val="D1E0B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3742156" y="2791698"/>
            <a:ext cx="143637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РАСХОДЫ</a:t>
            </a:r>
          </a:p>
        </p:txBody>
      </p:sp>
      <p:sp>
        <p:nvSpPr>
          <p:cNvPr id="11" name="object 11"/>
          <p:cNvSpPr/>
          <p:nvPr/>
        </p:nvSpPr>
        <p:spPr>
          <a:xfrm>
            <a:off x="333726" y="3725410"/>
            <a:ext cx="1662683" cy="13883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265146" y="3624826"/>
            <a:ext cx="1743456" cy="1473708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494889" y="3946181"/>
            <a:ext cx="128397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59055" algn="ctr">
              <a:lnSpc>
                <a:spcPct val="100000"/>
              </a:lnSpc>
            </a:pPr>
            <a:r>
              <a:rPr sz="1800" dirty="0" err="1">
                <a:solidFill>
                  <a:schemeClr val="bg1"/>
                </a:solidFill>
                <a:latin typeface="Times New Roman"/>
                <a:cs typeface="Times New Roman"/>
              </a:rPr>
              <a:t>по</a:t>
            </a:r>
            <a:r>
              <a:rPr sz="1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800" spc="5" dirty="0" smtClean="0">
                <a:solidFill>
                  <a:schemeClr val="bg1"/>
                </a:solidFill>
                <a:latin typeface="Times New Roman"/>
                <a:cs typeface="Times New Roman"/>
              </a:rPr>
              <a:t>видам</a:t>
            </a:r>
            <a:r>
              <a:rPr sz="1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chemeClr val="bg1"/>
                </a:solidFill>
                <a:latin typeface="Times New Roman"/>
                <a:cs typeface="Times New Roman"/>
              </a:rPr>
              <a:t>ра</a:t>
            </a:r>
            <a:r>
              <a:rPr sz="1800" spc="-15" dirty="0">
                <a:solidFill>
                  <a:schemeClr val="bg1"/>
                </a:solidFill>
                <a:latin typeface="Times New Roman"/>
                <a:cs typeface="Times New Roman"/>
              </a:rPr>
              <a:t>с</a:t>
            </a:r>
            <a:r>
              <a:rPr sz="1800" spc="-75" dirty="0">
                <a:solidFill>
                  <a:schemeClr val="bg1"/>
                </a:solidFill>
                <a:latin typeface="Times New Roman"/>
                <a:cs typeface="Times New Roman"/>
              </a:rPr>
              <a:t>х</a:t>
            </a:r>
            <a:r>
              <a:rPr sz="1800" spc="-50" dirty="0">
                <a:solidFill>
                  <a:schemeClr val="bg1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chemeClr val="bg1"/>
                </a:solidFill>
                <a:latin typeface="Times New Roman"/>
                <a:cs typeface="Times New Roman"/>
              </a:rPr>
              <a:t>д</a:t>
            </a:r>
            <a:r>
              <a:rPr sz="1800" spc="-10" dirty="0">
                <a:solidFill>
                  <a:schemeClr val="bg1"/>
                </a:solidFill>
                <a:latin typeface="Times New Roman"/>
                <a:cs typeface="Times New Roman"/>
              </a:rPr>
              <a:t>н</a:t>
            </a:r>
            <a:r>
              <a:rPr sz="1800" dirty="0">
                <a:solidFill>
                  <a:schemeClr val="bg1"/>
                </a:solidFill>
                <a:latin typeface="Times New Roman"/>
                <a:cs typeface="Times New Roman"/>
              </a:rPr>
              <a:t>ых обязательств</a:t>
            </a:r>
          </a:p>
        </p:txBody>
      </p:sp>
      <p:sp>
        <p:nvSpPr>
          <p:cNvPr id="15" name="object 15"/>
          <p:cNvSpPr/>
          <p:nvPr/>
        </p:nvSpPr>
        <p:spPr>
          <a:xfrm>
            <a:off x="6975319" y="3918958"/>
            <a:ext cx="1784604" cy="8397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6896071" y="3605014"/>
            <a:ext cx="1944624" cy="1353312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 txBox="1"/>
          <p:nvPr/>
        </p:nvSpPr>
        <p:spPr>
          <a:xfrm>
            <a:off x="7192248" y="4142554"/>
            <a:ext cx="145986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800" dirty="0">
                <a:solidFill>
                  <a:schemeClr val="bg1"/>
                </a:solidFill>
                <a:latin typeface="Times New Roman"/>
                <a:cs typeface="Times New Roman"/>
              </a:rPr>
              <a:t>по ведомствам</a:t>
            </a:r>
          </a:p>
        </p:txBody>
      </p:sp>
      <p:sp>
        <p:nvSpPr>
          <p:cNvPr id="19" name="object 19"/>
          <p:cNvSpPr/>
          <p:nvPr/>
        </p:nvSpPr>
        <p:spPr>
          <a:xfrm>
            <a:off x="4936206" y="3897622"/>
            <a:ext cx="1693164" cy="11140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786855" y="3932657"/>
            <a:ext cx="1938527" cy="1373124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5104612" y="4322802"/>
            <a:ext cx="130556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7790" marR="5080" indent="-85725" algn="ctr">
              <a:lnSpc>
                <a:spcPct val="100000"/>
              </a:lnSpc>
            </a:pPr>
            <a:r>
              <a:rPr sz="1800" dirty="0">
                <a:solidFill>
                  <a:schemeClr val="bg1"/>
                </a:solidFill>
                <a:latin typeface="Times New Roman"/>
                <a:cs typeface="Times New Roman"/>
              </a:rPr>
              <a:t>по </a:t>
            </a:r>
            <a:r>
              <a:rPr sz="1800" spc="-50" dirty="0">
                <a:solidFill>
                  <a:schemeClr val="bg1"/>
                </a:solidFill>
                <a:latin typeface="Times New Roman"/>
                <a:cs typeface="Times New Roman"/>
              </a:rPr>
              <a:t>ф</a:t>
            </a:r>
            <a:r>
              <a:rPr sz="1800" spc="20" dirty="0">
                <a:solidFill>
                  <a:schemeClr val="bg1"/>
                </a:solidFill>
                <a:latin typeface="Times New Roman"/>
                <a:cs typeface="Times New Roman"/>
              </a:rPr>
              <a:t>у</a:t>
            </a:r>
            <a:r>
              <a:rPr sz="1800" dirty="0">
                <a:solidFill>
                  <a:schemeClr val="bg1"/>
                </a:solidFill>
                <a:latin typeface="Times New Roman"/>
                <a:cs typeface="Times New Roman"/>
              </a:rPr>
              <a:t>нкц</a:t>
            </a:r>
            <a:r>
              <a:rPr sz="1800" spc="-10" dirty="0">
                <a:solidFill>
                  <a:schemeClr val="bg1"/>
                </a:solidFill>
                <a:latin typeface="Times New Roman"/>
                <a:cs typeface="Times New Roman"/>
              </a:rPr>
              <a:t>и</a:t>
            </a:r>
            <a:r>
              <a:rPr sz="1800" dirty="0">
                <a:solidFill>
                  <a:schemeClr val="bg1"/>
                </a:solidFill>
                <a:latin typeface="Times New Roman"/>
                <a:cs typeface="Times New Roman"/>
              </a:rPr>
              <a:t>ям государства</a:t>
            </a:r>
          </a:p>
        </p:txBody>
      </p:sp>
      <p:sp>
        <p:nvSpPr>
          <p:cNvPr id="26" name="object 26"/>
          <p:cNvSpPr/>
          <p:nvPr/>
        </p:nvSpPr>
        <p:spPr>
          <a:xfrm>
            <a:off x="2474946" y="3818374"/>
            <a:ext cx="2107692" cy="13883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2526763" y="3910059"/>
            <a:ext cx="1953768" cy="1371600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 txBox="1"/>
          <p:nvPr/>
        </p:nvSpPr>
        <p:spPr>
          <a:xfrm>
            <a:off x="2643352" y="4198203"/>
            <a:ext cx="171958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905" algn="ctr">
              <a:lnSpc>
                <a:spcPct val="100000"/>
              </a:lnSpc>
            </a:pPr>
            <a:r>
              <a:rPr sz="1800" dirty="0">
                <a:solidFill>
                  <a:schemeClr val="bg1"/>
                </a:solidFill>
                <a:latin typeface="Times New Roman"/>
                <a:cs typeface="Times New Roman"/>
              </a:rPr>
              <a:t>по </a:t>
            </a:r>
            <a:r>
              <a:rPr sz="1800" spc="-45" dirty="0">
                <a:solidFill>
                  <a:schemeClr val="bg1"/>
                </a:solidFill>
                <a:latin typeface="Times New Roman"/>
                <a:cs typeface="Times New Roman"/>
              </a:rPr>
              <a:t>г</a:t>
            </a:r>
            <a:r>
              <a:rPr sz="1800" spc="45" dirty="0">
                <a:solidFill>
                  <a:schemeClr val="bg1"/>
                </a:solidFill>
                <a:latin typeface="Times New Roman"/>
                <a:cs typeface="Times New Roman"/>
              </a:rPr>
              <a:t>о</a:t>
            </a:r>
            <a:r>
              <a:rPr sz="1800" spc="-25" dirty="0">
                <a:solidFill>
                  <a:schemeClr val="bg1"/>
                </a:solidFill>
                <a:latin typeface="Times New Roman"/>
                <a:cs typeface="Times New Roman"/>
              </a:rPr>
              <a:t>с</a:t>
            </a:r>
            <a:r>
              <a:rPr sz="1800" spc="-85" dirty="0">
                <a:solidFill>
                  <a:schemeClr val="bg1"/>
                </a:solidFill>
                <a:latin typeface="Times New Roman"/>
                <a:cs typeface="Times New Roman"/>
              </a:rPr>
              <a:t>у</a:t>
            </a:r>
            <a:r>
              <a:rPr sz="1800" dirty="0">
                <a:solidFill>
                  <a:schemeClr val="bg1"/>
                </a:solidFill>
                <a:latin typeface="Times New Roman"/>
                <a:cs typeface="Times New Roman"/>
              </a:rPr>
              <a:t>д</a:t>
            </a:r>
            <a:r>
              <a:rPr sz="1800" spc="-15" dirty="0">
                <a:solidFill>
                  <a:schemeClr val="bg1"/>
                </a:solidFill>
                <a:latin typeface="Times New Roman"/>
                <a:cs typeface="Times New Roman"/>
              </a:rPr>
              <a:t>а</a:t>
            </a:r>
            <a:r>
              <a:rPr sz="1800" dirty="0">
                <a:solidFill>
                  <a:schemeClr val="bg1"/>
                </a:solidFill>
                <a:latin typeface="Times New Roman"/>
                <a:cs typeface="Times New Roman"/>
              </a:rPr>
              <a:t>рс</a:t>
            </a:r>
            <a:r>
              <a:rPr sz="1800" spc="5" dirty="0">
                <a:solidFill>
                  <a:schemeClr val="bg1"/>
                </a:solidFill>
                <a:latin typeface="Times New Roman"/>
                <a:cs typeface="Times New Roman"/>
              </a:rPr>
              <a:t>т</a:t>
            </a:r>
            <a:r>
              <a:rPr sz="1800" spc="-10" dirty="0">
                <a:solidFill>
                  <a:schemeClr val="bg1"/>
                </a:solidFill>
                <a:latin typeface="Times New Roman"/>
                <a:cs typeface="Times New Roman"/>
              </a:rPr>
              <a:t>ве</a:t>
            </a:r>
            <a:r>
              <a:rPr sz="1800" dirty="0">
                <a:solidFill>
                  <a:schemeClr val="bg1"/>
                </a:solidFill>
                <a:latin typeface="Times New Roman"/>
                <a:cs typeface="Times New Roman"/>
              </a:rPr>
              <a:t>н</a:t>
            </a:r>
            <a:r>
              <a:rPr sz="1800" spc="-5" dirty="0">
                <a:solidFill>
                  <a:schemeClr val="bg1"/>
                </a:solidFill>
                <a:latin typeface="Times New Roman"/>
                <a:cs typeface="Times New Roman"/>
              </a:rPr>
              <a:t>н</a:t>
            </a:r>
            <a:r>
              <a:rPr sz="1800" dirty="0">
                <a:solidFill>
                  <a:schemeClr val="bg1"/>
                </a:solidFill>
                <a:latin typeface="Times New Roman"/>
                <a:cs typeface="Times New Roman"/>
              </a:rPr>
              <a:t>ым программам</a:t>
            </a:r>
          </a:p>
        </p:txBody>
      </p:sp>
      <p:cxnSp>
        <p:nvCxnSpPr>
          <p:cNvPr id="31" name="Соединительная линия уступом 30"/>
          <p:cNvCxnSpPr>
            <a:endCxn id="12" idx="0"/>
          </p:cNvCxnSpPr>
          <p:nvPr/>
        </p:nvCxnSpPr>
        <p:spPr>
          <a:xfrm rot="10800000" flipV="1">
            <a:off x="1136875" y="2996176"/>
            <a:ext cx="1318261" cy="628650"/>
          </a:xfrm>
          <a:prstGeom prst="bentConnector2">
            <a:avLst/>
          </a:prstGeom>
          <a:ln w="19050">
            <a:solidFill>
              <a:srgbClr val="9BBB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>
            <a:endCxn id="16" idx="0"/>
          </p:cNvCxnSpPr>
          <p:nvPr/>
        </p:nvCxnSpPr>
        <p:spPr>
          <a:xfrm>
            <a:off x="6464779" y="2996176"/>
            <a:ext cx="1403604" cy="608838"/>
          </a:xfrm>
          <a:prstGeom prst="bentConnector2">
            <a:avLst/>
          </a:prstGeom>
          <a:ln w="19050">
            <a:solidFill>
              <a:srgbClr val="9BBB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8" idx="2"/>
            <a:endCxn id="20" idx="0"/>
          </p:cNvCxnSpPr>
          <p:nvPr/>
        </p:nvCxnSpPr>
        <p:spPr>
          <a:xfrm rot="16200000" flipH="1">
            <a:off x="4859635" y="3036172"/>
            <a:ext cx="496807" cy="1296162"/>
          </a:xfrm>
          <a:prstGeom prst="bentConnector3">
            <a:avLst/>
          </a:prstGeom>
          <a:ln w="19050">
            <a:solidFill>
              <a:srgbClr val="9BBB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8" idx="2"/>
            <a:endCxn id="27" idx="0"/>
          </p:cNvCxnSpPr>
          <p:nvPr/>
        </p:nvCxnSpPr>
        <p:spPr>
          <a:xfrm rot="5400000">
            <a:off x="3744698" y="3194799"/>
            <a:ext cx="474209" cy="956310"/>
          </a:xfrm>
          <a:prstGeom prst="bentConnector3">
            <a:avLst>
              <a:gd name="adj1" fmla="val 55356"/>
            </a:avLst>
          </a:prstGeom>
          <a:ln w="19050">
            <a:solidFill>
              <a:srgbClr val="9BBB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Группа 96"/>
          <p:cNvGrpSpPr/>
          <p:nvPr/>
        </p:nvGrpSpPr>
        <p:grpSpPr>
          <a:xfrm>
            <a:off x="4891697" y="1192916"/>
            <a:ext cx="2186754" cy="1004569"/>
            <a:chOff x="192580" y="3297952"/>
            <a:chExt cx="2186754" cy="1004569"/>
          </a:xfrm>
        </p:grpSpPr>
        <p:sp>
          <p:nvSpPr>
            <p:cNvPr id="5" name="object 5"/>
            <p:cNvSpPr/>
            <p:nvPr/>
          </p:nvSpPr>
          <p:spPr>
            <a:xfrm>
              <a:off x="192580" y="3297952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40" h="1004569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932179"/>
                  </a:lnTo>
                  <a:lnTo>
                    <a:pt x="473875" y="932179"/>
                  </a:lnTo>
                  <a:lnTo>
                    <a:pt x="435888" y="930909"/>
                  </a:lnTo>
                  <a:lnTo>
                    <a:pt x="399246" y="930909"/>
                  </a:lnTo>
                  <a:lnTo>
                    <a:pt x="332462" y="928369"/>
                  </a:lnTo>
                  <a:lnTo>
                    <a:pt x="278445" y="923289"/>
                  </a:lnTo>
                  <a:lnTo>
                    <a:pt x="232117" y="911859"/>
                  </a:lnTo>
                  <a:lnTo>
                    <a:pt x="242012" y="905509"/>
                  </a:lnTo>
                  <a:lnTo>
                    <a:pt x="302027" y="887729"/>
                  </a:lnTo>
                  <a:lnTo>
                    <a:pt x="328907" y="885189"/>
                  </a:lnTo>
                  <a:lnTo>
                    <a:pt x="441276" y="885189"/>
                  </a:lnTo>
                  <a:lnTo>
                    <a:pt x="450702" y="883919"/>
                  </a:lnTo>
                  <a:lnTo>
                    <a:pt x="459114" y="882649"/>
                  </a:lnTo>
                  <a:lnTo>
                    <a:pt x="417817" y="850899"/>
                  </a:lnTo>
                  <a:lnTo>
                    <a:pt x="398310" y="836929"/>
                  </a:lnTo>
                  <a:lnTo>
                    <a:pt x="381530" y="821689"/>
                  </a:lnTo>
                  <a:lnTo>
                    <a:pt x="346973" y="779779"/>
                  </a:lnTo>
                  <a:lnTo>
                    <a:pt x="334874" y="737869"/>
                  </a:lnTo>
                  <a:lnTo>
                    <a:pt x="335560" y="723899"/>
                  </a:lnTo>
                  <a:lnTo>
                    <a:pt x="350967" y="687069"/>
                  </a:lnTo>
                  <a:lnTo>
                    <a:pt x="385175" y="654049"/>
                  </a:lnTo>
                  <a:lnTo>
                    <a:pt x="436619" y="629919"/>
                  </a:lnTo>
                  <a:lnTo>
                    <a:pt x="479717" y="618489"/>
                  </a:lnTo>
                  <a:lnTo>
                    <a:pt x="493512" y="618489"/>
                  </a:lnTo>
                  <a:lnTo>
                    <a:pt x="495185" y="556259"/>
                  </a:lnTo>
                  <a:lnTo>
                    <a:pt x="451457" y="548639"/>
                  </a:lnTo>
                  <a:lnTo>
                    <a:pt x="424718" y="543559"/>
                  </a:lnTo>
                  <a:lnTo>
                    <a:pt x="411979" y="539749"/>
                  </a:lnTo>
                  <a:lnTo>
                    <a:pt x="399619" y="537209"/>
                  </a:lnTo>
                  <a:lnTo>
                    <a:pt x="375909" y="529589"/>
                  </a:lnTo>
                  <a:lnTo>
                    <a:pt x="364497" y="525779"/>
                  </a:lnTo>
                  <a:lnTo>
                    <a:pt x="353339" y="520699"/>
                  </a:lnTo>
                  <a:lnTo>
                    <a:pt x="342403" y="516889"/>
                  </a:lnTo>
                  <a:lnTo>
                    <a:pt x="321073" y="506729"/>
                  </a:lnTo>
                  <a:lnTo>
                    <a:pt x="289966" y="487679"/>
                  </a:lnTo>
                  <a:lnTo>
                    <a:pt x="279709" y="480059"/>
                  </a:lnTo>
                  <a:lnTo>
                    <a:pt x="270011" y="473709"/>
                  </a:lnTo>
                  <a:lnTo>
                    <a:pt x="239981" y="448309"/>
                  </a:lnTo>
                  <a:lnTo>
                    <a:pt x="211404" y="419099"/>
                  </a:lnTo>
                  <a:lnTo>
                    <a:pt x="187951" y="384809"/>
                  </a:lnTo>
                  <a:lnTo>
                    <a:pt x="173292" y="349249"/>
                  </a:lnTo>
                  <a:lnTo>
                    <a:pt x="170994" y="336549"/>
                  </a:lnTo>
                  <a:lnTo>
                    <a:pt x="882040" y="308609"/>
                  </a:lnTo>
                  <a:lnTo>
                    <a:pt x="928471" y="308609"/>
                  </a:lnTo>
                  <a:lnTo>
                    <a:pt x="925578" y="297179"/>
                  </a:lnTo>
                  <a:lnTo>
                    <a:pt x="921583" y="285749"/>
                  </a:lnTo>
                  <a:lnTo>
                    <a:pt x="918224" y="278129"/>
                  </a:lnTo>
                  <a:lnTo>
                    <a:pt x="495185" y="278129"/>
                  </a:lnTo>
                  <a:lnTo>
                    <a:pt x="498559" y="248919"/>
                  </a:lnTo>
                  <a:lnTo>
                    <a:pt x="523596" y="195579"/>
                  </a:lnTo>
                  <a:lnTo>
                    <a:pt x="568689" y="151129"/>
                  </a:lnTo>
                  <a:lnTo>
                    <a:pt x="628637" y="118109"/>
                  </a:lnTo>
                  <a:lnTo>
                    <a:pt x="698241" y="97789"/>
                  </a:lnTo>
                  <a:lnTo>
                    <a:pt x="772301" y="90169"/>
                  </a:lnTo>
                  <a:lnTo>
                    <a:pt x="1145108" y="90169"/>
                  </a:lnTo>
                  <a:lnTo>
                    <a:pt x="1145108" y="0"/>
                  </a:lnTo>
                  <a:close/>
                </a:path>
                <a:path w="1145540" h="1004569">
                  <a:moveTo>
                    <a:pt x="1145108" y="894079"/>
                  </a:moveTo>
                  <a:lnTo>
                    <a:pt x="773285" y="894079"/>
                  </a:lnTo>
                  <a:lnTo>
                    <a:pt x="782113" y="895349"/>
                  </a:lnTo>
                  <a:lnTo>
                    <a:pt x="788708" y="897889"/>
                  </a:lnTo>
                  <a:lnTo>
                    <a:pt x="793797" y="902969"/>
                  </a:lnTo>
                  <a:lnTo>
                    <a:pt x="798105" y="910589"/>
                  </a:lnTo>
                  <a:lnTo>
                    <a:pt x="802356" y="920749"/>
                  </a:lnTo>
                  <a:lnTo>
                    <a:pt x="804672" y="928369"/>
                  </a:lnTo>
                  <a:lnTo>
                    <a:pt x="774852" y="928369"/>
                  </a:lnTo>
                  <a:lnTo>
                    <a:pt x="695625" y="929639"/>
                  </a:lnTo>
                  <a:lnTo>
                    <a:pt x="662477" y="930909"/>
                  </a:lnTo>
                  <a:lnTo>
                    <a:pt x="589764" y="930909"/>
                  </a:lnTo>
                  <a:lnTo>
                    <a:pt x="551428" y="932179"/>
                  </a:lnTo>
                  <a:lnTo>
                    <a:pt x="1145108" y="932179"/>
                  </a:lnTo>
                  <a:lnTo>
                    <a:pt x="1145108" y="894079"/>
                  </a:lnTo>
                  <a:close/>
                </a:path>
                <a:path w="1145540" h="1004569">
                  <a:moveTo>
                    <a:pt x="1145108" y="835659"/>
                  </a:moveTo>
                  <a:lnTo>
                    <a:pt x="737794" y="835659"/>
                  </a:lnTo>
                  <a:lnTo>
                    <a:pt x="726265" y="843279"/>
                  </a:lnTo>
                  <a:lnTo>
                    <a:pt x="715168" y="848359"/>
                  </a:lnTo>
                  <a:lnTo>
                    <a:pt x="704372" y="852169"/>
                  </a:lnTo>
                  <a:lnTo>
                    <a:pt x="693744" y="854709"/>
                  </a:lnTo>
                  <a:lnTo>
                    <a:pt x="661536" y="858519"/>
                  </a:lnTo>
                  <a:lnTo>
                    <a:pt x="650249" y="858519"/>
                  </a:lnTo>
                  <a:lnTo>
                    <a:pt x="638466" y="861059"/>
                  </a:lnTo>
                  <a:lnTo>
                    <a:pt x="626053" y="863599"/>
                  </a:lnTo>
                  <a:lnTo>
                    <a:pt x="612231" y="869949"/>
                  </a:lnTo>
                  <a:lnTo>
                    <a:pt x="603955" y="872489"/>
                  </a:lnTo>
                  <a:lnTo>
                    <a:pt x="599495" y="873759"/>
                  </a:lnTo>
                  <a:lnTo>
                    <a:pt x="597123" y="873759"/>
                  </a:lnTo>
                  <a:lnTo>
                    <a:pt x="595112" y="875029"/>
                  </a:lnTo>
                  <a:lnTo>
                    <a:pt x="591732" y="877569"/>
                  </a:lnTo>
                  <a:lnTo>
                    <a:pt x="604310" y="882649"/>
                  </a:lnTo>
                  <a:lnTo>
                    <a:pt x="615608" y="887729"/>
                  </a:lnTo>
                  <a:lnTo>
                    <a:pt x="646859" y="895349"/>
                  </a:lnTo>
                  <a:lnTo>
                    <a:pt x="658074" y="895349"/>
                  </a:lnTo>
                  <a:lnTo>
                    <a:pt x="670525" y="896619"/>
                  </a:lnTo>
                  <a:lnTo>
                    <a:pt x="726160" y="896619"/>
                  </a:lnTo>
                  <a:lnTo>
                    <a:pt x="746034" y="895349"/>
                  </a:lnTo>
                  <a:lnTo>
                    <a:pt x="761501" y="894079"/>
                  </a:lnTo>
                  <a:lnTo>
                    <a:pt x="1145108" y="894079"/>
                  </a:lnTo>
                  <a:lnTo>
                    <a:pt x="1145108" y="835659"/>
                  </a:lnTo>
                  <a:close/>
                </a:path>
                <a:path w="1145540" h="1004569">
                  <a:moveTo>
                    <a:pt x="441276" y="885189"/>
                  </a:moveTo>
                  <a:lnTo>
                    <a:pt x="382776" y="885189"/>
                  </a:lnTo>
                  <a:lnTo>
                    <a:pt x="395627" y="886459"/>
                  </a:lnTo>
                  <a:lnTo>
                    <a:pt x="430945" y="886459"/>
                  </a:lnTo>
                  <a:lnTo>
                    <a:pt x="441276" y="885189"/>
                  </a:lnTo>
                  <a:close/>
                </a:path>
                <a:path w="1145540" h="1004569">
                  <a:moveTo>
                    <a:pt x="541604" y="571499"/>
                  </a:moveTo>
                  <a:lnTo>
                    <a:pt x="541604" y="834389"/>
                  </a:lnTo>
                  <a:lnTo>
                    <a:pt x="553130" y="839469"/>
                  </a:lnTo>
                  <a:lnTo>
                    <a:pt x="565230" y="843279"/>
                  </a:lnTo>
                  <a:lnTo>
                    <a:pt x="590745" y="848359"/>
                  </a:lnTo>
                  <a:lnTo>
                    <a:pt x="630772" y="848359"/>
                  </a:lnTo>
                  <a:lnTo>
                    <a:pt x="657438" y="845819"/>
                  </a:lnTo>
                  <a:lnTo>
                    <a:pt x="670459" y="843279"/>
                  </a:lnTo>
                  <a:lnTo>
                    <a:pt x="695368" y="840739"/>
                  </a:lnTo>
                  <a:lnTo>
                    <a:pt x="707051" y="838199"/>
                  </a:lnTo>
                  <a:lnTo>
                    <a:pt x="728367" y="835659"/>
                  </a:lnTo>
                  <a:lnTo>
                    <a:pt x="1145108" y="835659"/>
                  </a:lnTo>
                  <a:lnTo>
                    <a:pt x="1145108" y="650239"/>
                  </a:lnTo>
                  <a:lnTo>
                    <a:pt x="595266" y="650239"/>
                  </a:lnTo>
                  <a:lnTo>
                    <a:pt x="585667" y="648969"/>
                  </a:lnTo>
                  <a:lnTo>
                    <a:pt x="560082" y="614679"/>
                  </a:lnTo>
                  <a:lnTo>
                    <a:pt x="559069" y="608329"/>
                  </a:lnTo>
                  <a:lnTo>
                    <a:pt x="557603" y="600709"/>
                  </a:lnTo>
                  <a:lnTo>
                    <a:pt x="555405" y="593089"/>
                  </a:lnTo>
                  <a:lnTo>
                    <a:pt x="552194" y="586739"/>
                  </a:lnTo>
                  <a:lnTo>
                    <a:pt x="549189" y="581659"/>
                  </a:lnTo>
                  <a:lnTo>
                    <a:pt x="547414" y="581659"/>
                  </a:lnTo>
                  <a:lnTo>
                    <a:pt x="548348" y="580389"/>
                  </a:lnTo>
                  <a:lnTo>
                    <a:pt x="547687" y="579119"/>
                  </a:lnTo>
                  <a:lnTo>
                    <a:pt x="541604" y="571499"/>
                  </a:lnTo>
                  <a:close/>
                </a:path>
                <a:path w="1145540" h="1004569">
                  <a:moveTo>
                    <a:pt x="493512" y="618489"/>
                  </a:moveTo>
                  <a:lnTo>
                    <a:pt x="479717" y="618489"/>
                  </a:lnTo>
                  <a:lnTo>
                    <a:pt x="479549" y="632459"/>
                  </a:lnTo>
                  <a:lnTo>
                    <a:pt x="479437" y="638809"/>
                  </a:lnTo>
                  <a:lnTo>
                    <a:pt x="476250" y="676909"/>
                  </a:lnTo>
                  <a:lnTo>
                    <a:pt x="456779" y="704849"/>
                  </a:lnTo>
                  <a:lnTo>
                    <a:pt x="452976" y="704849"/>
                  </a:lnTo>
                  <a:lnTo>
                    <a:pt x="448987" y="706119"/>
                  </a:lnTo>
                  <a:lnTo>
                    <a:pt x="444836" y="707389"/>
                  </a:lnTo>
                  <a:lnTo>
                    <a:pt x="440546" y="709929"/>
                  </a:lnTo>
                  <a:lnTo>
                    <a:pt x="436139" y="712469"/>
                  </a:lnTo>
                  <a:lnTo>
                    <a:pt x="431640" y="717549"/>
                  </a:lnTo>
                  <a:lnTo>
                    <a:pt x="427071" y="723899"/>
                  </a:lnTo>
                  <a:lnTo>
                    <a:pt x="422455" y="731519"/>
                  </a:lnTo>
                  <a:lnTo>
                    <a:pt x="417817" y="741679"/>
                  </a:lnTo>
                  <a:lnTo>
                    <a:pt x="418824" y="760729"/>
                  </a:lnTo>
                  <a:lnTo>
                    <a:pt x="433073" y="798829"/>
                  </a:lnTo>
                  <a:lnTo>
                    <a:pt x="474244" y="828039"/>
                  </a:lnTo>
                  <a:lnTo>
                    <a:pt x="487777" y="831849"/>
                  </a:lnTo>
                  <a:lnTo>
                    <a:pt x="493512" y="618489"/>
                  </a:lnTo>
                  <a:close/>
                </a:path>
                <a:path w="1145540" h="1004569">
                  <a:moveTo>
                    <a:pt x="1145108" y="90169"/>
                  </a:moveTo>
                  <a:lnTo>
                    <a:pt x="772301" y="90169"/>
                  </a:lnTo>
                  <a:lnTo>
                    <a:pt x="809378" y="92709"/>
                  </a:lnTo>
                  <a:lnTo>
                    <a:pt x="845618" y="99059"/>
                  </a:lnTo>
                  <a:lnTo>
                    <a:pt x="912993" y="125729"/>
                  </a:lnTo>
                  <a:lnTo>
                    <a:pt x="969225" y="170179"/>
                  </a:lnTo>
                  <a:lnTo>
                    <a:pt x="1009116" y="236219"/>
                  </a:lnTo>
                  <a:lnTo>
                    <a:pt x="1021308" y="278129"/>
                  </a:lnTo>
                  <a:lnTo>
                    <a:pt x="1026570" y="322579"/>
                  </a:lnTo>
                  <a:lnTo>
                    <a:pt x="1026357" y="342899"/>
                  </a:lnTo>
                  <a:lnTo>
                    <a:pt x="1020826" y="382269"/>
                  </a:lnTo>
                  <a:lnTo>
                    <a:pt x="1001502" y="434339"/>
                  </a:lnTo>
                  <a:lnTo>
                    <a:pt x="971734" y="480059"/>
                  </a:lnTo>
                  <a:lnTo>
                    <a:pt x="934653" y="516889"/>
                  </a:lnTo>
                  <a:lnTo>
                    <a:pt x="865114" y="565149"/>
                  </a:lnTo>
                  <a:lnTo>
                    <a:pt x="851090" y="571499"/>
                  </a:lnTo>
                  <a:lnTo>
                    <a:pt x="841102" y="577849"/>
                  </a:lnTo>
                  <a:lnTo>
                    <a:pt x="797226" y="599439"/>
                  </a:lnTo>
                  <a:lnTo>
                    <a:pt x="723153" y="623569"/>
                  </a:lnTo>
                  <a:lnTo>
                    <a:pt x="710256" y="626109"/>
                  </a:lnTo>
                  <a:lnTo>
                    <a:pt x="697286" y="629919"/>
                  </a:lnTo>
                  <a:lnTo>
                    <a:pt x="684275" y="632459"/>
                  </a:lnTo>
                  <a:lnTo>
                    <a:pt x="660068" y="638809"/>
                  </a:lnTo>
                  <a:lnTo>
                    <a:pt x="639344" y="643889"/>
                  </a:lnTo>
                  <a:lnTo>
                    <a:pt x="621823" y="647699"/>
                  </a:lnTo>
                  <a:lnTo>
                    <a:pt x="607224" y="648969"/>
                  </a:lnTo>
                  <a:lnTo>
                    <a:pt x="595266" y="650239"/>
                  </a:lnTo>
                  <a:lnTo>
                    <a:pt x="1145108" y="650239"/>
                  </a:lnTo>
                  <a:lnTo>
                    <a:pt x="1145108" y="90169"/>
                  </a:lnTo>
                  <a:close/>
                </a:path>
                <a:path w="1145540" h="1004569">
                  <a:moveTo>
                    <a:pt x="928471" y="308609"/>
                  </a:moveTo>
                  <a:lnTo>
                    <a:pt x="882040" y="308609"/>
                  </a:lnTo>
                  <a:lnTo>
                    <a:pt x="880785" y="328929"/>
                  </a:lnTo>
                  <a:lnTo>
                    <a:pt x="877104" y="349249"/>
                  </a:lnTo>
                  <a:lnTo>
                    <a:pt x="862975" y="386079"/>
                  </a:lnTo>
                  <a:lnTo>
                    <a:pt x="840677" y="420369"/>
                  </a:lnTo>
                  <a:lnTo>
                    <a:pt x="811229" y="452119"/>
                  </a:lnTo>
                  <a:lnTo>
                    <a:pt x="775654" y="478789"/>
                  </a:lnTo>
                  <a:lnTo>
                    <a:pt x="734971" y="502919"/>
                  </a:lnTo>
                  <a:lnTo>
                    <a:pt x="690204" y="521969"/>
                  </a:lnTo>
                  <a:lnTo>
                    <a:pt x="642373" y="538479"/>
                  </a:lnTo>
                  <a:lnTo>
                    <a:pt x="592499" y="549909"/>
                  </a:lnTo>
                  <a:lnTo>
                    <a:pt x="541604" y="556259"/>
                  </a:lnTo>
                  <a:lnTo>
                    <a:pt x="547460" y="561339"/>
                  </a:lnTo>
                  <a:lnTo>
                    <a:pt x="551308" y="565149"/>
                  </a:lnTo>
                  <a:lnTo>
                    <a:pt x="553462" y="568959"/>
                  </a:lnTo>
                  <a:lnTo>
                    <a:pt x="554235" y="571499"/>
                  </a:lnTo>
                  <a:lnTo>
                    <a:pt x="553940" y="574039"/>
                  </a:lnTo>
                  <a:lnTo>
                    <a:pt x="552890" y="576579"/>
                  </a:lnTo>
                  <a:lnTo>
                    <a:pt x="551399" y="577849"/>
                  </a:lnTo>
                  <a:lnTo>
                    <a:pt x="549781" y="579119"/>
                  </a:lnTo>
                  <a:lnTo>
                    <a:pt x="548407" y="580337"/>
                  </a:lnTo>
                  <a:lnTo>
                    <a:pt x="549189" y="581659"/>
                  </a:lnTo>
                  <a:lnTo>
                    <a:pt x="550739" y="581659"/>
                  </a:lnTo>
                  <a:lnTo>
                    <a:pt x="561195" y="580389"/>
                  </a:lnTo>
                  <a:lnTo>
                    <a:pt x="569835" y="579119"/>
                  </a:lnTo>
                  <a:lnTo>
                    <a:pt x="581168" y="577849"/>
                  </a:lnTo>
                  <a:lnTo>
                    <a:pt x="595506" y="576579"/>
                  </a:lnTo>
                  <a:lnTo>
                    <a:pt x="613164" y="574039"/>
                  </a:lnTo>
                  <a:lnTo>
                    <a:pt x="634453" y="571499"/>
                  </a:lnTo>
                  <a:lnTo>
                    <a:pt x="645185" y="568959"/>
                  </a:lnTo>
                  <a:lnTo>
                    <a:pt x="658563" y="565149"/>
                  </a:lnTo>
                  <a:lnTo>
                    <a:pt x="674216" y="560069"/>
                  </a:lnTo>
                  <a:lnTo>
                    <a:pt x="691772" y="554989"/>
                  </a:lnTo>
                  <a:lnTo>
                    <a:pt x="731109" y="541019"/>
                  </a:lnTo>
                  <a:lnTo>
                    <a:pt x="773602" y="521969"/>
                  </a:lnTo>
                  <a:lnTo>
                    <a:pt x="816281" y="497839"/>
                  </a:lnTo>
                  <a:lnTo>
                    <a:pt x="856174" y="471169"/>
                  </a:lnTo>
                  <a:lnTo>
                    <a:pt x="890311" y="438149"/>
                  </a:lnTo>
                  <a:lnTo>
                    <a:pt x="915720" y="400049"/>
                  </a:lnTo>
                  <a:lnTo>
                    <a:pt x="929431" y="356869"/>
                  </a:lnTo>
                  <a:lnTo>
                    <a:pt x="930970" y="334009"/>
                  </a:lnTo>
                  <a:lnTo>
                    <a:pt x="928471" y="308609"/>
                  </a:lnTo>
                  <a:close/>
                </a:path>
                <a:path w="1145540" h="1004569">
                  <a:moveTo>
                    <a:pt x="795730" y="193039"/>
                  </a:moveTo>
                  <a:lnTo>
                    <a:pt x="755080" y="201929"/>
                  </a:lnTo>
                  <a:lnTo>
                    <a:pt x="718566" y="220979"/>
                  </a:lnTo>
                  <a:lnTo>
                    <a:pt x="710791" y="224789"/>
                  </a:lnTo>
                  <a:lnTo>
                    <a:pt x="703783" y="229869"/>
                  </a:lnTo>
                  <a:lnTo>
                    <a:pt x="697343" y="234949"/>
                  </a:lnTo>
                  <a:lnTo>
                    <a:pt x="685380" y="242569"/>
                  </a:lnTo>
                  <a:lnTo>
                    <a:pt x="651614" y="261619"/>
                  </a:lnTo>
                  <a:lnTo>
                    <a:pt x="642621" y="265429"/>
                  </a:lnTo>
                  <a:lnTo>
                    <a:pt x="575606" y="275589"/>
                  </a:lnTo>
                  <a:lnTo>
                    <a:pt x="534827" y="278129"/>
                  </a:lnTo>
                  <a:lnTo>
                    <a:pt x="918224" y="278129"/>
                  </a:lnTo>
                  <a:lnTo>
                    <a:pt x="895740" y="242569"/>
                  </a:lnTo>
                  <a:lnTo>
                    <a:pt x="856900" y="210819"/>
                  </a:lnTo>
                  <a:lnTo>
                    <a:pt x="808776" y="194309"/>
                  </a:lnTo>
                  <a:lnTo>
                    <a:pt x="795730" y="193039"/>
                  </a:lnTo>
                  <a:close/>
                </a:path>
              </a:pathLst>
            </a:custGeom>
            <a:solidFill>
              <a:srgbClr val="7E1E4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1309994" y="3597671"/>
              <a:ext cx="1069340" cy="4051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Здравоохранение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110489" algn="ctr">
                <a:lnSpc>
                  <a:spcPct val="100000"/>
                </a:lnSpc>
                <a:spcBef>
                  <a:spcPts val="545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137,9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63269" y="3781050"/>
            <a:ext cx="1978787" cy="1004569"/>
            <a:chOff x="2424925" y="1399556"/>
            <a:chExt cx="1978787" cy="1004569"/>
          </a:xfrm>
        </p:grpSpPr>
        <p:sp>
          <p:nvSpPr>
            <p:cNvPr id="11" name="object 11"/>
            <p:cNvSpPr/>
            <p:nvPr/>
          </p:nvSpPr>
          <p:spPr>
            <a:xfrm>
              <a:off x="2424925" y="1399556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69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883919"/>
                  </a:lnTo>
                  <a:lnTo>
                    <a:pt x="634862" y="883919"/>
                  </a:lnTo>
                  <a:lnTo>
                    <a:pt x="557072" y="881379"/>
                  </a:lnTo>
                  <a:lnTo>
                    <a:pt x="547902" y="869950"/>
                  </a:lnTo>
                  <a:lnTo>
                    <a:pt x="544545" y="866139"/>
                  </a:lnTo>
                  <a:lnTo>
                    <a:pt x="495173" y="866139"/>
                  </a:lnTo>
                  <a:lnTo>
                    <a:pt x="458980" y="858519"/>
                  </a:lnTo>
                  <a:lnTo>
                    <a:pt x="408375" y="838200"/>
                  </a:lnTo>
                  <a:lnTo>
                    <a:pt x="362470" y="810260"/>
                  </a:lnTo>
                  <a:lnTo>
                    <a:pt x="334632" y="786129"/>
                  </a:lnTo>
                  <a:lnTo>
                    <a:pt x="321577" y="774699"/>
                  </a:lnTo>
                  <a:lnTo>
                    <a:pt x="309115" y="760729"/>
                  </a:lnTo>
                  <a:lnTo>
                    <a:pt x="297256" y="748029"/>
                  </a:lnTo>
                  <a:lnTo>
                    <a:pt x="286012" y="734060"/>
                  </a:lnTo>
                  <a:lnTo>
                    <a:pt x="275395" y="720090"/>
                  </a:lnTo>
                  <a:lnTo>
                    <a:pt x="265416" y="706119"/>
                  </a:lnTo>
                  <a:lnTo>
                    <a:pt x="256088" y="692149"/>
                  </a:lnTo>
                  <a:lnTo>
                    <a:pt x="247420" y="676910"/>
                  </a:lnTo>
                  <a:lnTo>
                    <a:pt x="239426" y="662940"/>
                  </a:lnTo>
                  <a:lnTo>
                    <a:pt x="220106" y="614679"/>
                  </a:lnTo>
                  <a:lnTo>
                    <a:pt x="209850" y="567690"/>
                  </a:lnTo>
                  <a:lnTo>
                    <a:pt x="209926" y="558799"/>
                  </a:lnTo>
                  <a:lnTo>
                    <a:pt x="224203" y="528319"/>
                  </a:lnTo>
                  <a:lnTo>
                    <a:pt x="229565" y="521969"/>
                  </a:lnTo>
                  <a:lnTo>
                    <a:pt x="235671" y="516889"/>
                  </a:lnTo>
                  <a:lnTo>
                    <a:pt x="242482" y="510539"/>
                  </a:lnTo>
                  <a:lnTo>
                    <a:pt x="249961" y="505459"/>
                  </a:lnTo>
                  <a:lnTo>
                    <a:pt x="258066" y="497839"/>
                  </a:lnTo>
                  <a:lnTo>
                    <a:pt x="262414" y="494029"/>
                  </a:lnTo>
                  <a:lnTo>
                    <a:pt x="216636" y="494029"/>
                  </a:lnTo>
                  <a:lnTo>
                    <a:pt x="216950" y="454659"/>
                  </a:lnTo>
                  <a:lnTo>
                    <a:pt x="221535" y="410209"/>
                  </a:lnTo>
                  <a:lnTo>
                    <a:pt x="245207" y="373379"/>
                  </a:lnTo>
                  <a:lnTo>
                    <a:pt x="284360" y="356869"/>
                  </a:lnTo>
                  <a:lnTo>
                    <a:pt x="329275" y="356869"/>
                  </a:lnTo>
                  <a:lnTo>
                    <a:pt x="335800" y="351789"/>
                  </a:lnTo>
                  <a:lnTo>
                    <a:pt x="343693" y="346709"/>
                  </a:lnTo>
                  <a:lnTo>
                    <a:pt x="353178" y="344169"/>
                  </a:lnTo>
                  <a:lnTo>
                    <a:pt x="364479" y="341629"/>
                  </a:lnTo>
                  <a:lnTo>
                    <a:pt x="377820" y="340359"/>
                  </a:lnTo>
                  <a:lnTo>
                    <a:pt x="263055" y="340359"/>
                  </a:lnTo>
                  <a:lnTo>
                    <a:pt x="266529" y="325119"/>
                  </a:lnTo>
                  <a:lnTo>
                    <a:pt x="270897" y="304799"/>
                  </a:lnTo>
                  <a:lnTo>
                    <a:pt x="272706" y="297179"/>
                  </a:lnTo>
                  <a:lnTo>
                    <a:pt x="296358" y="276859"/>
                  </a:lnTo>
                  <a:lnTo>
                    <a:pt x="307219" y="270509"/>
                  </a:lnTo>
                  <a:lnTo>
                    <a:pt x="321193" y="264159"/>
                  </a:lnTo>
                  <a:lnTo>
                    <a:pt x="340436" y="264159"/>
                  </a:lnTo>
                  <a:lnTo>
                    <a:pt x="340436" y="246379"/>
                  </a:lnTo>
                  <a:lnTo>
                    <a:pt x="346022" y="236219"/>
                  </a:lnTo>
                  <a:lnTo>
                    <a:pt x="352436" y="227329"/>
                  </a:lnTo>
                  <a:lnTo>
                    <a:pt x="359647" y="217169"/>
                  </a:lnTo>
                  <a:lnTo>
                    <a:pt x="395822" y="184150"/>
                  </a:lnTo>
                  <a:lnTo>
                    <a:pt x="429757" y="163829"/>
                  </a:lnTo>
                  <a:lnTo>
                    <a:pt x="482438" y="144779"/>
                  </a:lnTo>
                  <a:lnTo>
                    <a:pt x="526410" y="138429"/>
                  </a:lnTo>
                  <a:lnTo>
                    <a:pt x="1145108" y="138429"/>
                  </a:lnTo>
                  <a:lnTo>
                    <a:pt x="1145108" y="0"/>
                  </a:lnTo>
                  <a:close/>
                </a:path>
                <a:path w="1145539" h="1004569">
                  <a:moveTo>
                    <a:pt x="556562" y="351789"/>
                  </a:moveTo>
                  <a:lnTo>
                    <a:pt x="481550" y="351789"/>
                  </a:lnTo>
                  <a:lnTo>
                    <a:pt x="494128" y="353059"/>
                  </a:lnTo>
                  <a:lnTo>
                    <a:pt x="531237" y="360679"/>
                  </a:lnTo>
                  <a:lnTo>
                    <a:pt x="578672" y="375919"/>
                  </a:lnTo>
                  <a:lnTo>
                    <a:pt x="622855" y="396239"/>
                  </a:lnTo>
                  <a:lnTo>
                    <a:pt x="633275" y="401319"/>
                  </a:lnTo>
                  <a:lnTo>
                    <a:pt x="618438" y="463549"/>
                  </a:lnTo>
                  <a:lnTo>
                    <a:pt x="610119" y="520699"/>
                  </a:lnTo>
                  <a:lnTo>
                    <a:pt x="607424" y="572769"/>
                  </a:lnTo>
                  <a:lnTo>
                    <a:pt x="609460" y="619760"/>
                  </a:lnTo>
                  <a:lnTo>
                    <a:pt x="615336" y="661669"/>
                  </a:lnTo>
                  <a:lnTo>
                    <a:pt x="635034" y="732790"/>
                  </a:lnTo>
                  <a:lnTo>
                    <a:pt x="659374" y="787399"/>
                  </a:lnTo>
                  <a:lnTo>
                    <a:pt x="681215" y="828039"/>
                  </a:lnTo>
                  <a:lnTo>
                    <a:pt x="688967" y="844550"/>
                  </a:lnTo>
                  <a:lnTo>
                    <a:pt x="693415" y="855979"/>
                  </a:lnTo>
                  <a:lnTo>
                    <a:pt x="693667" y="866139"/>
                  </a:lnTo>
                  <a:lnTo>
                    <a:pt x="688831" y="873760"/>
                  </a:lnTo>
                  <a:lnTo>
                    <a:pt x="678013" y="878839"/>
                  </a:lnTo>
                  <a:lnTo>
                    <a:pt x="660321" y="882650"/>
                  </a:lnTo>
                  <a:lnTo>
                    <a:pt x="634862" y="883919"/>
                  </a:lnTo>
                  <a:lnTo>
                    <a:pt x="1145108" y="883919"/>
                  </a:lnTo>
                  <a:lnTo>
                    <a:pt x="1145108" y="847089"/>
                  </a:lnTo>
                  <a:lnTo>
                    <a:pt x="738474" y="847089"/>
                  </a:lnTo>
                  <a:lnTo>
                    <a:pt x="727497" y="826769"/>
                  </a:lnTo>
                  <a:lnTo>
                    <a:pt x="716564" y="807719"/>
                  </a:lnTo>
                  <a:lnTo>
                    <a:pt x="695258" y="770890"/>
                  </a:lnTo>
                  <a:lnTo>
                    <a:pt x="685101" y="753110"/>
                  </a:lnTo>
                  <a:lnTo>
                    <a:pt x="666317" y="717549"/>
                  </a:lnTo>
                  <a:lnTo>
                    <a:pt x="650290" y="681990"/>
                  </a:lnTo>
                  <a:lnTo>
                    <a:pt x="637881" y="645160"/>
                  </a:lnTo>
                  <a:lnTo>
                    <a:pt x="629953" y="605790"/>
                  </a:lnTo>
                  <a:lnTo>
                    <a:pt x="627367" y="562610"/>
                  </a:lnTo>
                  <a:lnTo>
                    <a:pt x="628346" y="539749"/>
                  </a:lnTo>
                  <a:lnTo>
                    <a:pt x="630983" y="515619"/>
                  </a:lnTo>
                  <a:lnTo>
                    <a:pt x="635387" y="488949"/>
                  </a:lnTo>
                  <a:lnTo>
                    <a:pt x="641664" y="462279"/>
                  </a:lnTo>
                  <a:lnTo>
                    <a:pt x="649922" y="433069"/>
                  </a:lnTo>
                  <a:lnTo>
                    <a:pt x="707430" y="433069"/>
                  </a:lnTo>
                  <a:lnTo>
                    <a:pt x="701410" y="426719"/>
                  </a:lnTo>
                  <a:lnTo>
                    <a:pt x="684481" y="406399"/>
                  </a:lnTo>
                  <a:lnTo>
                    <a:pt x="680872" y="401319"/>
                  </a:lnTo>
                  <a:lnTo>
                    <a:pt x="692702" y="393699"/>
                  </a:lnTo>
                  <a:lnTo>
                    <a:pt x="704949" y="386079"/>
                  </a:lnTo>
                  <a:lnTo>
                    <a:pt x="717568" y="379729"/>
                  </a:lnTo>
                  <a:lnTo>
                    <a:pt x="730512" y="374649"/>
                  </a:lnTo>
                  <a:lnTo>
                    <a:pt x="734919" y="373379"/>
                  </a:lnTo>
                  <a:lnTo>
                    <a:pt x="647607" y="373379"/>
                  </a:lnTo>
                  <a:lnTo>
                    <a:pt x="637601" y="372109"/>
                  </a:lnTo>
                  <a:lnTo>
                    <a:pt x="625981" y="369569"/>
                  </a:lnTo>
                  <a:lnTo>
                    <a:pt x="613004" y="367029"/>
                  </a:lnTo>
                  <a:lnTo>
                    <a:pt x="598924" y="363219"/>
                  </a:lnTo>
                  <a:lnTo>
                    <a:pt x="568481" y="355599"/>
                  </a:lnTo>
                  <a:lnTo>
                    <a:pt x="556562" y="351789"/>
                  </a:lnTo>
                  <a:close/>
                </a:path>
                <a:path w="1145539" h="1004569">
                  <a:moveTo>
                    <a:pt x="340436" y="264159"/>
                  </a:moveTo>
                  <a:lnTo>
                    <a:pt x="321193" y="264159"/>
                  </a:lnTo>
                  <a:lnTo>
                    <a:pt x="319318" y="281939"/>
                  </a:lnTo>
                  <a:lnTo>
                    <a:pt x="318377" y="295909"/>
                  </a:lnTo>
                  <a:lnTo>
                    <a:pt x="318134" y="304799"/>
                  </a:lnTo>
                  <a:lnTo>
                    <a:pt x="318019" y="323849"/>
                  </a:lnTo>
                  <a:lnTo>
                    <a:pt x="317847" y="326389"/>
                  </a:lnTo>
                  <a:lnTo>
                    <a:pt x="293146" y="335279"/>
                  </a:lnTo>
                  <a:lnTo>
                    <a:pt x="282319" y="336549"/>
                  </a:lnTo>
                  <a:lnTo>
                    <a:pt x="268760" y="339089"/>
                  </a:lnTo>
                  <a:lnTo>
                    <a:pt x="263055" y="340359"/>
                  </a:lnTo>
                  <a:lnTo>
                    <a:pt x="377820" y="340359"/>
                  </a:lnTo>
                  <a:lnTo>
                    <a:pt x="368538" y="382269"/>
                  </a:lnTo>
                  <a:lnTo>
                    <a:pt x="361159" y="421639"/>
                  </a:lnTo>
                  <a:lnTo>
                    <a:pt x="351901" y="490219"/>
                  </a:lnTo>
                  <a:lnTo>
                    <a:pt x="349797" y="532129"/>
                  </a:lnTo>
                  <a:lnTo>
                    <a:pt x="349705" y="549910"/>
                  </a:lnTo>
                  <a:lnTo>
                    <a:pt x="351000" y="574040"/>
                  </a:lnTo>
                  <a:lnTo>
                    <a:pt x="358458" y="621029"/>
                  </a:lnTo>
                  <a:lnTo>
                    <a:pt x="371885" y="664210"/>
                  </a:lnTo>
                  <a:lnTo>
                    <a:pt x="390870" y="706119"/>
                  </a:lnTo>
                  <a:lnTo>
                    <a:pt x="415004" y="746760"/>
                  </a:lnTo>
                  <a:lnTo>
                    <a:pt x="443876" y="789940"/>
                  </a:lnTo>
                  <a:lnTo>
                    <a:pt x="477077" y="839469"/>
                  </a:lnTo>
                  <a:lnTo>
                    <a:pt x="495173" y="866139"/>
                  </a:lnTo>
                  <a:lnTo>
                    <a:pt x="544545" y="866139"/>
                  </a:lnTo>
                  <a:lnTo>
                    <a:pt x="538951" y="859789"/>
                  </a:lnTo>
                  <a:lnTo>
                    <a:pt x="530210" y="849629"/>
                  </a:lnTo>
                  <a:lnTo>
                    <a:pt x="521666" y="840739"/>
                  </a:lnTo>
                  <a:lnTo>
                    <a:pt x="513308" y="831850"/>
                  </a:lnTo>
                  <a:lnTo>
                    <a:pt x="497103" y="815339"/>
                  </a:lnTo>
                  <a:lnTo>
                    <a:pt x="466409" y="781049"/>
                  </a:lnTo>
                  <a:lnTo>
                    <a:pt x="437386" y="740410"/>
                  </a:lnTo>
                  <a:lnTo>
                    <a:pt x="416267" y="698499"/>
                  </a:lnTo>
                  <a:lnTo>
                    <a:pt x="402323" y="664210"/>
                  </a:lnTo>
                  <a:lnTo>
                    <a:pt x="395820" y="648969"/>
                  </a:lnTo>
                  <a:lnTo>
                    <a:pt x="381652" y="599440"/>
                  </a:lnTo>
                  <a:lnTo>
                    <a:pt x="375004" y="551179"/>
                  </a:lnTo>
                  <a:lnTo>
                    <a:pt x="374440" y="519429"/>
                  </a:lnTo>
                  <a:lnTo>
                    <a:pt x="375250" y="504189"/>
                  </a:lnTo>
                  <a:lnTo>
                    <a:pt x="381762" y="457199"/>
                  </a:lnTo>
                  <a:lnTo>
                    <a:pt x="393913" y="412749"/>
                  </a:lnTo>
                  <a:lnTo>
                    <a:pt x="411077" y="369569"/>
                  </a:lnTo>
                  <a:lnTo>
                    <a:pt x="443412" y="351789"/>
                  </a:lnTo>
                  <a:lnTo>
                    <a:pt x="556562" y="351789"/>
                  </a:lnTo>
                  <a:lnTo>
                    <a:pt x="520941" y="340359"/>
                  </a:lnTo>
                  <a:lnTo>
                    <a:pt x="505617" y="335279"/>
                  </a:lnTo>
                  <a:lnTo>
                    <a:pt x="490980" y="331469"/>
                  </a:lnTo>
                  <a:lnTo>
                    <a:pt x="477286" y="326389"/>
                  </a:lnTo>
                  <a:lnTo>
                    <a:pt x="471039" y="323849"/>
                  </a:lnTo>
                  <a:lnTo>
                    <a:pt x="340436" y="323849"/>
                  </a:lnTo>
                  <a:lnTo>
                    <a:pt x="340436" y="264159"/>
                  </a:lnTo>
                  <a:close/>
                </a:path>
                <a:path w="1145539" h="1004569">
                  <a:moveTo>
                    <a:pt x="707430" y="433069"/>
                  </a:moveTo>
                  <a:lnTo>
                    <a:pt x="649922" y="433069"/>
                  </a:lnTo>
                  <a:lnTo>
                    <a:pt x="663950" y="438149"/>
                  </a:lnTo>
                  <a:lnTo>
                    <a:pt x="678117" y="445769"/>
                  </a:lnTo>
                  <a:lnTo>
                    <a:pt x="720525" y="480059"/>
                  </a:lnTo>
                  <a:lnTo>
                    <a:pt x="747792" y="509269"/>
                  </a:lnTo>
                  <a:lnTo>
                    <a:pt x="773386" y="544829"/>
                  </a:lnTo>
                  <a:lnTo>
                    <a:pt x="796567" y="584199"/>
                  </a:lnTo>
                  <a:lnTo>
                    <a:pt x="816590" y="627379"/>
                  </a:lnTo>
                  <a:lnTo>
                    <a:pt x="832714" y="671829"/>
                  </a:lnTo>
                  <a:lnTo>
                    <a:pt x="844196" y="718819"/>
                  </a:lnTo>
                  <a:lnTo>
                    <a:pt x="850293" y="765810"/>
                  </a:lnTo>
                  <a:lnTo>
                    <a:pt x="851090" y="788669"/>
                  </a:lnTo>
                  <a:lnTo>
                    <a:pt x="838679" y="796290"/>
                  </a:lnTo>
                  <a:lnTo>
                    <a:pt x="826906" y="803910"/>
                  </a:lnTo>
                  <a:lnTo>
                    <a:pt x="815626" y="811529"/>
                  </a:lnTo>
                  <a:lnTo>
                    <a:pt x="804698" y="816610"/>
                  </a:lnTo>
                  <a:lnTo>
                    <a:pt x="793977" y="822960"/>
                  </a:lnTo>
                  <a:lnTo>
                    <a:pt x="761629" y="838200"/>
                  </a:lnTo>
                  <a:lnTo>
                    <a:pt x="750306" y="842010"/>
                  </a:lnTo>
                  <a:lnTo>
                    <a:pt x="738474" y="847089"/>
                  </a:lnTo>
                  <a:lnTo>
                    <a:pt x="1145108" y="847089"/>
                  </a:lnTo>
                  <a:lnTo>
                    <a:pt x="1145108" y="741679"/>
                  </a:lnTo>
                  <a:lnTo>
                    <a:pt x="882040" y="741679"/>
                  </a:lnTo>
                  <a:lnTo>
                    <a:pt x="876529" y="732790"/>
                  </a:lnTo>
                  <a:lnTo>
                    <a:pt x="859549" y="687069"/>
                  </a:lnTo>
                  <a:lnTo>
                    <a:pt x="848862" y="647699"/>
                  </a:lnTo>
                  <a:lnTo>
                    <a:pt x="845066" y="634999"/>
                  </a:lnTo>
                  <a:lnTo>
                    <a:pt x="831346" y="596899"/>
                  </a:lnTo>
                  <a:lnTo>
                    <a:pt x="811672" y="563879"/>
                  </a:lnTo>
                  <a:lnTo>
                    <a:pt x="804646" y="549910"/>
                  </a:lnTo>
                  <a:lnTo>
                    <a:pt x="782555" y="513079"/>
                  </a:lnTo>
                  <a:lnTo>
                    <a:pt x="751163" y="476249"/>
                  </a:lnTo>
                  <a:lnTo>
                    <a:pt x="743045" y="467359"/>
                  </a:lnTo>
                  <a:lnTo>
                    <a:pt x="726566" y="452119"/>
                  </a:lnTo>
                  <a:lnTo>
                    <a:pt x="718227" y="444499"/>
                  </a:lnTo>
                  <a:lnTo>
                    <a:pt x="707430" y="433069"/>
                  </a:lnTo>
                  <a:close/>
                </a:path>
                <a:path w="1145539" h="1004569">
                  <a:moveTo>
                    <a:pt x="1145108" y="364489"/>
                  </a:moveTo>
                  <a:lnTo>
                    <a:pt x="812401" y="364489"/>
                  </a:lnTo>
                  <a:lnTo>
                    <a:pt x="840193" y="367029"/>
                  </a:lnTo>
                  <a:lnTo>
                    <a:pt x="853974" y="369569"/>
                  </a:lnTo>
                  <a:lnTo>
                    <a:pt x="932108" y="383539"/>
                  </a:lnTo>
                  <a:lnTo>
                    <a:pt x="951813" y="434339"/>
                  </a:lnTo>
                  <a:lnTo>
                    <a:pt x="956809" y="476249"/>
                  </a:lnTo>
                  <a:lnTo>
                    <a:pt x="958742" y="527049"/>
                  </a:lnTo>
                  <a:lnTo>
                    <a:pt x="958641" y="533399"/>
                  </a:lnTo>
                  <a:lnTo>
                    <a:pt x="953604" y="581660"/>
                  </a:lnTo>
                  <a:lnTo>
                    <a:pt x="941193" y="627379"/>
                  </a:lnTo>
                  <a:lnTo>
                    <a:pt x="921157" y="674369"/>
                  </a:lnTo>
                  <a:lnTo>
                    <a:pt x="893183" y="723899"/>
                  </a:lnTo>
                  <a:lnTo>
                    <a:pt x="882040" y="741679"/>
                  </a:lnTo>
                  <a:lnTo>
                    <a:pt x="1145108" y="741679"/>
                  </a:lnTo>
                  <a:lnTo>
                    <a:pt x="1145108" y="364489"/>
                  </a:lnTo>
                  <a:close/>
                </a:path>
                <a:path w="1145539" h="1004569">
                  <a:moveTo>
                    <a:pt x="329275" y="356869"/>
                  </a:moveTo>
                  <a:lnTo>
                    <a:pt x="284360" y="356869"/>
                  </a:lnTo>
                  <a:lnTo>
                    <a:pt x="282698" y="374649"/>
                  </a:lnTo>
                  <a:lnTo>
                    <a:pt x="280563" y="389889"/>
                  </a:lnTo>
                  <a:lnTo>
                    <a:pt x="270593" y="426719"/>
                  </a:lnTo>
                  <a:lnTo>
                    <a:pt x="237707" y="473709"/>
                  </a:lnTo>
                  <a:lnTo>
                    <a:pt x="228032" y="482599"/>
                  </a:lnTo>
                  <a:lnTo>
                    <a:pt x="216636" y="494029"/>
                  </a:lnTo>
                  <a:lnTo>
                    <a:pt x="262414" y="494029"/>
                  </a:lnTo>
                  <a:lnTo>
                    <a:pt x="266761" y="490219"/>
                  </a:lnTo>
                  <a:lnTo>
                    <a:pt x="289898" y="454659"/>
                  </a:lnTo>
                  <a:lnTo>
                    <a:pt x="309312" y="397509"/>
                  </a:lnTo>
                  <a:lnTo>
                    <a:pt x="312364" y="387349"/>
                  </a:lnTo>
                  <a:lnTo>
                    <a:pt x="315662" y="378459"/>
                  </a:lnTo>
                  <a:lnTo>
                    <a:pt x="319430" y="370839"/>
                  </a:lnTo>
                  <a:lnTo>
                    <a:pt x="323893" y="363219"/>
                  </a:lnTo>
                  <a:lnTo>
                    <a:pt x="329275" y="356869"/>
                  </a:lnTo>
                  <a:close/>
                </a:path>
                <a:path w="1145539" h="1004569">
                  <a:moveTo>
                    <a:pt x="785082" y="337819"/>
                  </a:moveTo>
                  <a:lnTo>
                    <a:pt x="768843" y="337819"/>
                  </a:lnTo>
                  <a:lnTo>
                    <a:pt x="755042" y="339089"/>
                  </a:lnTo>
                  <a:lnTo>
                    <a:pt x="743387" y="340359"/>
                  </a:lnTo>
                  <a:lnTo>
                    <a:pt x="733589" y="342899"/>
                  </a:lnTo>
                  <a:lnTo>
                    <a:pt x="725358" y="345439"/>
                  </a:lnTo>
                  <a:lnTo>
                    <a:pt x="718404" y="349249"/>
                  </a:lnTo>
                  <a:lnTo>
                    <a:pt x="712436" y="351789"/>
                  </a:lnTo>
                  <a:lnTo>
                    <a:pt x="707165" y="355599"/>
                  </a:lnTo>
                  <a:lnTo>
                    <a:pt x="702300" y="358139"/>
                  </a:lnTo>
                  <a:lnTo>
                    <a:pt x="697550" y="361949"/>
                  </a:lnTo>
                  <a:lnTo>
                    <a:pt x="692627" y="364489"/>
                  </a:lnTo>
                  <a:lnTo>
                    <a:pt x="687240" y="367029"/>
                  </a:lnTo>
                  <a:lnTo>
                    <a:pt x="681098" y="369569"/>
                  </a:lnTo>
                  <a:lnTo>
                    <a:pt x="673912" y="370839"/>
                  </a:lnTo>
                  <a:lnTo>
                    <a:pt x="665391" y="370839"/>
                  </a:lnTo>
                  <a:lnTo>
                    <a:pt x="661758" y="372109"/>
                  </a:lnTo>
                  <a:lnTo>
                    <a:pt x="655745" y="373379"/>
                  </a:lnTo>
                  <a:lnTo>
                    <a:pt x="734919" y="373379"/>
                  </a:lnTo>
                  <a:lnTo>
                    <a:pt x="743734" y="370839"/>
                  </a:lnTo>
                  <a:lnTo>
                    <a:pt x="770829" y="365759"/>
                  </a:lnTo>
                  <a:lnTo>
                    <a:pt x="784609" y="364489"/>
                  </a:lnTo>
                  <a:lnTo>
                    <a:pt x="1145108" y="364489"/>
                  </a:lnTo>
                  <a:lnTo>
                    <a:pt x="1145108" y="355599"/>
                  </a:lnTo>
                  <a:lnTo>
                    <a:pt x="912990" y="355599"/>
                  </a:lnTo>
                  <a:lnTo>
                    <a:pt x="880213" y="349249"/>
                  </a:lnTo>
                  <a:lnTo>
                    <a:pt x="851324" y="344169"/>
                  </a:lnTo>
                  <a:lnTo>
                    <a:pt x="826032" y="341629"/>
                  </a:lnTo>
                  <a:lnTo>
                    <a:pt x="804049" y="339089"/>
                  </a:lnTo>
                  <a:lnTo>
                    <a:pt x="785082" y="337819"/>
                  </a:lnTo>
                  <a:close/>
                </a:path>
                <a:path w="1145539" h="1004569">
                  <a:moveTo>
                    <a:pt x="1145108" y="142239"/>
                  </a:moveTo>
                  <a:lnTo>
                    <a:pt x="637787" y="142239"/>
                  </a:lnTo>
                  <a:lnTo>
                    <a:pt x="667147" y="144779"/>
                  </a:lnTo>
                  <a:lnTo>
                    <a:pt x="696344" y="152400"/>
                  </a:lnTo>
                  <a:lnTo>
                    <a:pt x="753043" y="176529"/>
                  </a:lnTo>
                  <a:lnTo>
                    <a:pt x="805471" y="212089"/>
                  </a:lnTo>
                  <a:lnTo>
                    <a:pt x="851214" y="255269"/>
                  </a:lnTo>
                  <a:lnTo>
                    <a:pt x="887859" y="304799"/>
                  </a:lnTo>
                  <a:lnTo>
                    <a:pt x="912990" y="355599"/>
                  </a:lnTo>
                  <a:lnTo>
                    <a:pt x="1145108" y="355599"/>
                  </a:lnTo>
                  <a:lnTo>
                    <a:pt x="1145108" y="142239"/>
                  </a:lnTo>
                  <a:close/>
                </a:path>
                <a:path w="1145539" h="1004569">
                  <a:moveTo>
                    <a:pt x="1145108" y="138429"/>
                  </a:moveTo>
                  <a:lnTo>
                    <a:pt x="526410" y="138429"/>
                  </a:lnTo>
                  <a:lnTo>
                    <a:pt x="506941" y="158750"/>
                  </a:lnTo>
                  <a:lnTo>
                    <a:pt x="490215" y="177800"/>
                  </a:lnTo>
                  <a:lnTo>
                    <a:pt x="475954" y="194309"/>
                  </a:lnTo>
                  <a:lnTo>
                    <a:pt x="463878" y="209549"/>
                  </a:lnTo>
                  <a:lnTo>
                    <a:pt x="453709" y="224789"/>
                  </a:lnTo>
                  <a:lnTo>
                    <a:pt x="445168" y="237489"/>
                  </a:lnTo>
                  <a:lnTo>
                    <a:pt x="437976" y="248919"/>
                  </a:lnTo>
                  <a:lnTo>
                    <a:pt x="431855" y="260349"/>
                  </a:lnTo>
                  <a:lnTo>
                    <a:pt x="426525" y="269239"/>
                  </a:lnTo>
                  <a:lnTo>
                    <a:pt x="401998" y="303529"/>
                  </a:lnTo>
                  <a:lnTo>
                    <a:pt x="355453" y="321309"/>
                  </a:lnTo>
                  <a:lnTo>
                    <a:pt x="340436" y="323849"/>
                  </a:lnTo>
                  <a:lnTo>
                    <a:pt x="471039" y="323849"/>
                  </a:lnTo>
                  <a:lnTo>
                    <a:pt x="464791" y="321309"/>
                  </a:lnTo>
                  <a:lnTo>
                    <a:pt x="453750" y="317499"/>
                  </a:lnTo>
                  <a:lnTo>
                    <a:pt x="444418" y="313689"/>
                  </a:lnTo>
                  <a:lnTo>
                    <a:pt x="437052" y="311149"/>
                  </a:lnTo>
                  <a:lnTo>
                    <a:pt x="433273" y="308609"/>
                  </a:lnTo>
                  <a:lnTo>
                    <a:pt x="453069" y="266699"/>
                  </a:lnTo>
                  <a:lnTo>
                    <a:pt x="475117" y="229869"/>
                  </a:lnTo>
                  <a:lnTo>
                    <a:pt x="524760" y="179069"/>
                  </a:lnTo>
                  <a:lnTo>
                    <a:pt x="579788" y="149859"/>
                  </a:lnTo>
                  <a:lnTo>
                    <a:pt x="637787" y="142239"/>
                  </a:lnTo>
                  <a:lnTo>
                    <a:pt x="1145108" y="142239"/>
                  </a:lnTo>
                  <a:lnTo>
                    <a:pt x="1145108" y="138429"/>
                  </a:lnTo>
                  <a:close/>
                </a:path>
              </a:pathLst>
            </a:custGeom>
            <a:solidFill>
              <a:srgbClr val="5A7A8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3669652" y="1566377"/>
              <a:ext cx="734060" cy="6927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Физическая культура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и спорт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24765" algn="ctr">
                <a:lnSpc>
                  <a:spcPct val="100000"/>
                </a:lnSpc>
                <a:spcBef>
                  <a:spcPts val="415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780,0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63269" y="2485779"/>
            <a:ext cx="2107964" cy="1005843"/>
            <a:chOff x="4593270" y="1425165"/>
            <a:chExt cx="2107964" cy="1005843"/>
          </a:xfrm>
        </p:grpSpPr>
        <p:sp>
          <p:nvSpPr>
            <p:cNvPr id="17" name="object 17"/>
            <p:cNvSpPr/>
            <p:nvPr/>
          </p:nvSpPr>
          <p:spPr>
            <a:xfrm>
              <a:off x="5282680" y="2060435"/>
              <a:ext cx="121285" cy="180340"/>
            </a:xfrm>
            <a:custGeom>
              <a:avLst/>
              <a:gdLst/>
              <a:ahLst/>
              <a:cxnLst/>
              <a:rect l="l" t="t" r="r" b="b"/>
              <a:pathLst>
                <a:path w="121285" h="180339">
                  <a:moveTo>
                    <a:pt x="73110" y="0"/>
                  </a:moveTo>
                  <a:lnTo>
                    <a:pt x="60510" y="8005"/>
                  </a:lnTo>
                  <a:lnTo>
                    <a:pt x="49021" y="14853"/>
                  </a:lnTo>
                  <a:lnTo>
                    <a:pt x="38663" y="21201"/>
                  </a:lnTo>
                  <a:lnTo>
                    <a:pt x="8977" y="54695"/>
                  </a:lnTo>
                  <a:lnTo>
                    <a:pt x="101" y="108694"/>
                  </a:lnTo>
                  <a:lnTo>
                    <a:pt x="0" y="128058"/>
                  </a:lnTo>
                  <a:lnTo>
                    <a:pt x="1124" y="143861"/>
                  </a:lnTo>
                  <a:lnTo>
                    <a:pt x="23224" y="179443"/>
                  </a:lnTo>
                  <a:lnTo>
                    <a:pt x="30555" y="179872"/>
                  </a:lnTo>
                  <a:lnTo>
                    <a:pt x="38728" y="178738"/>
                  </a:lnTo>
                  <a:lnTo>
                    <a:pt x="96910" y="142811"/>
                  </a:lnTo>
                  <a:lnTo>
                    <a:pt x="120722" y="95211"/>
                  </a:lnTo>
                  <a:lnTo>
                    <a:pt x="120722" y="47599"/>
                  </a:lnTo>
                  <a:lnTo>
                    <a:pt x="73110" y="47599"/>
                  </a:lnTo>
                  <a:lnTo>
                    <a:pt x="73110" y="0"/>
                  </a:lnTo>
                  <a:close/>
                </a:path>
                <a:path w="121285" h="180339">
                  <a:moveTo>
                    <a:pt x="120722" y="23799"/>
                  </a:moveTo>
                  <a:lnTo>
                    <a:pt x="73110" y="47599"/>
                  </a:lnTo>
                  <a:lnTo>
                    <a:pt x="120722" y="47599"/>
                  </a:lnTo>
                  <a:lnTo>
                    <a:pt x="120722" y="23799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593270" y="1942302"/>
              <a:ext cx="120014" cy="165735"/>
            </a:xfrm>
            <a:custGeom>
              <a:avLst/>
              <a:gdLst/>
              <a:ahLst/>
              <a:cxnLst/>
              <a:rect l="l" t="t" r="r" b="b"/>
              <a:pathLst>
                <a:path w="120014" h="165735">
                  <a:moveTo>
                    <a:pt x="64117" y="139851"/>
                  </a:moveTo>
                  <a:lnTo>
                    <a:pt x="3716" y="139851"/>
                  </a:lnTo>
                  <a:lnTo>
                    <a:pt x="5365" y="140082"/>
                  </a:lnTo>
                  <a:lnTo>
                    <a:pt x="7402" y="140998"/>
                  </a:lnTo>
                  <a:lnTo>
                    <a:pt x="24675" y="165742"/>
                  </a:lnTo>
                  <a:lnTo>
                    <a:pt x="38391" y="156699"/>
                  </a:lnTo>
                  <a:lnTo>
                    <a:pt x="61884" y="141392"/>
                  </a:lnTo>
                  <a:lnTo>
                    <a:pt x="64117" y="139851"/>
                  </a:lnTo>
                  <a:close/>
                </a:path>
                <a:path w="120014" h="165735">
                  <a:moveTo>
                    <a:pt x="30015" y="775"/>
                  </a:moveTo>
                  <a:lnTo>
                    <a:pt x="20976" y="11543"/>
                  </a:lnTo>
                  <a:lnTo>
                    <a:pt x="13815" y="19658"/>
                  </a:lnTo>
                  <a:lnTo>
                    <a:pt x="8383" y="26900"/>
                  </a:lnTo>
                  <a:lnTo>
                    <a:pt x="876" y="70530"/>
                  </a:lnTo>
                  <a:lnTo>
                    <a:pt x="821" y="87138"/>
                  </a:lnTo>
                  <a:lnTo>
                    <a:pt x="720" y="97228"/>
                  </a:lnTo>
                  <a:lnTo>
                    <a:pt x="598" y="106064"/>
                  </a:lnTo>
                  <a:lnTo>
                    <a:pt x="456" y="113931"/>
                  </a:lnTo>
                  <a:lnTo>
                    <a:pt x="266" y="121939"/>
                  </a:lnTo>
                  <a:lnTo>
                    <a:pt x="102" y="127894"/>
                  </a:lnTo>
                  <a:lnTo>
                    <a:pt x="0" y="139072"/>
                  </a:lnTo>
                  <a:lnTo>
                    <a:pt x="261" y="140120"/>
                  </a:lnTo>
                  <a:lnTo>
                    <a:pt x="726" y="140439"/>
                  </a:lnTo>
                  <a:lnTo>
                    <a:pt x="1433" y="140312"/>
                  </a:lnTo>
                  <a:lnTo>
                    <a:pt x="2417" y="140022"/>
                  </a:lnTo>
                  <a:lnTo>
                    <a:pt x="3716" y="139851"/>
                  </a:lnTo>
                  <a:lnTo>
                    <a:pt x="64117" y="139851"/>
                  </a:lnTo>
                  <a:lnTo>
                    <a:pt x="71789" y="134559"/>
                  </a:lnTo>
                  <a:lnTo>
                    <a:pt x="100649" y="106064"/>
                  </a:lnTo>
                  <a:lnTo>
                    <a:pt x="113757" y="70530"/>
                  </a:lnTo>
                  <a:lnTo>
                    <a:pt x="48488" y="70530"/>
                  </a:lnTo>
                  <a:lnTo>
                    <a:pt x="52415" y="53308"/>
                  </a:lnTo>
                  <a:lnTo>
                    <a:pt x="65773" y="11333"/>
                  </a:lnTo>
                  <a:lnTo>
                    <a:pt x="69199" y="4235"/>
                  </a:lnTo>
                  <a:lnTo>
                    <a:pt x="54633" y="4235"/>
                  </a:lnTo>
                  <a:lnTo>
                    <a:pt x="47813" y="4099"/>
                  </a:lnTo>
                  <a:lnTo>
                    <a:pt x="39633" y="3031"/>
                  </a:lnTo>
                  <a:lnTo>
                    <a:pt x="30015" y="775"/>
                  </a:lnTo>
                  <a:close/>
                </a:path>
                <a:path w="120014" h="165735">
                  <a:moveTo>
                    <a:pt x="116179" y="3385"/>
                  </a:moveTo>
                  <a:lnTo>
                    <a:pt x="110972" y="4897"/>
                  </a:lnTo>
                  <a:lnTo>
                    <a:pt x="109283" y="12339"/>
                  </a:lnTo>
                  <a:lnTo>
                    <a:pt x="48488" y="70530"/>
                  </a:lnTo>
                  <a:lnTo>
                    <a:pt x="113757" y="70530"/>
                  </a:lnTo>
                  <a:lnTo>
                    <a:pt x="115386" y="62060"/>
                  </a:lnTo>
                  <a:lnTo>
                    <a:pt x="117347" y="46503"/>
                  </a:lnTo>
                  <a:lnTo>
                    <a:pt x="118749" y="28554"/>
                  </a:lnTo>
                  <a:lnTo>
                    <a:pt x="119655" y="7930"/>
                  </a:lnTo>
                  <a:lnTo>
                    <a:pt x="116179" y="3385"/>
                  </a:lnTo>
                  <a:close/>
                </a:path>
                <a:path w="120014" h="165735">
                  <a:moveTo>
                    <a:pt x="71520" y="0"/>
                  </a:moveTo>
                  <a:lnTo>
                    <a:pt x="71166" y="14"/>
                  </a:lnTo>
                  <a:lnTo>
                    <a:pt x="69935" y="650"/>
                  </a:lnTo>
                  <a:lnTo>
                    <a:pt x="67746" y="1649"/>
                  </a:lnTo>
                  <a:lnTo>
                    <a:pt x="64519" y="2752"/>
                  </a:lnTo>
                  <a:lnTo>
                    <a:pt x="60175" y="3700"/>
                  </a:lnTo>
                  <a:lnTo>
                    <a:pt x="54633" y="4235"/>
                  </a:lnTo>
                  <a:lnTo>
                    <a:pt x="69199" y="4235"/>
                  </a:lnTo>
                  <a:lnTo>
                    <a:pt x="69988" y="2752"/>
                  </a:lnTo>
                  <a:lnTo>
                    <a:pt x="71188" y="650"/>
                  </a:lnTo>
                  <a:lnTo>
                    <a:pt x="71520" y="0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766581" y="2084232"/>
              <a:ext cx="113030" cy="177165"/>
            </a:xfrm>
            <a:custGeom>
              <a:avLst/>
              <a:gdLst/>
              <a:ahLst/>
              <a:cxnLst/>
              <a:rect l="l" t="t" r="r" b="b"/>
              <a:pathLst>
                <a:path w="113029" h="177164">
                  <a:moveTo>
                    <a:pt x="65579" y="0"/>
                  </a:moveTo>
                  <a:lnTo>
                    <a:pt x="30667" y="28779"/>
                  </a:lnTo>
                  <a:lnTo>
                    <a:pt x="5727" y="63077"/>
                  </a:lnTo>
                  <a:lnTo>
                    <a:pt x="0" y="90030"/>
                  </a:lnTo>
                  <a:lnTo>
                    <a:pt x="70" y="99901"/>
                  </a:lnTo>
                  <a:lnTo>
                    <a:pt x="7786" y="147087"/>
                  </a:lnTo>
                  <a:lnTo>
                    <a:pt x="14814" y="177015"/>
                  </a:lnTo>
                  <a:lnTo>
                    <a:pt x="43293" y="163930"/>
                  </a:lnTo>
                  <a:lnTo>
                    <a:pt x="83153" y="140802"/>
                  </a:lnTo>
                  <a:lnTo>
                    <a:pt x="104571" y="105369"/>
                  </a:lnTo>
                  <a:lnTo>
                    <a:pt x="110510" y="71412"/>
                  </a:lnTo>
                  <a:lnTo>
                    <a:pt x="65579" y="71412"/>
                  </a:lnTo>
                  <a:lnTo>
                    <a:pt x="65579" y="0"/>
                  </a:lnTo>
                  <a:close/>
                </a:path>
                <a:path w="113029" h="177164">
                  <a:moveTo>
                    <a:pt x="112774" y="38001"/>
                  </a:moveTo>
                  <a:lnTo>
                    <a:pt x="77428" y="59537"/>
                  </a:lnTo>
                  <a:lnTo>
                    <a:pt x="75536" y="61442"/>
                  </a:lnTo>
                  <a:lnTo>
                    <a:pt x="69325" y="67259"/>
                  </a:lnTo>
                  <a:lnTo>
                    <a:pt x="65579" y="71412"/>
                  </a:lnTo>
                  <a:lnTo>
                    <a:pt x="110510" y="71412"/>
                  </a:lnTo>
                  <a:lnTo>
                    <a:pt x="111677" y="58911"/>
                  </a:lnTo>
                  <a:lnTo>
                    <a:pt x="112774" y="38001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022571" y="1991787"/>
              <a:ext cx="116839" cy="164465"/>
            </a:xfrm>
            <a:custGeom>
              <a:avLst/>
              <a:gdLst/>
              <a:ahLst/>
              <a:cxnLst/>
              <a:rect l="l" t="t" r="r" b="b"/>
              <a:pathLst>
                <a:path w="116839" h="164464">
                  <a:moveTo>
                    <a:pt x="53131" y="0"/>
                  </a:moveTo>
                  <a:lnTo>
                    <a:pt x="44408" y="10979"/>
                  </a:lnTo>
                  <a:lnTo>
                    <a:pt x="36696" y="20374"/>
                  </a:lnTo>
                  <a:lnTo>
                    <a:pt x="24055" y="35552"/>
                  </a:lnTo>
                  <a:lnTo>
                    <a:pt x="19003" y="41902"/>
                  </a:lnTo>
                  <a:lnTo>
                    <a:pt x="2508" y="80542"/>
                  </a:lnTo>
                  <a:lnTo>
                    <a:pt x="112" y="127643"/>
                  </a:lnTo>
                  <a:lnTo>
                    <a:pt x="0" y="163856"/>
                  </a:lnTo>
                  <a:lnTo>
                    <a:pt x="17160" y="158913"/>
                  </a:lnTo>
                  <a:lnTo>
                    <a:pt x="56895" y="142335"/>
                  </a:lnTo>
                  <a:lnTo>
                    <a:pt x="89135" y="111788"/>
                  </a:lnTo>
                  <a:lnTo>
                    <a:pt x="108155" y="64734"/>
                  </a:lnTo>
                  <a:lnTo>
                    <a:pt x="116281" y="32680"/>
                  </a:lnTo>
                  <a:lnTo>
                    <a:pt x="95691" y="22884"/>
                  </a:lnTo>
                  <a:lnTo>
                    <a:pt x="89296" y="19745"/>
                  </a:lnTo>
                  <a:lnTo>
                    <a:pt x="84857" y="17483"/>
                  </a:lnTo>
                  <a:lnTo>
                    <a:pt x="81889" y="15876"/>
                  </a:lnTo>
                  <a:lnTo>
                    <a:pt x="79910" y="14703"/>
                  </a:lnTo>
                  <a:lnTo>
                    <a:pt x="76985" y="12769"/>
                  </a:lnTo>
                  <a:lnTo>
                    <a:pt x="75071" y="11566"/>
                  </a:lnTo>
                  <a:lnTo>
                    <a:pt x="72212" y="9909"/>
                  </a:lnTo>
                  <a:lnTo>
                    <a:pt x="67925" y="7577"/>
                  </a:lnTo>
                  <a:lnTo>
                    <a:pt x="61726" y="4347"/>
                  </a:lnTo>
                  <a:lnTo>
                    <a:pt x="53131" y="0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594902" y="1425168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594902" y="1425168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594897" y="1425165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08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08" y="1005840"/>
                  </a:lnTo>
                  <a:lnTo>
                    <a:pt x="1145108" y="884887"/>
                  </a:lnTo>
                  <a:lnTo>
                    <a:pt x="817545" y="884887"/>
                  </a:lnTo>
                  <a:lnTo>
                    <a:pt x="750291" y="883293"/>
                  </a:lnTo>
                  <a:lnTo>
                    <a:pt x="578933" y="883293"/>
                  </a:lnTo>
                  <a:lnTo>
                    <a:pt x="566680" y="883234"/>
                  </a:lnTo>
                  <a:lnTo>
                    <a:pt x="527693" y="878578"/>
                  </a:lnTo>
                  <a:lnTo>
                    <a:pt x="486267" y="855187"/>
                  </a:lnTo>
                  <a:lnTo>
                    <a:pt x="455549" y="826901"/>
                  </a:lnTo>
                  <a:lnTo>
                    <a:pt x="321136" y="824598"/>
                  </a:lnTo>
                  <a:lnTo>
                    <a:pt x="278115" y="821632"/>
                  </a:lnTo>
                  <a:lnTo>
                    <a:pt x="237434" y="809054"/>
                  </a:lnTo>
                  <a:lnTo>
                    <a:pt x="215800" y="766175"/>
                  </a:lnTo>
                  <a:lnTo>
                    <a:pt x="213852" y="728859"/>
                  </a:lnTo>
                  <a:lnTo>
                    <a:pt x="214103" y="705321"/>
                  </a:lnTo>
                  <a:lnTo>
                    <a:pt x="214791" y="678181"/>
                  </a:lnTo>
                  <a:lnTo>
                    <a:pt x="215634" y="647181"/>
                  </a:lnTo>
                  <a:lnTo>
                    <a:pt x="216348" y="612058"/>
                  </a:lnTo>
                  <a:lnTo>
                    <a:pt x="216649" y="572554"/>
                  </a:lnTo>
                  <a:lnTo>
                    <a:pt x="216459" y="533052"/>
                  </a:lnTo>
                  <a:lnTo>
                    <a:pt x="215709" y="466954"/>
                  </a:lnTo>
                  <a:lnTo>
                    <a:pt x="215700" y="437914"/>
                  </a:lnTo>
                  <a:lnTo>
                    <a:pt x="217484" y="396240"/>
                  </a:lnTo>
                  <a:lnTo>
                    <a:pt x="228869" y="353520"/>
                  </a:lnTo>
                  <a:lnTo>
                    <a:pt x="270912" y="328189"/>
                  </a:lnTo>
                  <a:lnTo>
                    <a:pt x="331528" y="323977"/>
                  </a:lnTo>
                  <a:lnTo>
                    <a:pt x="464233" y="323977"/>
                  </a:lnTo>
                  <a:lnTo>
                    <a:pt x="464067" y="265002"/>
                  </a:lnTo>
                  <a:lnTo>
                    <a:pt x="464606" y="207357"/>
                  </a:lnTo>
                  <a:lnTo>
                    <a:pt x="467577" y="168980"/>
                  </a:lnTo>
                  <a:lnTo>
                    <a:pt x="480214" y="131724"/>
                  </a:lnTo>
                  <a:lnTo>
                    <a:pt x="521113" y="110213"/>
                  </a:lnTo>
                  <a:lnTo>
                    <a:pt x="577135" y="107080"/>
                  </a:lnTo>
                  <a:lnTo>
                    <a:pt x="1145108" y="107080"/>
                  </a:lnTo>
                  <a:lnTo>
                    <a:pt x="1145108" y="0"/>
                  </a:lnTo>
                  <a:close/>
                </a:path>
                <a:path w="1145539" h="1005839">
                  <a:moveTo>
                    <a:pt x="1145108" y="108287"/>
                  </a:moveTo>
                  <a:lnTo>
                    <a:pt x="778058" y="108287"/>
                  </a:lnTo>
                  <a:lnTo>
                    <a:pt x="811076" y="108736"/>
                  </a:lnTo>
                  <a:lnTo>
                    <a:pt x="839336" y="109928"/>
                  </a:lnTo>
                  <a:lnTo>
                    <a:pt x="882974" y="115840"/>
                  </a:lnTo>
                  <a:lnTo>
                    <a:pt x="921448" y="138403"/>
                  </a:lnTo>
                  <a:lnTo>
                    <a:pt x="935898" y="185199"/>
                  </a:lnTo>
                  <a:lnTo>
                    <a:pt x="937000" y="207699"/>
                  </a:lnTo>
                  <a:lnTo>
                    <a:pt x="936827" y="234192"/>
                  </a:lnTo>
                  <a:lnTo>
                    <a:pt x="935724" y="265002"/>
                  </a:lnTo>
                  <a:lnTo>
                    <a:pt x="932127" y="340874"/>
                  </a:lnTo>
                  <a:lnTo>
                    <a:pt x="930328" y="386585"/>
                  </a:lnTo>
                  <a:lnTo>
                    <a:pt x="928993" y="437914"/>
                  </a:lnTo>
                  <a:lnTo>
                    <a:pt x="928471" y="495185"/>
                  </a:lnTo>
                  <a:lnTo>
                    <a:pt x="928879" y="558740"/>
                  </a:lnTo>
                  <a:lnTo>
                    <a:pt x="929879" y="615064"/>
                  </a:lnTo>
                  <a:lnTo>
                    <a:pt x="931134" y="664588"/>
                  </a:lnTo>
                  <a:lnTo>
                    <a:pt x="932308" y="707740"/>
                  </a:lnTo>
                  <a:lnTo>
                    <a:pt x="933064" y="744950"/>
                  </a:lnTo>
                  <a:lnTo>
                    <a:pt x="931975" y="803260"/>
                  </a:lnTo>
                  <a:lnTo>
                    <a:pt x="925177" y="842955"/>
                  </a:lnTo>
                  <a:lnTo>
                    <a:pt x="898384" y="875108"/>
                  </a:lnTo>
                  <a:lnTo>
                    <a:pt x="843598" y="884700"/>
                  </a:lnTo>
                  <a:lnTo>
                    <a:pt x="817545" y="884887"/>
                  </a:lnTo>
                  <a:lnTo>
                    <a:pt x="1145108" y="884887"/>
                  </a:lnTo>
                  <a:lnTo>
                    <a:pt x="1145108" y="108287"/>
                  </a:lnTo>
                  <a:close/>
                </a:path>
                <a:path w="1145539" h="1005839">
                  <a:moveTo>
                    <a:pt x="665403" y="882040"/>
                  </a:moveTo>
                  <a:lnTo>
                    <a:pt x="644071" y="882158"/>
                  </a:lnTo>
                  <a:lnTo>
                    <a:pt x="578933" y="883293"/>
                  </a:lnTo>
                  <a:lnTo>
                    <a:pt x="750291" y="883293"/>
                  </a:lnTo>
                  <a:lnTo>
                    <a:pt x="711301" y="882433"/>
                  </a:lnTo>
                  <a:lnTo>
                    <a:pt x="665403" y="882040"/>
                  </a:lnTo>
                  <a:close/>
                </a:path>
                <a:path w="1145539" h="1005839">
                  <a:moveTo>
                    <a:pt x="464233" y="323977"/>
                  </a:moveTo>
                  <a:lnTo>
                    <a:pt x="331528" y="323977"/>
                  </a:lnTo>
                  <a:lnTo>
                    <a:pt x="464235" y="324967"/>
                  </a:lnTo>
                  <a:lnTo>
                    <a:pt x="464233" y="323977"/>
                  </a:lnTo>
                  <a:close/>
                </a:path>
                <a:path w="1145539" h="1005839">
                  <a:moveTo>
                    <a:pt x="1145108" y="107080"/>
                  </a:moveTo>
                  <a:lnTo>
                    <a:pt x="577135" y="107080"/>
                  </a:lnTo>
                  <a:lnTo>
                    <a:pt x="696353" y="108318"/>
                  </a:lnTo>
                  <a:lnTo>
                    <a:pt x="1145108" y="108287"/>
                  </a:lnTo>
                  <a:lnTo>
                    <a:pt x="1145108" y="107080"/>
                  </a:lnTo>
                  <a:close/>
                </a:path>
              </a:pathLst>
            </a:custGeom>
            <a:solidFill>
              <a:srgbClr val="D3BC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5121026" y="2222016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5">
                  <a:moveTo>
                    <a:pt x="0" y="0"/>
                  </a:moveTo>
                  <a:lnTo>
                    <a:pt x="108330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5136501" y="2090570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5121026" y="2067075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5136501" y="1935631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5121026" y="1912770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6990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5136501" y="1780690"/>
              <a:ext cx="0" cy="109220"/>
            </a:xfrm>
            <a:custGeom>
              <a:avLst/>
              <a:gdLst/>
              <a:ahLst/>
              <a:cxnLst/>
              <a:rect l="l" t="t" r="r" b="b"/>
              <a:pathLst>
                <a:path h="109219">
                  <a:moveTo>
                    <a:pt x="0" y="0"/>
                  </a:moveTo>
                  <a:lnTo>
                    <a:pt x="0" y="109219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5121026" y="1757831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6990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5136501" y="1625750"/>
              <a:ext cx="0" cy="109220"/>
            </a:xfrm>
            <a:custGeom>
              <a:avLst/>
              <a:gdLst/>
              <a:ahLst/>
              <a:cxnLst/>
              <a:rect l="l" t="t" r="r" b="b"/>
              <a:pathLst>
                <a:path h="109219">
                  <a:moveTo>
                    <a:pt x="0" y="0"/>
                  </a:moveTo>
                  <a:lnTo>
                    <a:pt x="0" y="10922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5121026" y="1610510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3174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5353144" y="2222016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5">
                  <a:moveTo>
                    <a:pt x="0" y="0"/>
                  </a:moveTo>
                  <a:lnTo>
                    <a:pt x="108318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5368619" y="2090570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5213882" y="209057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5445993" y="209057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5213882" y="193582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5291250" y="193582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5368619" y="193582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5445993" y="193582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5213882" y="178108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5291250" y="178108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5368619" y="178108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5445993" y="178108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5213882" y="1626335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4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5291250" y="1626335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4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5368619" y="1626335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4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5445993" y="1626335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4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4873439" y="2160117"/>
              <a:ext cx="186055" cy="0"/>
            </a:xfrm>
            <a:custGeom>
              <a:avLst/>
              <a:gdLst/>
              <a:ahLst/>
              <a:cxnLst/>
              <a:rect l="l" t="t" r="r" b="b"/>
              <a:pathLst>
                <a:path w="186054">
                  <a:moveTo>
                    <a:pt x="0" y="0"/>
                  </a:moveTo>
                  <a:lnTo>
                    <a:pt x="18568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4888914" y="2028672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4873439" y="2005177"/>
              <a:ext cx="186055" cy="0"/>
            </a:xfrm>
            <a:custGeom>
              <a:avLst/>
              <a:gdLst/>
              <a:ahLst/>
              <a:cxnLst/>
              <a:rect l="l" t="t" r="r" b="b"/>
              <a:pathLst>
                <a:path w="186054">
                  <a:moveTo>
                    <a:pt x="0" y="0"/>
                  </a:moveTo>
                  <a:lnTo>
                    <a:pt x="18568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4888914" y="1873732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4873439" y="1811502"/>
              <a:ext cx="186055" cy="62230"/>
            </a:xfrm>
            <a:custGeom>
              <a:avLst/>
              <a:gdLst/>
              <a:ahLst/>
              <a:cxnLst/>
              <a:rect l="l" t="t" r="r" b="b"/>
              <a:pathLst>
                <a:path w="186054" h="62230">
                  <a:moveTo>
                    <a:pt x="0" y="62230"/>
                  </a:moveTo>
                  <a:lnTo>
                    <a:pt x="185686" y="62230"/>
                  </a:lnTo>
                  <a:lnTo>
                    <a:pt x="185686" y="0"/>
                  </a:lnTo>
                  <a:lnTo>
                    <a:pt x="0" y="0"/>
                  </a:lnTo>
                  <a:lnTo>
                    <a:pt x="0" y="62230"/>
                  </a:lnTo>
                  <a:close/>
                </a:path>
              </a:pathLst>
            </a:custGeom>
            <a:solidFill>
              <a:srgbClr val="D3BC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4966282" y="2028672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5043657" y="2028672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4966282" y="1873922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5043657" y="1873922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object 76"/>
            <p:cNvSpPr txBox="1"/>
            <p:nvPr/>
          </p:nvSpPr>
          <p:spPr>
            <a:xfrm>
              <a:off x="5807790" y="1603208"/>
              <a:ext cx="893444" cy="6648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Жилищно- коммунальное хозяйство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27940" algn="ctr">
                <a:lnSpc>
                  <a:spcPct val="100000"/>
                </a:lnSpc>
                <a:spcBef>
                  <a:spcPts val="295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905,9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2418245" y="5090160"/>
            <a:ext cx="2105970" cy="1005840"/>
            <a:chOff x="6911246" y="1448965"/>
            <a:chExt cx="2105970" cy="1005840"/>
          </a:xfrm>
        </p:grpSpPr>
        <p:sp>
          <p:nvSpPr>
            <p:cNvPr id="59" name="object 59"/>
            <p:cNvSpPr/>
            <p:nvPr/>
          </p:nvSpPr>
          <p:spPr>
            <a:xfrm>
              <a:off x="6911246" y="1448965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40" h="1005839">
                  <a:moveTo>
                    <a:pt x="1145095" y="0"/>
                  </a:moveTo>
                  <a:lnTo>
                    <a:pt x="0" y="0"/>
                  </a:lnTo>
                  <a:lnTo>
                    <a:pt x="0" y="1005839"/>
                  </a:lnTo>
                  <a:lnTo>
                    <a:pt x="1145095" y="1005839"/>
                  </a:lnTo>
                  <a:lnTo>
                    <a:pt x="1145095" y="773609"/>
                  </a:lnTo>
                  <a:lnTo>
                    <a:pt x="380627" y="773609"/>
                  </a:lnTo>
                  <a:lnTo>
                    <a:pt x="363187" y="772521"/>
                  </a:lnTo>
                  <a:lnTo>
                    <a:pt x="324564" y="758978"/>
                  </a:lnTo>
                  <a:lnTo>
                    <a:pt x="301587" y="742538"/>
                  </a:lnTo>
                  <a:lnTo>
                    <a:pt x="134197" y="742538"/>
                  </a:lnTo>
                  <a:lnTo>
                    <a:pt x="123786" y="649922"/>
                  </a:lnTo>
                  <a:lnTo>
                    <a:pt x="138159" y="646628"/>
                  </a:lnTo>
                  <a:lnTo>
                    <a:pt x="152783" y="643708"/>
                  </a:lnTo>
                  <a:lnTo>
                    <a:pt x="181635" y="638335"/>
                  </a:lnTo>
                  <a:lnTo>
                    <a:pt x="195287" y="635554"/>
                  </a:lnTo>
                  <a:lnTo>
                    <a:pt x="238034" y="619955"/>
                  </a:lnTo>
                  <a:lnTo>
                    <a:pt x="249585" y="598959"/>
                  </a:lnTo>
                  <a:lnTo>
                    <a:pt x="247996" y="589313"/>
                  </a:lnTo>
                  <a:lnTo>
                    <a:pt x="216636" y="479704"/>
                  </a:lnTo>
                  <a:lnTo>
                    <a:pt x="340423" y="448754"/>
                  </a:lnTo>
                  <a:lnTo>
                    <a:pt x="357671" y="448754"/>
                  </a:lnTo>
                  <a:lnTo>
                    <a:pt x="351052" y="437919"/>
                  </a:lnTo>
                  <a:lnTo>
                    <a:pt x="343267" y="425626"/>
                  </a:lnTo>
                  <a:lnTo>
                    <a:pt x="327711" y="401388"/>
                  </a:lnTo>
                  <a:lnTo>
                    <a:pt x="320333" y="389575"/>
                  </a:lnTo>
                  <a:lnTo>
                    <a:pt x="298078" y="345895"/>
                  </a:lnTo>
                  <a:lnTo>
                    <a:pt x="294059" y="327123"/>
                  </a:lnTo>
                  <a:lnTo>
                    <a:pt x="290314" y="311937"/>
                  </a:lnTo>
                  <a:lnTo>
                    <a:pt x="288287" y="299428"/>
                  </a:lnTo>
                  <a:lnTo>
                    <a:pt x="287840" y="289455"/>
                  </a:lnTo>
                  <a:lnTo>
                    <a:pt x="288833" y="281877"/>
                  </a:lnTo>
                  <a:lnTo>
                    <a:pt x="291126" y="276553"/>
                  </a:lnTo>
                  <a:lnTo>
                    <a:pt x="294580" y="273342"/>
                  </a:lnTo>
                  <a:lnTo>
                    <a:pt x="299056" y="272104"/>
                  </a:lnTo>
                  <a:lnTo>
                    <a:pt x="1145095" y="272104"/>
                  </a:lnTo>
                  <a:lnTo>
                    <a:pt x="1145095" y="0"/>
                  </a:lnTo>
                  <a:close/>
                </a:path>
                <a:path w="1145540" h="1005839">
                  <a:moveTo>
                    <a:pt x="1145095" y="336637"/>
                  </a:moveTo>
                  <a:lnTo>
                    <a:pt x="1037517" y="336637"/>
                  </a:lnTo>
                  <a:lnTo>
                    <a:pt x="1038667" y="336640"/>
                  </a:lnTo>
                  <a:lnTo>
                    <a:pt x="1039199" y="337272"/>
                  </a:lnTo>
                  <a:lnTo>
                    <a:pt x="1052106" y="355777"/>
                  </a:lnTo>
                  <a:lnTo>
                    <a:pt x="1048078" y="368609"/>
                  </a:lnTo>
                  <a:lnTo>
                    <a:pt x="1021226" y="398838"/>
                  </a:lnTo>
                  <a:lnTo>
                    <a:pt x="977208" y="408968"/>
                  </a:lnTo>
                  <a:lnTo>
                    <a:pt x="948771" y="412184"/>
                  </a:lnTo>
                  <a:lnTo>
                    <a:pt x="932947" y="414326"/>
                  </a:lnTo>
                  <a:lnTo>
                    <a:pt x="916053" y="417202"/>
                  </a:lnTo>
                  <a:lnTo>
                    <a:pt x="903028" y="417515"/>
                  </a:lnTo>
                  <a:lnTo>
                    <a:pt x="890081" y="418173"/>
                  </a:lnTo>
                  <a:lnTo>
                    <a:pt x="877205" y="419124"/>
                  </a:lnTo>
                  <a:lnTo>
                    <a:pt x="864395" y="420311"/>
                  </a:lnTo>
                  <a:lnTo>
                    <a:pt x="851646" y="421679"/>
                  </a:lnTo>
                  <a:lnTo>
                    <a:pt x="788611" y="429326"/>
                  </a:lnTo>
                  <a:lnTo>
                    <a:pt x="776108" y="430633"/>
                  </a:lnTo>
                  <a:lnTo>
                    <a:pt x="763627" y="431736"/>
                  </a:lnTo>
                  <a:lnTo>
                    <a:pt x="751162" y="432583"/>
                  </a:lnTo>
                  <a:lnTo>
                    <a:pt x="738707" y="433117"/>
                  </a:lnTo>
                  <a:lnTo>
                    <a:pt x="739355" y="445222"/>
                  </a:lnTo>
                  <a:lnTo>
                    <a:pt x="729338" y="479704"/>
                  </a:lnTo>
                  <a:lnTo>
                    <a:pt x="725611" y="486738"/>
                  </a:lnTo>
                  <a:lnTo>
                    <a:pt x="721429" y="495957"/>
                  </a:lnTo>
                  <a:lnTo>
                    <a:pt x="717006" y="507973"/>
                  </a:lnTo>
                  <a:lnTo>
                    <a:pt x="712455" y="523586"/>
                  </a:lnTo>
                  <a:lnTo>
                    <a:pt x="526122" y="541604"/>
                  </a:lnTo>
                  <a:lnTo>
                    <a:pt x="541591" y="680872"/>
                  </a:lnTo>
                  <a:lnTo>
                    <a:pt x="526127" y="690066"/>
                  </a:lnTo>
                  <a:lnTo>
                    <a:pt x="512612" y="698781"/>
                  </a:lnTo>
                  <a:lnTo>
                    <a:pt x="481697" y="722049"/>
                  </a:lnTo>
                  <a:lnTo>
                    <a:pt x="455215" y="746365"/>
                  </a:lnTo>
                  <a:lnTo>
                    <a:pt x="449847" y="751246"/>
                  </a:lnTo>
                  <a:lnTo>
                    <a:pt x="412228" y="770468"/>
                  </a:lnTo>
                  <a:lnTo>
                    <a:pt x="380627" y="773609"/>
                  </a:lnTo>
                  <a:lnTo>
                    <a:pt x="1145095" y="773609"/>
                  </a:lnTo>
                  <a:lnTo>
                    <a:pt x="1145095" y="336637"/>
                  </a:lnTo>
                  <a:close/>
                </a:path>
                <a:path w="1145540" h="1005839">
                  <a:moveTo>
                    <a:pt x="261103" y="731164"/>
                  </a:moveTo>
                  <a:lnTo>
                    <a:pt x="221542" y="733536"/>
                  </a:lnTo>
                  <a:lnTo>
                    <a:pt x="169908" y="739469"/>
                  </a:lnTo>
                  <a:lnTo>
                    <a:pt x="157614" y="740788"/>
                  </a:lnTo>
                  <a:lnTo>
                    <a:pt x="145689" y="741844"/>
                  </a:lnTo>
                  <a:lnTo>
                    <a:pt x="134197" y="742538"/>
                  </a:lnTo>
                  <a:lnTo>
                    <a:pt x="301587" y="742538"/>
                  </a:lnTo>
                  <a:lnTo>
                    <a:pt x="296314" y="738520"/>
                  </a:lnTo>
                  <a:lnTo>
                    <a:pt x="286941" y="732053"/>
                  </a:lnTo>
                  <a:lnTo>
                    <a:pt x="274117" y="731295"/>
                  </a:lnTo>
                  <a:lnTo>
                    <a:pt x="261103" y="731164"/>
                  </a:lnTo>
                  <a:close/>
                </a:path>
                <a:path w="1145540" h="1005839">
                  <a:moveTo>
                    <a:pt x="357671" y="448754"/>
                  </a:moveTo>
                  <a:lnTo>
                    <a:pt x="340423" y="448754"/>
                  </a:lnTo>
                  <a:lnTo>
                    <a:pt x="347000" y="468132"/>
                  </a:lnTo>
                  <a:lnTo>
                    <a:pt x="372920" y="503461"/>
                  </a:lnTo>
                  <a:lnTo>
                    <a:pt x="385461" y="509957"/>
                  </a:lnTo>
                  <a:lnTo>
                    <a:pt x="382174" y="498485"/>
                  </a:lnTo>
                  <a:lnTo>
                    <a:pt x="365651" y="462522"/>
                  </a:lnTo>
                  <a:lnTo>
                    <a:pt x="357671" y="448754"/>
                  </a:lnTo>
                  <a:close/>
                </a:path>
                <a:path w="1145540" h="1005839">
                  <a:moveTo>
                    <a:pt x="1145095" y="324967"/>
                  </a:moveTo>
                  <a:lnTo>
                    <a:pt x="649922" y="324967"/>
                  </a:lnTo>
                  <a:lnTo>
                    <a:pt x="660102" y="333898"/>
                  </a:lnTo>
                  <a:lnTo>
                    <a:pt x="667763" y="342110"/>
                  </a:lnTo>
                  <a:lnTo>
                    <a:pt x="673405" y="349579"/>
                  </a:lnTo>
                  <a:lnTo>
                    <a:pt x="677526" y="356283"/>
                  </a:lnTo>
                  <a:lnTo>
                    <a:pt x="680626" y="362197"/>
                  </a:lnTo>
                  <a:lnTo>
                    <a:pt x="683204" y="367300"/>
                  </a:lnTo>
                  <a:lnTo>
                    <a:pt x="685759" y="371566"/>
                  </a:lnTo>
                  <a:lnTo>
                    <a:pt x="688789" y="374974"/>
                  </a:lnTo>
                  <a:lnTo>
                    <a:pt x="692795" y="377501"/>
                  </a:lnTo>
                  <a:lnTo>
                    <a:pt x="698274" y="379121"/>
                  </a:lnTo>
                  <a:lnTo>
                    <a:pt x="705726" y="379814"/>
                  </a:lnTo>
                  <a:lnTo>
                    <a:pt x="715651" y="379555"/>
                  </a:lnTo>
                  <a:lnTo>
                    <a:pt x="728546" y="378321"/>
                  </a:lnTo>
                  <a:lnTo>
                    <a:pt x="744912" y="376089"/>
                  </a:lnTo>
                  <a:lnTo>
                    <a:pt x="765247" y="372836"/>
                  </a:lnTo>
                  <a:lnTo>
                    <a:pt x="943927" y="340436"/>
                  </a:lnTo>
                  <a:lnTo>
                    <a:pt x="986408" y="340436"/>
                  </a:lnTo>
                  <a:lnTo>
                    <a:pt x="1024782" y="338729"/>
                  </a:lnTo>
                  <a:lnTo>
                    <a:pt x="1037517" y="336637"/>
                  </a:lnTo>
                  <a:lnTo>
                    <a:pt x="1145095" y="336637"/>
                  </a:lnTo>
                  <a:lnTo>
                    <a:pt x="1145095" y="324967"/>
                  </a:lnTo>
                  <a:close/>
                </a:path>
                <a:path w="1145540" h="1005839">
                  <a:moveTo>
                    <a:pt x="1145095" y="272104"/>
                  </a:moveTo>
                  <a:lnTo>
                    <a:pt x="299056" y="272104"/>
                  </a:lnTo>
                  <a:lnTo>
                    <a:pt x="304415" y="272696"/>
                  </a:lnTo>
                  <a:lnTo>
                    <a:pt x="310518" y="274980"/>
                  </a:lnTo>
                  <a:lnTo>
                    <a:pt x="347302" y="306826"/>
                  </a:lnTo>
                  <a:lnTo>
                    <a:pt x="375898" y="348363"/>
                  </a:lnTo>
                  <a:lnTo>
                    <a:pt x="386854" y="371386"/>
                  </a:lnTo>
                  <a:lnTo>
                    <a:pt x="649922" y="324967"/>
                  </a:lnTo>
                  <a:lnTo>
                    <a:pt x="1145095" y="324967"/>
                  </a:lnTo>
                  <a:lnTo>
                    <a:pt x="1145095" y="272104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7206165" y="2017480"/>
              <a:ext cx="154940" cy="148590"/>
            </a:xfrm>
            <a:custGeom>
              <a:avLst/>
              <a:gdLst/>
              <a:ahLst/>
              <a:cxnLst/>
              <a:rect l="l" t="t" r="r" b="b"/>
              <a:pathLst>
                <a:path w="154940" h="148589">
                  <a:moveTo>
                    <a:pt x="87340" y="0"/>
                  </a:moveTo>
                  <a:lnTo>
                    <a:pt x="44010" y="11553"/>
                  </a:lnTo>
                  <a:lnTo>
                    <a:pt x="10724" y="39319"/>
                  </a:lnTo>
                  <a:lnTo>
                    <a:pt x="0" y="71263"/>
                  </a:lnTo>
                  <a:lnTo>
                    <a:pt x="572" y="82028"/>
                  </a:lnTo>
                  <a:lnTo>
                    <a:pt x="18647" y="121023"/>
                  </a:lnTo>
                  <a:lnTo>
                    <a:pt x="53063" y="145164"/>
                  </a:lnTo>
                  <a:lnTo>
                    <a:pt x="72685" y="148182"/>
                  </a:lnTo>
                  <a:lnTo>
                    <a:pt x="82450" y="146818"/>
                  </a:lnTo>
                  <a:lnTo>
                    <a:pt x="91936" y="143307"/>
                  </a:lnTo>
                  <a:lnTo>
                    <a:pt x="107037" y="139981"/>
                  </a:lnTo>
                  <a:lnTo>
                    <a:pt x="145854" y="110663"/>
                  </a:lnTo>
                  <a:lnTo>
                    <a:pt x="154576" y="78683"/>
                  </a:lnTo>
                  <a:lnTo>
                    <a:pt x="154033" y="67420"/>
                  </a:lnTo>
                  <a:lnTo>
                    <a:pt x="136771" y="25849"/>
                  </a:lnTo>
                  <a:lnTo>
                    <a:pt x="99269" y="1549"/>
                  </a:lnTo>
                  <a:lnTo>
                    <a:pt x="87340" y="0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object 77"/>
            <p:cNvSpPr txBox="1"/>
            <p:nvPr/>
          </p:nvSpPr>
          <p:spPr>
            <a:xfrm>
              <a:off x="8112341" y="1716442"/>
              <a:ext cx="904875" cy="5321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08279" marR="5080" indent="-196215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оборона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287020">
                <a:lnSpc>
                  <a:spcPct val="100000"/>
                </a:lnSpc>
                <a:spcBef>
                  <a:spcPts val="385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21,3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4891697" y="5091431"/>
            <a:ext cx="2025225" cy="1004569"/>
            <a:chOff x="71176" y="2595195"/>
            <a:chExt cx="2025225" cy="1004569"/>
          </a:xfrm>
        </p:grpSpPr>
        <p:sp>
          <p:nvSpPr>
            <p:cNvPr id="7" name="object 7"/>
            <p:cNvSpPr/>
            <p:nvPr/>
          </p:nvSpPr>
          <p:spPr>
            <a:xfrm>
              <a:off x="71176" y="2595195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40" h="1004570">
                  <a:moveTo>
                    <a:pt x="1145095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095" y="1004569"/>
                  </a:lnTo>
                  <a:lnTo>
                    <a:pt x="1145095" y="911859"/>
                  </a:lnTo>
                  <a:lnTo>
                    <a:pt x="313425" y="911859"/>
                  </a:lnTo>
                  <a:lnTo>
                    <a:pt x="303858" y="910589"/>
                  </a:lnTo>
                  <a:lnTo>
                    <a:pt x="279184" y="877569"/>
                  </a:lnTo>
                  <a:lnTo>
                    <a:pt x="279323" y="867409"/>
                  </a:lnTo>
                  <a:lnTo>
                    <a:pt x="287292" y="819149"/>
                  </a:lnTo>
                  <a:lnTo>
                    <a:pt x="290494" y="805179"/>
                  </a:lnTo>
                  <a:lnTo>
                    <a:pt x="293921" y="789939"/>
                  </a:lnTo>
                  <a:lnTo>
                    <a:pt x="297445" y="774699"/>
                  </a:lnTo>
                  <a:lnTo>
                    <a:pt x="300936" y="758189"/>
                  </a:lnTo>
                  <a:lnTo>
                    <a:pt x="304266" y="741679"/>
                  </a:lnTo>
                  <a:lnTo>
                    <a:pt x="307306" y="725169"/>
                  </a:lnTo>
                  <a:lnTo>
                    <a:pt x="301866" y="720089"/>
                  </a:lnTo>
                  <a:lnTo>
                    <a:pt x="294388" y="715009"/>
                  </a:lnTo>
                  <a:lnTo>
                    <a:pt x="285185" y="708659"/>
                  </a:lnTo>
                  <a:lnTo>
                    <a:pt x="274574" y="701039"/>
                  </a:lnTo>
                  <a:lnTo>
                    <a:pt x="262869" y="693419"/>
                  </a:lnTo>
                  <a:lnTo>
                    <a:pt x="250385" y="684529"/>
                  </a:lnTo>
                  <a:lnTo>
                    <a:pt x="211409" y="650239"/>
                  </a:lnTo>
                  <a:lnTo>
                    <a:pt x="176764" y="607059"/>
                  </a:lnTo>
                  <a:lnTo>
                    <a:pt x="154952" y="552449"/>
                  </a:lnTo>
                  <a:lnTo>
                    <a:pt x="151741" y="509269"/>
                  </a:lnTo>
                  <a:lnTo>
                    <a:pt x="154479" y="485139"/>
                  </a:lnTo>
                  <a:lnTo>
                    <a:pt x="170218" y="433069"/>
                  </a:lnTo>
                  <a:lnTo>
                    <a:pt x="192203" y="389889"/>
                  </a:lnTo>
                  <a:lnTo>
                    <a:pt x="216592" y="354329"/>
                  </a:lnTo>
                  <a:lnTo>
                    <a:pt x="225310" y="344169"/>
                  </a:lnTo>
                  <a:lnTo>
                    <a:pt x="234341" y="332739"/>
                  </a:lnTo>
                  <a:lnTo>
                    <a:pt x="243697" y="322579"/>
                  </a:lnTo>
                  <a:lnTo>
                    <a:pt x="284604" y="279399"/>
                  </a:lnTo>
                  <a:lnTo>
                    <a:pt x="295760" y="267969"/>
                  </a:lnTo>
                  <a:lnTo>
                    <a:pt x="307310" y="253999"/>
                  </a:lnTo>
                  <a:lnTo>
                    <a:pt x="319266" y="240029"/>
                  </a:lnTo>
                  <a:lnTo>
                    <a:pt x="331640" y="224789"/>
                  </a:lnTo>
                  <a:lnTo>
                    <a:pt x="344444" y="208279"/>
                  </a:lnTo>
                  <a:lnTo>
                    <a:pt x="357688" y="189229"/>
                  </a:lnTo>
                  <a:lnTo>
                    <a:pt x="371386" y="170179"/>
                  </a:lnTo>
                  <a:lnTo>
                    <a:pt x="1145095" y="170179"/>
                  </a:lnTo>
                  <a:lnTo>
                    <a:pt x="1145095" y="0"/>
                  </a:lnTo>
                  <a:close/>
                </a:path>
                <a:path w="1145540" h="1004570">
                  <a:moveTo>
                    <a:pt x="456269" y="711199"/>
                  </a:moveTo>
                  <a:lnTo>
                    <a:pt x="430820" y="711199"/>
                  </a:lnTo>
                  <a:lnTo>
                    <a:pt x="427262" y="735329"/>
                  </a:lnTo>
                  <a:lnTo>
                    <a:pt x="425693" y="742949"/>
                  </a:lnTo>
                  <a:lnTo>
                    <a:pt x="409863" y="769619"/>
                  </a:lnTo>
                  <a:lnTo>
                    <a:pt x="407540" y="772159"/>
                  </a:lnTo>
                  <a:lnTo>
                    <a:pt x="404950" y="775969"/>
                  </a:lnTo>
                  <a:lnTo>
                    <a:pt x="402062" y="781049"/>
                  </a:lnTo>
                  <a:lnTo>
                    <a:pt x="398841" y="788669"/>
                  </a:lnTo>
                  <a:lnTo>
                    <a:pt x="395255" y="796289"/>
                  </a:lnTo>
                  <a:lnTo>
                    <a:pt x="391270" y="806449"/>
                  </a:lnTo>
                  <a:lnTo>
                    <a:pt x="386854" y="819149"/>
                  </a:lnTo>
                  <a:lnTo>
                    <a:pt x="378867" y="830579"/>
                  </a:lnTo>
                  <a:lnTo>
                    <a:pt x="363510" y="867409"/>
                  </a:lnTo>
                  <a:lnTo>
                    <a:pt x="360675" y="880109"/>
                  </a:lnTo>
                  <a:lnTo>
                    <a:pt x="359189" y="885189"/>
                  </a:lnTo>
                  <a:lnTo>
                    <a:pt x="326308" y="908049"/>
                  </a:lnTo>
                  <a:lnTo>
                    <a:pt x="313425" y="911859"/>
                  </a:lnTo>
                  <a:lnTo>
                    <a:pt x="1145095" y="911859"/>
                  </a:lnTo>
                  <a:lnTo>
                    <a:pt x="1145095" y="789939"/>
                  </a:lnTo>
                  <a:lnTo>
                    <a:pt x="649920" y="789939"/>
                  </a:lnTo>
                  <a:lnTo>
                    <a:pt x="602383" y="787399"/>
                  </a:lnTo>
                  <a:lnTo>
                    <a:pt x="558375" y="778509"/>
                  </a:lnTo>
                  <a:lnTo>
                    <a:pt x="519567" y="765809"/>
                  </a:lnTo>
                  <a:lnTo>
                    <a:pt x="474760" y="737869"/>
                  </a:lnTo>
                  <a:lnTo>
                    <a:pt x="458681" y="717549"/>
                  </a:lnTo>
                  <a:lnTo>
                    <a:pt x="456269" y="711199"/>
                  </a:lnTo>
                  <a:close/>
                </a:path>
                <a:path w="1145540" h="1004570">
                  <a:moveTo>
                    <a:pt x="402336" y="416559"/>
                  </a:moveTo>
                  <a:lnTo>
                    <a:pt x="368544" y="458469"/>
                  </a:lnTo>
                  <a:lnTo>
                    <a:pt x="349272" y="497839"/>
                  </a:lnTo>
                  <a:lnTo>
                    <a:pt x="342433" y="535939"/>
                  </a:lnTo>
                  <a:lnTo>
                    <a:pt x="342361" y="548639"/>
                  </a:lnTo>
                  <a:lnTo>
                    <a:pt x="342478" y="552449"/>
                  </a:lnTo>
                  <a:lnTo>
                    <a:pt x="348444" y="591819"/>
                  </a:lnTo>
                  <a:lnTo>
                    <a:pt x="361726" y="633729"/>
                  </a:lnTo>
                  <a:lnTo>
                    <a:pt x="380021" y="679449"/>
                  </a:lnTo>
                  <a:lnTo>
                    <a:pt x="386854" y="695959"/>
                  </a:lnTo>
                  <a:lnTo>
                    <a:pt x="375886" y="702309"/>
                  </a:lnTo>
                  <a:lnTo>
                    <a:pt x="366154" y="708659"/>
                  </a:lnTo>
                  <a:lnTo>
                    <a:pt x="357603" y="712469"/>
                  </a:lnTo>
                  <a:lnTo>
                    <a:pt x="350181" y="717549"/>
                  </a:lnTo>
                  <a:lnTo>
                    <a:pt x="343833" y="721359"/>
                  </a:lnTo>
                  <a:lnTo>
                    <a:pt x="338506" y="726439"/>
                  </a:lnTo>
                  <a:lnTo>
                    <a:pt x="326329" y="765809"/>
                  </a:lnTo>
                  <a:lnTo>
                    <a:pt x="324967" y="803909"/>
                  </a:lnTo>
                  <a:lnTo>
                    <a:pt x="337787" y="791209"/>
                  </a:lnTo>
                  <a:lnTo>
                    <a:pt x="348340" y="778509"/>
                  </a:lnTo>
                  <a:lnTo>
                    <a:pt x="357032" y="768349"/>
                  </a:lnTo>
                  <a:lnTo>
                    <a:pt x="364268" y="759459"/>
                  </a:lnTo>
                  <a:lnTo>
                    <a:pt x="370454" y="750569"/>
                  </a:lnTo>
                  <a:lnTo>
                    <a:pt x="375995" y="744219"/>
                  </a:lnTo>
                  <a:lnTo>
                    <a:pt x="408236" y="718819"/>
                  </a:lnTo>
                  <a:lnTo>
                    <a:pt x="430820" y="711199"/>
                  </a:lnTo>
                  <a:lnTo>
                    <a:pt x="456269" y="711199"/>
                  </a:lnTo>
                  <a:lnTo>
                    <a:pt x="455787" y="709929"/>
                  </a:lnTo>
                  <a:lnTo>
                    <a:pt x="454977" y="703579"/>
                  </a:lnTo>
                  <a:lnTo>
                    <a:pt x="455676" y="699769"/>
                  </a:lnTo>
                  <a:lnTo>
                    <a:pt x="457309" y="695959"/>
                  </a:lnTo>
                  <a:lnTo>
                    <a:pt x="434982" y="695959"/>
                  </a:lnTo>
                  <a:lnTo>
                    <a:pt x="425727" y="690879"/>
                  </a:lnTo>
                  <a:lnTo>
                    <a:pt x="420699" y="689609"/>
                  </a:lnTo>
                  <a:lnTo>
                    <a:pt x="418579" y="688339"/>
                  </a:lnTo>
                  <a:lnTo>
                    <a:pt x="417782" y="688339"/>
                  </a:lnTo>
                  <a:lnTo>
                    <a:pt x="416466" y="687069"/>
                  </a:lnTo>
                  <a:lnTo>
                    <a:pt x="405401" y="681989"/>
                  </a:lnTo>
                  <a:lnTo>
                    <a:pt x="386463" y="636269"/>
                  </a:lnTo>
                  <a:lnTo>
                    <a:pt x="374143" y="596899"/>
                  </a:lnTo>
                  <a:lnTo>
                    <a:pt x="367905" y="548639"/>
                  </a:lnTo>
                  <a:lnTo>
                    <a:pt x="368149" y="537209"/>
                  </a:lnTo>
                  <a:lnTo>
                    <a:pt x="376273" y="488949"/>
                  </a:lnTo>
                  <a:lnTo>
                    <a:pt x="389806" y="448309"/>
                  </a:lnTo>
                  <a:lnTo>
                    <a:pt x="395721" y="433069"/>
                  </a:lnTo>
                  <a:lnTo>
                    <a:pt x="402336" y="416559"/>
                  </a:lnTo>
                  <a:close/>
                </a:path>
                <a:path w="1145540" h="1004570">
                  <a:moveTo>
                    <a:pt x="1145095" y="205739"/>
                  </a:moveTo>
                  <a:lnTo>
                    <a:pt x="1001184" y="205739"/>
                  </a:lnTo>
                  <a:lnTo>
                    <a:pt x="1008447" y="241299"/>
                  </a:lnTo>
                  <a:lnTo>
                    <a:pt x="1014855" y="275589"/>
                  </a:lnTo>
                  <a:lnTo>
                    <a:pt x="1024746" y="340359"/>
                  </a:lnTo>
                  <a:lnTo>
                    <a:pt x="1030144" y="401319"/>
                  </a:lnTo>
                  <a:lnTo>
                    <a:pt x="1030934" y="430529"/>
                  </a:lnTo>
                  <a:lnTo>
                    <a:pt x="1030332" y="458469"/>
                  </a:lnTo>
                  <a:lnTo>
                    <a:pt x="1024597" y="510539"/>
                  </a:lnTo>
                  <a:lnTo>
                    <a:pt x="1012222" y="560069"/>
                  </a:lnTo>
                  <a:lnTo>
                    <a:pt x="992494" y="605789"/>
                  </a:lnTo>
                  <a:lnTo>
                    <a:pt x="964698" y="647699"/>
                  </a:lnTo>
                  <a:lnTo>
                    <a:pt x="928118" y="688339"/>
                  </a:lnTo>
                  <a:lnTo>
                    <a:pt x="882040" y="726439"/>
                  </a:lnTo>
                  <a:lnTo>
                    <a:pt x="841929" y="751839"/>
                  </a:lnTo>
                  <a:lnTo>
                    <a:pt x="796990" y="769619"/>
                  </a:lnTo>
                  <a:lnTo>
                    <a:pt x="748895" y="782319"/>
                  </a:lnTo>
                  <a:lnTo>
                    <a:pt x="699315" y="788669"/>
                  </a:lnTo>
                  <a:lnTo>
                    <a:pt x="674490" y="789939"/>
                  </a:lnTo>
                  <a:lnTo>
                    <a:pt x="1145095" y="789939"/>
                  </a:lnTo>
                  <a:lnTo>
                    <a:pt x="1145095" y="205739"/>
                  </a:lnTo>
                  <a:close/>
                </a:path>
                <a:path w="1145540" h="1004570">
                  <a:moveTo>
                    <a:pt x="459302" y="694689"/>
                  </a:moveTo>
                  <a:lnTo>
                    <a:pt x="454516" y="694689"/>
                  </a:lnTo>
                  <a:lnTo>
                    <a:pt x="446582" y="695959"/>
                  </a:lnTo>
                  <a:lnTo>
                    <a:pt x="457309" y="695959"/>
                  </a:lnTo>
                  <a:lnTo>
                    <a:pt x="459302" y="694689"/>
                  </a:lnTo>
                  <a:close/>
                </a:path>
                <a:path w="1145540" h="1004570">
                  <a:moveTo>
                    <a:pt x="461680" y="693419"/>
                  </a:moveTo>
                  <a:lnTo>
                    <a:pt x="461078" y="693419"/>
                  </a:lnTo>
                  <a:lnTo>
                    <a:pt x="459302" y="694689"/>
                  </a:lnTo>
                  <a:lnTo>
                    <a:pt x="461680" y="693419"/>
                  </a:lnTo>
                  <a:close/>
                </a:path>
                <a:path w="1145540" h="1004570">
                  <a:moveTo>
                    <a:pt x="974877" y="170179"/>
                  </a:moveTo>
                  <a:lnTo>
                    <a:pt x="371386" y="170179"/>
                  </a:lnTo>
                  <a:lnTo>
                    <a:pt x="386344" y="175259"/>
                  </a:lnTo>
                  <a:lnTo>
                    <a:pt x="400484" y="181609"/>
                  </a:lnTo>
                  <a:lnTo>
                    <a:pt x="438312" y="204469"/>
                  </a:lnTo>
                  <a:lnTo>
                    <a:pt x="469904" y="231139"/>
                  </a:lnTo>
                  <a:lnTo>
                    <a:pt x="496105" y="260349"/>
                  </a:lnTo>
                  <a:lnTo>
                    <a:pt x="503787" y="269239"/>
                  </a:lnTo>
                  <a:lnTo>
                    <a:pt x="510995" y="279399"/>
                  </a:lnTo>
                  <a:lnTo>
                    <a:pt x="517760" y="288289"/>
                  </a:lnTo>
                  <a:lnTo>
                    <a:pt x="524113" y="298449"/>
                  </a:lnTo>
                  <a:lnTo>
                    <a:pt x="530087" y="307339"/>
                  </a:lnTo>
                  <a:lnTo>
                    <a:pt x="541018" y="323849"/>
                  </a:lnTo>
                  <a:lnTo>
                    <a:pt x="560339" y="314959"/>
                  </a:lnTo>
                  <a:lnTo>
                    <a:pt x="602485" y="300989"/>
                  </a:lnTo>
                  <a:lnTo>
                    <a:pt x="648223" y="288289"/>
                  </a:lnTo>
                  <a:lnTo>
                    <a:pt x="696256" y="279399"/>
                  </a:lnTo>
                  <a:lnTo>
                    <a:pt x="794022" y="259079"/>
                  </a:lnTo>
                  <a:lnTo>
                    <a:pt x="841162" y="246379"/>
                  </a:lnTo>
                  <a:lnTo>
                    <a:pt x="885411" y="231139"/>
                  </a:lnTo>
                  <a:lnTo>
                    <a:pt x="925472" y="210819"/>
                  </a:lnTo>
                  <a:lnTo>
                    <a:pt x="960050" y="185419"/>
                  </a:lnTo>
                  <a:lnTo>
                    <a:pt x="974877" y="170179"/>
                  </a:lnTo>
                  <a:close/>
                </a:path>
                <a:path w="1145540" h="1004570">
                  <a:moveTo>
                    <a:pt x="1145095" y="170179"/>
                  </a:moveTo>
                  <a:lnTo>
                    <a:pt x="974877" y="170179"/>
                  </a:lnTo>
                  <a:lnTo>
                    <a:pt x="974756" y="195579"/>
                  </a:lnTo>
                  <a:lnTo>
                    <a:pt x="974649" y="200659"/>
                  </a:lnTo>
                  <a:lnTo>
                    <a:pt x="970564" y="223519"/>
                  </a:lnTo>
                  <a:lnTo>
                    <a:pt x="968736" y="229869"/>
                  </a:lnTo>
                  <a:lnTo>
                    <a:pt x="966453" y="236219"/>
                  </a:lnTo>
                  <a:lnTo>
                    <a:pt x="963665" y="246379"/>
                  </a:lnTo>
                  <a:lnTo>
                    <a:pt x="960321" y="259079"/>
                  </a:lnTo>
                  <a:lnTo>
                    <a:pt x="959408" y="262889"/>
                  </a:lnTo>
                  <a:lnTo>
                    <a:pt x="967735" y="250189"/>
                  </a:lnTo>
                  <a:lnTo>
                    <a:pt x="973632" y="240029"/>
                  </a:lnTo>
                  <a:lnTo>
                    <a:pt x="980722" y="228599"/>
                  </a:lnTo>
                  <a:lnTo>
                    <a:pt x="1001184" y="205739"/>
                  </a:lnTo>
                  <a:lnTo>
                    <a:pt x="1145095" y="205739"/>
                  </a:lnTo>
                  <a:lnTo>
                    <a:pt x="1145095" y="170179"/>
                  </a:lnTo>
                  <a:close/>
                </a:path>
              </a:pathLst>
            </a:custGeom>
            <a:solidFill>
              <a:srgbClr val="D384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object 78"/>
            <p:cNvSpPr txBox="1"/>
            <p:nvPr/>
          </p:nvSpPr>
          <p:spPr>
            <a:xfrm>
              <a:off x="1284236" y="2821461"/>
              <a:ext cx="812165" cy="60753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065" marR="5080" algn="ctr">
                <a:lnSpc>
                  <a:spcPct val="936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Охрана </a:t>
              </a:r>
              <a:r>
                <a:rPr sz="1000" dirty="0" err="1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окружающей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sz="1000" dirty="0" err="1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среды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 marL="12065" marR="5080" algn="ctr">
                <a:lnSpc>
                  <a:spcPct val="93600"/>
                </a:lnSpc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21,0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4891697" y="3809501"/>
            <a:ext cx="2179850" cy="1007110"/>
            <a:chOff x="6911026" y="2621269"/>
            <a:chExt cx="2179850" cy="1007110"/>
          </a:xfrm>
        </p:grpSpPr>
        <p:sp>
          <p:nvSpPr>
            <p:cNvPr id="63" name="object 63"/>
            <p:cNvSpPr/>
            <p:nvPr/>
          </p:nvSpPr>
          <p:spPr>
            <a:xfrm>
              <a:off x="6911026" y="2621269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1146048" y="0"/>
                  </a:moveTo>
                  <a:lnTo>
                    <a:pt x="0" y="0"/>
                  </a:lnTo>
                  <a:lnTo>
                    <a:pt x="0" y="1006652"/>
                  </a:lnTo>
                  <a:lnTo>
                    <a:pt x="1146048" y="1006652"/>
                  </a:lnTo>
                  <a:lnTo>
                    <a:pt x="1146048" y="860920"/>
                  </a:lnTo>
                  <a:lnTo>
                    <a:pt x="573647" y="860920"/>
                  </a:lnTo>
                  <a:lnTo>
                    <a:pt x="534498" y="856616"/>
                  </a:lnTo>
                  <a:lnTo>
                    <a:pt x="496092" y="843763"/>
                  </a:lnTo>
                  <a:lnTo>
                    <a:pt x="458812" y="822745"/>
                  </a:lnTo>
                  <a:lnTo>
                    <a:pt x="423043" y="793945"/>
                  </a:lnTo>
                  <a:lnTo>
                    <a:pt x="389167" y="757746"/>
                  </a:lnTo>
                  <a:lnTo>
                    <a:pt x="357567" y="714531"/>
                  </a:lnTo>
                  <a:lnTo>
                    <a:pt x="328627" y="664684"/>
                  </a:lnTo>
                  <a:lnTo>
                    <a:pt x="302730" y="608588"/>
                  </a:lnTo>
                  <a:lnTo>
                    <a:pt x="280259" y="546626"/>
                  </a:lnTo>
                  <a:lnTo>
                    <a:pt x="261599" y="479182"/>
                  </a:lnTo>
                  <a:lnTo>
                    <a:pt x="247131" y="406639"/>
                  </a:lnTo>
                  <a:lnTo>
                    <a:pt x="237240" y="329380"/>
                  </a:lnTo>
                  <a:lnTo>
                    <a:pt x="232308" y="247789"/>
                  </a:lnTo>
                  <a:lnTo>
                    <a:pt x="236707" y="242984"/>
                  </a:lnTo>
                  <a:lnTo>
                    <a:pt x="239636" y="238980"/>
                  </a:lnTo>
                  <a:lnTo>
                    <a:pt x="241395" y="235694"/>
                  </a:lnTo>
                  <a:lnTo>
                    <a:pt x="242281" y="233043"/>
                  </a:lnTo>
                  <a:lnTo>
                    <a:pt x="242594" y="230944"/>
                  </a:lnTo>
                  <a:lnTo>
                    <a:pt x="242696" y="228072"/>
                  </a:lnTo>
                  <a:lnTo>
                    <a:pt x="243082" y="227132"/>
                  </a:lnTo>
                  <a:lnTo>
                    <a:pt x="293658" y="220573"/>
                  </a:lnTo>
                  <a:lnTo>
                    <a:pt x="310398" y="218629"/>
                  </a:lnTo>
                  <a:lnTo>
                    <a:pt x="348538" y="213446"/>
                  </a:lnTo>
                  <a:lnTo>
                    <a:pt x="394718" y="205240"/>
                  </a:lnTo>
                  <a:lnTo>
                    <a:pt x="442515" y="191976"/>
                  </a:lnTo>
                  <a:lnTo>
                    <a:pt x="484077" y="173932"/>
                  </a:lnTo>
                  <a:lnTo>
                    <a:pt x="573024" y="123888"/>
                  </a:lnTo>
                  <a:lnTo>
                    <a:pt x="1146048" y="123888"/>
                  </a:lnTo>
                  <a:lnTo>
                    <a:pt x="1146048" y="0"/>
                  </a:lnTo>
                  <a:close/>
                </a:path>
                <a:path w="1146175" h="1007110">
                  <a:moveTo>
                    <a:pt x="1146048" y="216814"/>
                  </a:moveTo>
                  <a:lnTo>
                    <a:pt x="913739" y="216814"/>
                  </a:lnTo>
                  <a:lnTo>
                    <a:pt x="913646" y="233043"/>
                  </a:lnTo>
                  <a:lnTo>
                    <a:pt x="913525" y="242984"/>
                  </a:lnTo>
                  <a:lnTo>
                    <a:pt x="911633" y="300320"/>
                  </a:lnTo>
                  <a:lnTo>
                    <a:pt x="908722" y="341840"/>
                  </a:lnTo>
                  <a:lnTo>
                    <a:pt x="904325" y="383082"/>
                  </a:lnTo>
                  <a:lnTo>
                    <a:pt x="898255" y="423952"/>
                  </a:lnTo>
                  <a:lnTo>
                    <a:pt x="890326" y="464358"/>
                  </a:lnTo>
                  <a:lnTo>
                    <a:pt x="880353" y="504207"/>
                  </a:lnTo>
                  <a:lnTo>
                    <a:pt x="868149" y="543405"/>
                  </a:lnTo>
                  <a:lnTo>
                    <a:pt x="853529" y="581861"/>
                  </a:lnTo>
                  <a:lnTo>
                    <a:pt x="836307" y="619480"/>
                  </a:lnTo>
                  <a:lnTo>
                    <a:pt x="802687" y="685751"/>
                  </a:lnTo>
                  <a:lnTo>
                    <a:pt x="767128" y="740790"/>
                  </a:lnTo>
                  <a:lnTo>
                    <a:pt x="730011" y="784980"/>
                  </a:lnTo>
                  <a:lnTo>
                    <a:pt x="691722" y="818705"/>
                  </a:lnTo>
                  <a:lnTo>
                    <a:pt x="652643" y="842347"/>
                  </a:lnTo>
                  <a:lnTo>
                    <a:pt x="613157" y="856291"/>
                  </a:lnTo>
                  <a:lnTo>
                    <a:pt x="573647" y="860920"/>
                  </a:lnTo>
                  <a:lnTo>
                    <a:pt x="1146048" y="860920"/>
                  </a:lnTo>
                  <a:lnTo>
                    <a:pt x="1146048" y="216814"/>
                  </a:lnTo>
                  <a:close/>
                </a:path>
                <a:path w="1146175" h="1007110">
                  <a:moveTo>
                    <a:pt x="1146048" y="123888"/>
                  </a:moveTo>
                  <a:lnTo>
                    <a:pt x="573024" y="123888"/>
                  </a:lnTo>
                  <a:lnTo>
                    <a:pt x="590943" y="131073"/>
                  </a:lnTo>
                  <a:lnTo>
                    <a:pt x="607654" y="138618"/>
                  </a:lnTo>
                  <a:lnTo>
                    <a:pt x="623343" y="146419"/>
                  </a:lnTo>
                  <a:lnTo>
                    <a:pt x="638195" y="154370"/>
                  </a:lnTo>
                  <a:lnTo>
                    <a:pt x="652443" y="162394"/>
                  </a:lnTo>
                  <a:lnTo>
                    <a:pt x="679593" y="178084"/>
                  </a:lnTo>
                  <a:lnTo>
                    <a:pt x="692959" y="185594"/>
                  </a:lnTo>
                  <a:lnTo>
                    <a:pt x="734356" y="205473"/>
                  </a:lnTo>
                  <a:lnTo>
                    <a:pt x="781607" y="219185"/>
                  </a:lnTo>
                  <a:lnTo>
                    <a:pt x="839729" y="223906"/>
                  </a:lnTo>
                  <a:lnTo>
                    <a:pt x="862385" y="222994"/>
                  </a:lnTo>
                  <a:lnTo>
                    <a:pt x="886994" y="220665"/>
                  </a:lnTo>
                  <a:lnTo>
                    <a:pt x="913739" y="216814"/>
                  </a:lnTo>
                  <a:lnTo>
                    <a:pt x="1146048" y="216814"/>
                  </a:lnTo>
                  <a:lnTo>
                    <a:pt x="1146048" y="123888"/>
                  </a:lnTo>
                  <a:close/>
                </a:path>
              </a:pathLst>
            </a:custGeom>
            <a:solidFill>
              <a:srgbClr val="70C9A4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object 79"/>
            <p:cNvSpPr txBox="1"/>
            <p:nvPr/>
          </p:nvSpPr>
          <p:spPr>
            <a:xfrm>
              <a:off x="8125041" y="2636897"/>
              <a:ext cx="965835" cy="9607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947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безопасность и правоохраните- льная деятельность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64769" algn="ctr">
                <a:lnSpc>
                  <a:spcPct val="100000"/>
                </a:lnSpc>
                <a:spcBef>
                  <a:spcPts val="375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346,9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2457484" y="1178211"/>
            <a:ext cx="1946020" cy="1005840"/>
            <a:chOff x="4722713" y="4508585"/>
            <a:chExt cx="1946020" cy="1005840"/>
          </a:xfrm>
        </p:grpSpPr>
        <p:sp>
          <p:nvSpPr>
            <p:cNvPr id="61" name="object 61"/>
            <p:cNvSpPr/>
            <p:nvPr/>
          </p:nvSpPr>
          <p:spPr>
            <a:xfrm>
              <a:off x="4722713" y="4508585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20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20" y="1005840"/>
                  </a:lnTo>
                  <a:lnTo>
                    <a:pt x="1145120" y="935046"/>
                  </a:lnTo>
                  <a:lnTo>
                    <a:pt x="582524" y="935046"/>
                  </a:lnTo>
                  <a:lnTo>
                    <a:pt x="562420" y="932908"/>
                  </a:lnTo>
                  <a:lnTo>
                    <a:pt x="521930" y="905488"/>
                  </a:lnTo>
                  <a:lnTo>
                    <a:pt x="504835" y="847777"/>
                  </a:lnTo>
                  <a:lnTo>
                    <a:pt x="502413" y="793249"/>
                  </a:lnTo>
                  <a:lnTo>
                    <a:pt x="502989" y="761343"/>
                  </a:lnTo>
                  <a:lnTo>
                    <a:pt x="504355" y="726419"/>
                  </a:lnTo>
                  <a:lnTo>
                    <a:pt x="506208" y="688535"/>
                  </a:lnTo>
                  <a:lnTo>
                    <a:pt x="508247" y="647750"/>
                  </a:lnTo>
                  <a:lnTo>
                    <a:pt x="510169" y="604122"/>
                  </a:lnTo>
                  <a:lnTo>
                    <a:pt x="511674" y="557708"/>
                  </a:lnTo>
                  <a:lnTo>
                    <a:pt x="512460" y="508567"/>
                  </a:lnTo>
                  <a:lnTo>
                    <a:pt x="512225" y="456757"/>
                  </a:lnTo>
                  <a:lnTo>
                    <a:pt x="510667" y="402336"/>
                  </a:lnTo>
                  <a:lnTo>
                    <a:pt x="461130" y="402079"/>
                  </a:lnTo>
                  <a:lnTo>
                    <a:pt x="447200" y="401727"/>
                  </a:lnTo>
                  <a:lnTo>
                    <a:pt x="399831" y="397471"/>
                  </a:lnTo>
                  <a:lnTo>
                    <a:pt x="357613" y="385917"/>
                  </a:lnTo>
                  <a:lnTo>
                    <a:pt x="309499" y="247586"/>
                  </a:lnTo>
                  <a:lnTo>
                    <a:pt x="92849" y="232117"/>
                  </a:lnTo>
                  <a:lnTo>
                    <a:pt x="235638" y="158844"/>
                  </a:lnTo>
                  <a:lnTo>
                    <a:pt x="275028" y="139156"/>
                  </a:lnTo>
                  <a:lnTo>
                    <a:pt x="313583" y="120443"/>
                  </a:lnTo>
                  <a:lnTo>
                    <a:pt x="349631" y="103726"/>
                  </a:lnTo>
                  <a:lnTo>
                    <a:pt x="395347" y="84627"/>
                  </a:lnTo>
                  <a:lnTo>
                    <a:pt x="417817" y="77368"/>
                  </a:lnTo>
                  <a:lnTo>
                    <a:pt x="1145120" y="77368"/>
                  </a:lnTo>
                  <a:lnTo>
                    <a:pt x="1145120" y="0"/>
                  </a:lnTo>
                  <a:close/>
                </a:path>
                <a:path w="1145539" h="1005839">
                  <a:moveTo>
                    <a:pt x="1145120" y="309486"/>
                  </a:moveTo>
                  <a:lnTo>
                    <a:pt x="974902" y="309486"/>
                  </a:lnTo>
                  <a:lnTo>
                    <a:pt x="974902" y="835621"/>
                  </a:lnTo>
                  <a:lnTo>
                    <a:pt x="634453" y="928471"/>
                  </a:lnTo>
                  <a:lnTo>
                    <a:pt x="606435" y="933587"/>
                  </a:lnTo>
                  <a:lnTo>
                    <a:pt x="582524" y="935046"/>
                  </a:lnTo>
                  <a:lnTo>
                    <a:pt x="1145120" y="935046"/>
                  </a:lnTo>
                  <a:lnTo>
                    <a:pt x="1145120" y="309486"/>
                  </a:lnTo>
                  <a:close/>
                </a:path>
                <a:path w="1145539" h="1005839">
                  <a:moveTo>
                    <a:pt x="1145120" y="77368"/>
                  </a:moveTo>
                  <a:lnTo>
                    <a:pt x="417817" y="77368"/>
                  </a:lnTo>
                  <a:lnTo>
                    <a:pt x="431101" y="77596"/>
                  </a:lnTo>
                  <a:lnTo>
                    <a:pt x="447496" y="78265"/>
                  </a:lnTo>
                  <a:lnTo>
                    <a:pt x="511628" y="82687"/>
                  </a:lnTo>
                  <a:lnTo>
                    <a:pt x="563126" y="87415"/>
                  </a:lnTo>
                  <a:lnTo>
                    <a:pt x="618153" y="93350"/>
                  </a:lnTo>
                  <a:lnTo>
                    <a:pt x="673737" y="100306"/>
                  </a:lnTo>
                  <a:lnTo>
                    <a:pt x="726908" y="108097"/>
                  </a:lnTo>
                  <a:lnTo>
                    <a:pt x="774694" y="116539"/>
                  </a:lnTo>
                  <a:lnTo>
                    <a:pt x="814124" y="125445"/>
                  </a:lnTo>
                  <a:lnTo>
                    <a:pt x="851103" y="139268"/>
                  </a:lnTo>
                  <a:lnTo>
                    <a:pt x="839743" y="142443"/>
                  </a:lnTo>
                  <a:lnTo>
                    <a:pt x="828384" y="146250"/>
                  </a:lnTo>
                  <a:lnTo>
                    <a:pt x="782947" y="166516"/>
                  </a:lnTo>
                  <a:lnTo>
                    <a:pt x="748870" y="185219"/>
                  </a:lnTo>
                  <a:lnTo>
                    <a:pt x="703433" y="211554"/>
                  </a:lnTo>
                  <a:lnTo>
                    <a:pt x="692074" y="217962"/>
                  </a:lnTo>
                  <a:lnTo>
                    <a:pt x="680714" y="224172"/>
                  </a:lnTo>
                  <a:lnTo>
                    <a:pt x="669355" y="230121"/>
                  </a:lnTo>
                  <a:lnTo>
                    <a:pt x="654114" y="239468"/>
                  </a:lnTo>
                  <a:lnTo>
                    <a:pt x="624966" y="265140"/>
                  </a:lnTo>
                  <a:lnTo>
                    <a:pt x="611956" y="303598"/>
                  </a:lnTo>
                  <a:lnTo>
                    <a:pt x="611550" y="318855"/>
                  </a:lnTo>
                  <a:lnTo>
                    <a:pt x="611064" y="326695"/>
                  </a:lnTo>
                  <a:lnTo>
                    <a:pt x="592681" y="370385"/>
                  </a:lnTo>
                  <a:lnTo>
                    <a:pt x="557085" y="402336"/>
                  </a:lnTo>
                  <a:lnTo>
                    <a:pt x="574006" y="399567"/>
                  </a:lnTo>
                  <a:lnTo>
                    <a:pt x="611469" y="391662"/>
                  </a:lnTo>
                  <a:lnTo>
                    <a:pt x="652832" y="381297"/>
                  </a:lnTo>
                  <a:lnTo>
                    <a:pt x="789178" y="343797"/>
                  </a:lnTo>
                  <a:lnTo>
                    <a:pt x="812227" y="337710"/>
                  </a:lnTo>
                  <a:lnTo>
                    <a:pt x="857352" y="326615"/>
                  </a:lnTo>
                  <a:lnTo>
                    <a:pt x="900249" y="317656"/>
                  </a:lnTo>
                  <a:lnTo>
                    <a:pt x="939804" y="311668"/>
                  </a:lnTo>
                  <a:lnTo>
                    <a:pt x="974902" y="309486"/>
                  </a:lnTo>
                  <a:lnTo>
                    <a:pt x="1145120" y="309486"/>
                  </a:lnTo>
                  <a:lnTo>
                    <a:pt x="1145120" y="77368"/>
                  </a:lnTo>
                  <a:close/>
                </a:path>
              </a:pathLst>
            </a:custGeom>
            <a:solidFill>
              <a:srgbClr val="B03C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object 80"/>
            <p:cNvSpPr txBox="1"/>
            <p:nvPr/>
          </p:nvSpPr>
          <p:spPr>
            <a:xfrm>
              <a:off x="5868633" y="4810168"/>
              <a:ext cx="800100" cy="40267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Образование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8255" algn="ctr">
                <a:lnSpc>
                  <a:spcPct val="100000"/>
                </a:lnSpc>
                <a:spcBef>
                  <a:spcPts val="459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085,1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4" name="Группа 103"/>
          <p:cNvGrpSpPr/>
          <p:nvPr/>
        </p:nvGrpSpPr>
        <p:grpSpPr>
          <a:xfrm>
            <a:off x="63980" y="1176940"/>
            <a:ext cx="2374420" cy="1103244"/>
            <a:chOff x="5797689" y="7280886"/>
            <a:chExt cx="2374420" cy="1103244"/>
          </a:xfrm>
        </p:grpSpPr>
        <p:sp>
          <p:nvSpPr>
            <p:cNvPr id="68" name="object 68"/>
            <p:cNvSpPr/>
            <p:nvPr/>
          </p:nvSpPr>
          <p:spPr>
            <a:xfrm>
              <a:off x="5797696" y="7280886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0" y="0"/>
                  </a:moveTo>
                  <a:lnTo>
                    <a:pt x="1146048" y="0"/>
                  </a:lnTo>
                  <a:lnTo>
                    <a:pt x="1146048" y="1006551"/>
                  </a:lnTo>
                  <a:lnTo>
                    <a:pt x="0" y="1006551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5797689" y="7280887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1146047" y="0"/>
                  </a:moveTo>
                  <a:lnTo>
                    <a:pt x="0" y="0"/>
                  </a:lnTo>
                  <a:lnTo>
                    <a:pt x="0" y="1006551"/>
                  </a:lnTo>
                  <a:lnTo>
                    <a:pt x="1146047" y="1006551"/>
                  </a:lnTo>
                  <a:lnTo>
                    <a:pt x="1146047" y="836218"/>
                  </a:lnTo>
                  <a:lnTo>
                    <a:pt x="61950" y="836218"/>
                  </a:lnTo>
                  <a:lnTo>
                    <a:pt x="61950" y="727811"/>
                  </a:lnTo>
                  <a:lnTo>
                    <a:pt x="65111" y="710846"/>
                  </a:lnTo>
                  <a:lnTo>
                    <a:pt x="67215" y="696954"/>
                  </a:lnTo>
                  <a:lnTo>
                    <a:pt x="68406" y="685605"/>
                  </a:lnTo>
                  <a:lnTo>
                    <a:pt x="68830" y="676266"/>
                  </a:lnTo>
                  <a:lnTo>
                    <a:pt x="68631" y="668406"/>
                  </a:lnTo>
                  <a:lnTo>
                    <a:pt x="67956" y="661494"/>
                  </a:lnTo>
                  <a:lnTo>
                    <a:pt x="66948" y="654997"/>
                  </a:lnTo>
                  <a:lnTo>
                    <a:pt x="65753" y="648384"/>
                  </a:lnTo>
                  <a:lnTo>
                    <a:pt x="64516" y="641124"/>
                  </a:lnTo>
                  <a:lnTo>
                    <a:pt x="63382" y="632685"/>
                  </a:lnTo>
                  <a:lnTo>
                    <a:pt x="62497" y="622535"/>
                  </a:lnTo>
                  <a:lnTo>
                    <a:pt x="62005" y="610142"/>
                  </a:lnTo>
                  <a:lnTo>
                    <a:pt x="247802" y="603935"/>
                  </a:lnTo>
                  <a:lnTo>
                    <a:pt x="296839" y="603935"/>
                  </a:lnTo>
                  <a:lnTo>
                    <a:pt x="296934" y="603373"/>
                  </a:lnTo>
                  <a:lnTo>
                    <a:pt x="308834" y="574354"/>
                  </a:lnTo>
                  <a:lnTo>
                    <a:pt x="299727" y="569080"/>
                  </a:lnTo>
                  <a:lnTo>
                    <a:pt x="259245" y="539974"/>
                  </a:lnTo>
                  <a:lnTo>
                    <a:pt x="231757" y="509528"/>
                  </a:lnTo>
                  <a:lnTo>
                    <a:pt x="218621" y="485015"/>
                  </a:lnTo>
                  <a:lnTo>
                    <a:pt x="588517" y="480047"/>
                  </a:lnTo>
                  <a:lnTo>
                    <a:pt x="1146047" y="480047"/>
                  </a:lnTo>
                  <a:lnTo>
                    <a:pt x="1146047" y="464566"/>
                  </a:lnTo>
                  <a:lnTo>
                    <a:pt x="216827" y="464566"/>
                  </a:lnTo>
                  <a:lnTo>
                    <a:pt x="309752" y="278739"/>
                  </a:lnTo>
                  <a:lnTo>
                    <a:pt x="652904" y="278739"/>
                  </a:lnTo>
                  <a:lnTo>
                    <a:pt x="681431" y="170345"/>
                  </a:lnTo>
                  <a:lnTo>
                    <a:pt x="1146047" y="170345"/>
                  </a:lnTo>
                  <a:lnTo>
                    <a:pt x="1146047" y="0"/>
                  </a:lnTo>
                  <a:close/>
                </a:path>
                <a:path w="1146175" h="1007110">
                  <a:moveTo>
                    <a:pt x="1146047" y="603936"/>
                  </a:moveTo>
                  <a:lnTo>
                    <a:pt x="1090976" y="603936"/>
                  </a:lnTo>
                  <a:lnTo>
                    <a:pt x="1099591" y="836218"/>
                  </a:lnTo>
                  <a:lnTo>
                    <a:pt x="1146047" y="836218"/>
                  </a:lnTo>
                  <a:lnTo>
                    <a:pt x="1146047" y="603936"/>
                  </a:lnTo>
                  <a:close/>
                </a:path>
                <a:path w="1146175" h="1007110">
                  <a:moveTo>
                    <a:pt x="643644" y="593459"/>
                  </a:moveTo>
                  <a:lnTo>
                    <a:pt x="637784" y="598516"/>
                  </a:lnTo>
                  <a:lnTo>
                    <a:pt x="633865" y="603373"/>
                  </a:lnTo>
                  <a:lnTo>
                    <a:pt x="632709" y="606395"/>
                  </a:lnTo>
                  <a:lnTo>
                    <a:pt x="632620" y="607421"/>
                  </a:lnTo>
                  <a:lnTo>
                    <a:pt x="633085" y="609184"/>
                  </a:lnTo>
                  <a:lnTo>
                    <a:pt x="635019" y="610024"/>
                  </a:lnTo>
                  <a:lnTo>
                    <a:pt x="637689" y="609424"/>
                  </a:lnTo>
                  <a:lnTo>
                    <a:pt x="640484" y="607337"/>
                  </a:lnTo>
                  <a:lnTo>
                    <a:pt x="642794" y="603717"/>
                  </a:lnTo>
                  <a:lnTo>
                    <a:pt x="644008" y="598516"/>
                  </a:lnTo>
                  <a:lnTo>
                    <a:pt x="643644" y="593459"/>
                  </a:lnTo>
                  <a:close/>
                </a:path>
                <a:path w="1146175" h="1007110">
                  <a:moveTo>
                    <a:pt x="1146047" y="480047"/>
                  </a:moveTo>
                  <a:lnTo>
                    <a:pt x="882764" y="480047"/>
                  </a:lnTo>
                  <a:lnTo>
                    <a:pt x="882639" y="498352"/>
                  </a:lnTo>
                  <a:lnTo>
                    <a:pt x="882265" y="509528"/>
                  </a:lnTo>
                  <a:lnTo>
                    <a:pt x="868176" y="554115"/>
                  </a:lnTo>
                  <a:lnTo>
                    <a:pt x="859599" y="564742"/>
                  </a:lnTo>
                  <a:lnTo>
                    <a:pt x="860727" y="572808"/>
                  </a:lnTo>
                  <a:lnTo>
                    <a:pt x="861090" y="580125"/>
                  </a:lnTo>
                  <a:lnTo>
                    <a:pt x="861236" y="592452"/>
                  </a:lnTo>
                  <a:lnTo>
                    <a:pt x="861876" y="597429"/>
                  </a:lnTo>
                  <a:lnTo>
                    <a:pt x="887891" y="609805"/>
                  </a:lnTo>
                  <a:lnTo>
                    <a:pt x="900657" y="609667"/>
                  </a:lnTo>
                  <a:lnTo>
                    <a:pt x="916944" y="608620"/>
                  </a:lnTo>
                  <a:lnTo>
                    <a:pt x="937182" y="606648"/>
                  </a:lnTo>
                  <a:lnTo>
                    <a:pt x="953175" y="606056"/>
                  </a:lnTo>
                  <a:lnTo>
                    <a:pt x="1009491" y="604548"/>
                  </a:lnTo>
                  <a:lnTo>
                    <a:pt x="1146047" y="603936"/>
                  </a:lnTo>
                  <a:lnTo>
                    <a:pt x="1146047" y="480047"/>
                  </a:lnTo>
                  <a:close/>
                </a:path>
                <a:path w="1146175" h="1007110">
                  <a:moveTo>
                    <a:pt x="296839" y="603935"/>
                  </a:moveTo>
                  <a:lnTo>
                    <a:pt x="247802" y="603935"/>
                  </a:lnTo>
                  <a:lnTo>
                    <a:pt x="263424" y="604170"/>
                  </a:lnTo>
                  <a:lnTo>
                    <a:pt x="275269" y="604739"/>
                  </a:lnTo>
                  <a:lnTo>
                    <a:pt x="283871" y="605436"/>
                  </a:lnTo>
                  <a:lnTo>
                    <a:pt x="289802" y="606060"/>
                  </a:lnTo>
                  <a:lnTo>
                    <a:pt x="293479" y="606395"/>
                  </a:lnTo>
                  <a:lnTo>
                    <a:pt x="295551" y="606247"/>
                  </a:lnTo>
                  <a:lnTo>
                    <a:pt x="296480" y="605436"/>
                  </a:lnTo>
                  <a:lnTo>
                    <a:pt x="296570" y="605152"/>
                  </a:lnTo>
                  <a:lnTo>
                    <a:pt x="296839" y="603935"/>
                  </a:lnTo>
                  <a:close/>
                </a:path>
                <a:path w="1146175" h="1007110">
                  <a:moveTo>
                    <a:pt x="882764" y="480047"/>
                  </a:moveTo>
                  <a:lnTo>
                    <a:pt x="588517" y="480047"/>
                  </a:lnTo>
                  <a:lnTo>
                    <a:pt x="593586" y="491407"/>
                  </a:lnTo>
                  <a:lnTo>
                    <a:pt x="597776" y="502766"/>
                  </a:lnTo>
                  <a:lnTo>
                    <a:pt x="615932" y="548201"/>
                  </a:lnTo>
                  <a:lnTo>
                    <a:pt x="634974" y="572960"/>
                  </a:lnTo>
                  <a:lnTo>
                    <a:pt x="640709" y="583185"/>
                  </a:lnTo>
                  <a:lnTo>
                    <a:pt x="643517" y="591688"/>
                  </a:lnTo>
                  <a:lnTo>
                    <a:pt x="643644" y="593459"/>
                  </a:lnTo>
                  <a:lnTo>
                    <a:pt x="644914" y="592365"/>
                  </a:lnTo>
                  <a:lnTo>
                    <a:pt x="650455" y="588441"/>
                  </a:lnTo>
                  <a:lnTo>
                    <a:pt x="665949" y="588441"/>
                  </a:lnTo>
                  <a:lnTo>
                    <a:pt x="665949" y="572960"/>
                  </a:lnTo>
                  <a:lnTo>
                    <a:pt x="638119" y="542838"/>
                  </a:lnTo>
                  <a:lnTo>
                    <a:pt x="620459" y="498352"/>
                  </a:lnTo>
                  <a:lnTo>
                    <a:pt x="619515" y="483062"/>
                  </a:lnTo>
                  <a:lnTo>
                    <a:pt x="882764" y="480047"/>
                  </a:lnTo>
                  <a:close/>
                </a:path>
                <a:path w="1146175" h="1007110">
                  <a:moveTo>
                    <a:pt x="652904" y="278739"/>
                  </a:moveTo>
                  <a:lnTo>
                    <a:pt x="634974" y="278739"/>
                  </a:lnTo>
                  <a:lnTo>
                    <a:pt x="588517" y="464566"/>
                  </a:lnTo>
                  <a:lnTo>
                    <a:pt x="603999" y="464566"/>
                  </a:lnTo>
                  <a:lnTo>
                    <a:pt x="652904" y="278739"/>
                  </a:lnTo>
                  <a:close/>
                </a:path>
                <a:path w="1146175" h="1007110">
                  <a:moveTo>
                    <a:pt x="1146047" y="170345"/>
                  </a:moveTo>
                  <a:lnTo>
                    <a:pt x="882764" y="170345"/>
                  </a:lnTo>
                  <a:lnTo>
                    <a:pt x="876477" y="182296"/>
                  </a:lnTo>
                  <a:lnTo>
                    <a:pt x="865048" y="221753"/>
                  </a:lnTo>
                  <a:lnTo>
                    <a:pt x="862744" y="256441"/>
                  </a:lnTo>
                  <a:lnTo>
                    <a:pt x="862859" y="266092"/>
                  </a:lnTo>
                  <a:lnTo>
                    <a:pt x="867279" y="311645"/>
                  </a:lnTo>
                  <a:lnTo>
                    <a:pt x="875922" y="358944"/>
                  </a:lnTo>
                  <a:lnTo>
                    <a:pt x="886237" y="405720"/>
                  </a:lnTo>
                  <a:lnTo>
                    <a:pt x="889614" y="420925"/>
                  </a:lnTo>
                  <a:lnTo>
                    <a:pt x="892805" y="435840"/>
                  </a:lnTo>
                  <a:lnTo>
                    <a:pt x="895717" y="450406"/>
                  </a:lnTo>
                  <a:lnTo>
                    <a:pt x="898258" y="464566"/>
                  </a:lnTo>
                  <a:lnTo>
                    <a:pt x="1146047" y="464566"/>
                  </a:lnTo>
                  <a:lnTo>
                    <a:pt x="1146047" y="327464"/>
                  </a:lnTo>
                  <a:lnTo>
                    <a:pt x="928189" y="327464"/>
                  </a:lnTo>
                  <a:lnTo>
                    <a:pt x="927195" y="327020"/>
                  </a:lnTo>
                  <a:lnTo>
                    <a:pt x="925711" y="325225"/>
                  </a:lnTo>
                  <a:lnTo>
                    <a:pt x="923640" y="323154"/>
                  </a:lnTo>
                  <a:lnTo>
                    <a:pt x="922201" y="322492"/>
                  </a:lnTo>
                  <a:lnTo>
                    <a:pt x="917345" y="322492"/>
                  </a:lnTo>
                  <a:lnTo>
                    <a:pt x="903341" y="314051"/>
                  </a:lnTo>
                  <a:lnTo>
                    <a:pt x="892564" y="306250"/>
                  </a:lnTo>
                  <a:lnTo>
                    <a:pt x="884990" y="298897"/>
                  </a:lnTo>
                  <a:lnTo>
                    <a:pt x="880594" y="291802"/>
                  </a:lnTo>
                  <a:lnTo>
                    <a:pt x="879352" y="284773"/>
                  </a:lnTo>
                  <a:lnTo>
                    <a:pt x="881240" y="277619"/>
                  </a:lnTo>
                  <a:lnTo>
                    <a:pt x="886232" y="270148"/>
                  </a:lnTo>
                  <a:lnTo>
                    <a:pt x="894306" y="262171"/>
                  </a:lnTo>
                  <a:lnTo>
                    <a:pt x="905437" y="253495"/>
                  </a:lnTo>
                  <a:lnTo>
                    <a:pt x="918048" y="253495"/>
                  </a:lnTo>
                  <a:lnTo>
                    <a:pt x="920376" y="252403"/>
                  </a:lnTo>
                  <a:lnTo>
                    <a:pt x="923402" y="250265"/>
                  </a:lnTo>
                  <a:lnTo>
                    <a:pt x="925646" y="248715"/>
                  </a:lnTo>
                  <a:lnTo>
                    <a:pt x="927225" y="248637"/>
                  </a:lnTo>
                  <a:lnTo>
                    <a:pt x="1146047" y="248637"/>
                  </a:lnTo>
                  <a:lnTo>
                    <a:pt x="1146047" y="170345"/>
                  </a:lnTo>
                  <a:close/>
                </a:path>
                <a:path w="1146175" h="1007110">
                  <a:moveTo>
                    <a:pt x="1146047" y="248637"/>
                  </a:moveTo>
                  <a:lnTo>
                    <a:pt x="927225" y="248637"/>
                  </a:lnTo>
                  <a:lnTo>
                    <a:pt x="928255" y="250918"/>
                  </a:lnTo>
                  <a:lnTo>
                    <a:pt x="928854" y="256441"/>
                  </a:lnTo>
                  <a:lnTo>
                    <a:pt x="929119" y="265392"/>
                  </a:lnTo>
                  <a:lnTo>
                    <a:pt x="929224" y="296033"/>
                  </a:lnTo>
                  <a:lnTo>
                    <a:pt x="929103" y="319998"/>
                  </a:lnTo>
                  <a:lnTo>
                    <a:pt x="928793" y="325482"/>
                  </a:lnTo>
                  <a:lnTo>
                    <a:pt x="928189" y="327464"/>
                  </a:lnTo>
                  <a:lnTo>
                    <a:pt x="1146047" y="327464"/>
                  </a:lnTo>
                  <a:lnTo>
                    <a:pt x="1146047" y="248637"/>
                  </a:lnTo>
                  <a:close/>
                </a:path>
                <a:path w="1146175" h="1007110">
                  <a:moveTo>
                    <a:pt x="920884" y="321885"/>
                  </a:moveTo>
                  <a:lnTo>
                    <a:pt x="917345" y="322492"/>
                  </a:lnTo>
                  <a:lnTo>
                    <a:pt x="922201" y="322492"/>
                  </a:lnTo>
                  <a:lnTo>
                    <a:pt x="920884" y="321885"/>
                  </a:lnTo>
                  <a:close/>
                </a:path>
                <a:path w="1146175" h="1007110">
                  <a:moveTo>
                    <a:pt x="918048" y="253495"/>
                  </a:moveTo>
                  <a:lnTo>
                    <a:pt x="905437" y="253495"/>
                  </a:lnTo>
                  <a:lnTo>
                    <a:pt x="911510" y="254903"/>
                  </a:lnTo>
                  <a:lnTo>
                    <a:pt x="916451" y="254244"/>
                  </a:lnTo>
                  <a:lnTo>
                    <a:pt x="918048" y="253495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6448152" y="7497686"/>
              <a:ext cx="201930" cy="201295"/>
            </a:xfrm>
            <a:custGeom>
              <a:avLst/>
              <a:gdLst/>
              <a:ahLst/>
              <a:cxnLst/>
              <a:rect l="l" t="t" r="r" b="b"/>
              <a:pathLst>
                <a:path w="201929" h="201295">
                  <a:moveTo>
                    <a:pt x="154876" y="0"/>
                  </a:moveTo>
                  <a:lnTo>
                    <a:pt x="46456" y="0"/>
                  </a:lnTo>
                  <a:lnTo>
                    <a:pt x="0" y="201307"/>
                  </a:lnTo>
                  <a:lnTo>
                    <a:pt x="201333" y="201307"/>
                  </a:lnTo>
                  <a:lnTo>
                    <a:pt x="154876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6541080" y="7942808"/>
              <a:ext cx="309880" cy="66040"/>
            </a:xfrm>
            <a:custGeom>
              <a:avLst/>
              <a:gdLst/>
              <a:ahLst/>
              <a:cxnLst/>
              <a:rect l="l" t="t" r="r" b="b"/>
              <a:pathLst>
                <a:path w="309879" h="66039">
                  <a:moveTo>
                    <a:pt x="0" y="3955"/>
                  </a:moveTo>
                  <a:lnTo>
                    <a:pt x="15481" y="65893"/>
                  </a:lnTo>
                  <a:lnTo>
                    <a:pt x="309740" y="65893"/>
                  </a:lnTo>
                  <a:lnTo>
                    <a:pt x="309740" y="59919"/>
                  </a:lnTo>
                  <a:lnTo>
                    <a:pt x="49996" y="59919"/>
                  </a:lnTo>
                  <a:lnTo>
                    <a:pt x="31892" y="54432"/>
                  </a:lnTo>
                  <a:lnTo>
                    <a:pt x="20772" y="46855"/>
                  </a:lnTo>
                  <a:lnTo>
                    <a:pt x="15078" y="37901"/>
                  </a:lnTo>
                  <a:lnTo>
                    <a:pt x="13254" y="28278"/>
                  </a:lnTo>
                  <a:lnTo>
                    <a:pt x="13743" y="18699"/>
                  </a:lnTo>
                  <a:lnTo>
                    <a:pt x="14987" y="9874"/>
                  </a:lnTo>
                  <a:lnTo>
                    <a:pt x="0" y="3955"/>
                  </a:lnTo>
                  <a:close/>
                </a:path>
                <a:path w="309879" h="66039">
                  <a:moveTo>
                    <a:pt x="93893" y="0"/>
                  </a:moveTo>
                  <a:lnTo>
                    <a:pt x="58757" y="15706"/>
                  </a:lnTo>
                  <a:lnTo>
                    <a:pt x="57222" y="29595"/>
                  </a:lnTo>
                  <a:lnTo>
                    <a:pt x="56848" y="35006"/>
                  </a:lnTo>
                  <a:lnTo>
                    <a:pt x="56166" y="40767"/>
                  </a:lnTo>
                  <a:lnTo>
                    <a:pt x="54948" y="46856"/>
                  </a:lnTo>
                  <a:lnTo>
                    <a:pt x="52967" y="53247"/>
                  </a:lnTo>
                  <a:lnTo>
                    <a:pt x="49996" y="59919"/>
                  </a:lnTo>
                  <a:lnTo>
                    <a:pt x="309740" y="59919"/>
                  </a:lnTo>
                  <a:lnTo>
                    <a:pt x="309740" y="3955"/>
                  </a:lnTo>
                  <a:lnTo>
                    <a:pt x="157104" y="3955"/>
                  </a:lnTo>
                  <a:lnTo>
                    <a:pt x="137226" y="1966"/>
                  </a:lnTo>
                  <a:lnTo>
                    <a:pt x="120215" y="659"/>
                  </a:lnTo>
                  <a:lnTo>
                    <a:pt x="105847" y="12"/>
                  </a:lnTo>
                  <a:lnTo>
                    <a:pt x="93893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6676717" y="7529013"/>
              <a:ext cx="50165" cy="79375"/>
            </a:xfrm>
            <a:custGeom>
              <a:avLst/>
              <a:gdLst/>
              <a:ahLst/>
              <a:cxnLst/>
              <a:rect l="l" t="t" r="r" b="b"/>
              <a:pathLst>
                <a:path w="50165" h="79375">
                  <a:moveTo>
                    <a:pt x="49964" y="73875"/>
                  </a:moveTo>
                  <a:lnTo>
                    <a:pt x="42379" y="73875"/>
                  </a:lnTo>
                  <a:lnTo>
                    <a:pt x="45013" y="75357"/>
                  </a:lnTo>
                  <a:lnTo>
                    <a:pt x="46977" y="77458"/>
                  </a:lnTo>
                  <a:lnTo>
                    <a:pt x="48372" y="79100"/>
                  </a:lnTo>
                  <a:lnTo>
                    <a:pt x="49293" y="79210"/>
                  </a:lnTo>
                  <a:lnTo>
                    <a:pt x="49840" y="76710"/>
                  </a:lnTo>
                  <a:lnTo>
                    <a:pt x="49964" y="73875"/>
                  </a:lnTo>
                  <a:close/>
                </a:path>
                <a:path w="50165" h="79375">
                  <a:moveTo>
                    <a:pt x="35089" y="0"/>
                  </a:moveTo>
                  <a:lnTo>
                    <a:pt x="4771" y="25371"/>
                  </a:lnTo>
                  <a:lnTo>
                    <a:pt x="0" y="40118"/>
                  </a:lnTo>
                  <a:lnTo>
                    <a:pt x="2239" y="47478"/>
                  </a:lnTo>
                  <a:lnTo>
                    <a:pt x="7557" y="55113"/>
                  </a:lnTo>
                  <a:lnTo>
                    <a:pt x="15953" y="63235"/>
                  </a:lnTo>
                  <a:lnTo>
                    <a:pt x="27423" y="72057"/>
                  </a:lnTo>
                  <a:lnTo>
                    <a:pt x="34716" y="77067"/>
                  </a:lnTo>
                  <a:lnTo>
                    <a:pt x="38980" y="74087"/>
                  </a:lnTo>
                  <a:lnTo>
                    <a:pt x="42379" y="73875"/>
                  </a:lnTo>
                  <a:lnTo>
                    <a:pt x="49964" y="73875"/>
                  </a:lnTo>
                  <a:lnTo>
                    <a:pt x="50043" y="72057"/>
                  </a:lnTo>
                  <a:lnTo>
                    <a:pt x="49970" y="14253"/>
                  </a:lnTo>
                  <a:lnTo>
                    <a:pt x="49648" y="7254"/>
                  </a:lnTo>
                  <a:lnTo>
                    <a:pt x="49098" y="3147"/>
                  </a:lnTo>
                  <a:lnTo>
                    <a:pt x="41460" y="3147"/>
                  </a:lnTo>
                  <a:lnTo>
                    <a:pt x="38563" y="2472"/>
                  </a:lnTo>
                  <a:lnTo>
                    <a:pt x="35089" y="0"/>
                  </a:lnTo>
                  <a:close/>
                </a:path>
                <a:path w="50165" h="79375">
                  <a:moveTo>
                    <a:pt x="47208" y="1135"/>
                  </a:moveTo>
                  <a:lnTo>
                    <a:pt x="45730" y="1803"/>
                  </a:lnTo>
                  <a:lnTo>
                    <a:pt x="43831" y="2698"/>
                  </a:lnTo>
                  <a:lnTo>
                    <a:pt x="41460" y="3147"/>
                  </a:lnTo>
                  <a:lnTo>
                    <a:pt x="49098" y="3147"/>
                  </a:lnTo>
                  <a:lnTo>
                    <a:pt x="48319" y="1371"/>
                  </a:lnTo>
                  <a:lnTo>
                    <a:pt x="47208" y="1135"/>
                  </a:lnTo>
                  <a:close/>
                </a:path>
              </a:pathLst>
            </a:custGeom>
            <a:solidFill>
              <a:srgbClr val="F7F7F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5906099" y="7946763"/>
              <a:ext cx="278765" cy="62230"/>
            </a:xfrm>
            <a:custGeom>
              <a:avLst/>
              <a:gdLst/>
              <a:ahLst/>
              <a:cxnLst/>
              <a:rect l="l" t="t" r="r" b="b"/>
              <a:pathLst>
                <a:path w="278764" h="62229">
                  <a:moveTo>
                    <a:pt x="0" y="0"/>
                  </a:moveTo>
                  <a:lnTo>
                    <a:pt x="278765" y="0"/>
                  </a:lnTo>
                  <a:lnTo>
                    <a:pt x="278765" y="61937"/>
                  </a:lnTo>
                  <a:lnTo>
                    <a:pt x="0" y="61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6231335" y="7946763"/>
              <a:ext cx="290195" cy="66675"/>
            </a:xfrm>
            <a:custGeom>
              <a:avLst/>
              <a:gdLst/>
              <a:ahLst/>
              <a:cxnLst/>
              <a:rect l="l" t="t" r="r" b="b"/>
              <a:pathLst>
                <a:path w="290195" h="66675">
                  <a:moveTo>
                    <a:pt x="0" y="0"/>
                  </a:moveTo>
                  <a:lnTo>
                    <a:pt x="290004" y="0"/>
                  </a:lnTo>
                  <a:lnTo>
                    <a:pt x="290004" y="66205"/>
                  </a:lnTo>
                  <a:lnTo>
                    <a:pt x="0" y="66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6556565" y="7946763"/>
              <a:ext cx="294640" cy="62230"/>
            </a:xfrm>
            <a:custGeom>
              <a:avLst/>
              <a:gdLst/>
              <a:ahLst/>
              <a:cxnLst/>
              <a:rect l="l" t="t" r="r" b="b"/>
              <a:pathLst>
                <a:path w="294640" h="62229">
                  <a:moveTo>
                    <a:pt x="0" y="0"/>
                  </a:moveTo>
                  <a:lnTo>
                    <a:pt x="294259" y="0"/>
                  </a:lnTo>
                  <a:lnTo>
                    <a:pt x="294259" y="61937"/>
                  </a:lnTo>
                  <a:lnTo>
                    <a:pt x="0" y="61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object 82"/>
            <p:cNvSpPr txBox="1"/>
            <p:nvPr/>
          </p:nvSpPr>
          <p:spPr>
            <a:xfrm>
              <a:off x="6943872" y="7288958"/>
              <a:ext cx="1228237" cy="10951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экономика (сельское хозяйство, дорожное хозяйство, транспорт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ts val="111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лесное </a:t>
              </a:r>
              <a:r>
                <a:rPr sz="1000" dirty="0" err="1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хозяйство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000" dirty="0" smtClean="0">
                <a:solidFill>
                  <a:srgbClr val="2B2A29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ts val="1110"/>
                </a:lnSpc>
              </a:pPr>
              <a:r>
                <a:rPr sz="1000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и 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т.д.)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17145" algn="ctr">
                <a:lnSpc>
                  <a:spcPct val="100000"/>
                </a:lnSpc>
                <a:spcBef>
                  <a:spcPts val="509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653,7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9" name="Группа 98"/>
          <p:cNvGrpSpPr/>
          <p:nvPr/>
        </p:nvGrpSpPr>
        <p:grpSpPr>
          <a:xfrm>
            <a:off x="7071547" y="2500631"/>
            <a:ext cx="2072453" cy="1004569"/>
            <a:chOff x="7030724" y="5775585"/>
            <a:chExt cx="2072453" cy="1004569"/>
          </a:xfrm>
        </p:grpSpPr>
        <p:sp>
          <p:nvSpPr>
            <p:cNvPr id="66" name="object 66"/>
            <p:cNvSpPr/>
            <p:nvPr/>
          </p:nvSpPr>
          <p:spPr>
            <a:xfrm>
              <a:off x="7030724" y="5775585"/>
              <a:ext cx="1145095" cy="10045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bject 84"/>
            <p:cNvSpPr txBox="1"/>
            <p:nvPr/>
          </p:nvSpPr>
          <p:spPr>
            <a:xfrm>
              <a:off x="8146867" y="5895916"/>
              <a:ext cx="956310" cy="7639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019"/>
                </a:lnSpc>
              </a:pPr>
              <a:r>
                <a:rPr sz="9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Обслуживание государственного и муниципального долга</a:t>
              </a:r>
              <a:endParaRPr sz="9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100000"/>
                </a:lnSpc>
                <a:spcBef>
                  <a:spcPts val="380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091,6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7057390" y="1192916"/>
            <a:ext cx="1887220" cy="1004569"/>
            <a:chOff x="4730377" y="5761911"/>
            <a:chExt cx="1887220" cy="1004569"/>
          </a:xfrm>
        </p:grpSpPr>
        <p:sp>
          <p:nvSpPr>
            <p:cNvPr id="65" name="object 65"/>
            <p:cNvSpPr/>
            <p:nvPr/>
          </p:nvSpPr>
          <p:spPr>
            <a:xfrm>
              <a:off x="4730377" y="5761911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70">
                  <a:moveTo>
                    <a:pt x="1145108" y="0"/>
                  </a:moveTo>
                  <a:lnTo>
                    <a:pt x="0" y="0"/>
                  </a:lnTo>
                  <a:lnTo>
                    <a:pt x="0" y="1004570"/>
                  </a:lnTo>
                  <a:lnTo>
                    <a:pt x="1145108" y="1004570"/>
                  </a:lnTo>
                  <a:lnTo>
                    <a:pt x="1145108" y="900430"/>
                  </a:lnTo>
                  <a:lnTo>
                    <a:pt x="656727" y="900430"/>
                  </a:lnTo>
                  <a:lnTo>
                    <a:pt x="637661" y="899160"/>
                  </a:lnTo>
                  <a:lnTo>
                    <a:pt x="618972" y="896620"/>
                  </a:lnTo>
                  <a:lnTo>
                    <a:pt x="620093" y="885190"/>
                  </a:lnTo>
                  <a:lnTo>
                    <a:pt x="623306" y="873760"/>
                  </a:lnTo>
                  <a:lnTo>
                    <a:pt x="623870" y="872490"/>
                  </a:lnTo>
                  <a:lnTo>
                    <a:pt x="516331" y="872490"/>
                  </a:lnTo>
                  <a:lnTo>
                    <a:pt x="454063" y="866140"/>
                  </a:lnTo>
                  <a:lnTo>
                    <a:pt x="429156" y="861060"/>
                  </a:lnTo>
                  <a:lnTo>
                    <a:pt x="416703" y="859790"/>
                  </a:lnTo>
                  <a:lnTo>
                    <a:pt x="360559" y="848360"/>
                  </a:lnTo>
                  <a:lnTo>
                    <a:pt x="343811" y="845820"/>
                  </a:lnTo>
                  <a:lnTo>
                    <a:pt x="328928" y="842010"/>
                  </a:lnTo>
                  <a:lnTo>
                    <a:pt x="315740" y="836930"/>
                  </a:lnTo>
                  <a:lnTo>
                    <a:pt x="304075" y="833120"/>
                  </a:lnTo>
                  <a:lnTo>
                    <a:pt x="293761" y="828040"/>
                  </a:lnTo>
                  <a:lnTo>
                    <a:pt x="262597" y="797560"/>
                  </a:lnTo>
                  <a:lnTo>
                    <a:pt x="245020" y="763270"/>
                  </a:lnTo>
                  <a:lnTo>
                    <a:pt x="233493" y="730250"/>
                  </a:lnTo>
                  <a:lnTo>
                    <a:pt x="784674" y="730250"/>
                  </a:lnTo>
                  <a:lnTo>
                    <a:pt x="787081" y="727710"/>
                  </a:lnTo>
                  <a:lnTo>
                    <a:pt x="797629" y="717550"/>
                  </a:lnTo>
                  <a:lnTo>
                    <a:pt x="804988" y="711200"/>
                  </a:lnTo>
                  <a:lnTo>
                    <a:pt x="510654" y="711200"/>
                  </a:lnTo>
                  <a:lnTo>
                    <a:pt x="510654" y="695960"/>
                  </a:lnTo>
                  <a:lnTo>
                    <a:pt x="247586" y="695960"/>
                  </a:lnTo>
                  <a:lnTo>
                    <a:pt x="225513" y="687070"/>
                  </a:lnTo>
                  <a:lnTo>
                    <a:pt x="202501" y="655320"/>
                  </a:lnTo>
                  <a:lnTo>
                    <a:pt x="197380" y="643890"/>
                  </a:lnTo>
                  <a:lnTo>
                    <a:pt x="180135" y="598170"/>
                  </a:lnTo>
                  <a:lnTo>
                    <a:pt x="167661" y="553720"/>
                  </a:lnTo>
                  <a:lnTo>
                    <a:pt x="161628" y="532130"/>
                  </a:lnTo>
                  <a:lnTo>
                    <a:pt x="157843" y="519430"/>
                  </a:lnTo>
                  <a:lnTo>
                    <a:pt x="152715" y="509270"/>
                  </a:lnTo>
                  <a:lnTo>
                    <a:pt x="147729" y="497840"/>
                  </a:lnTo>
                  <a:lnTo>
                    <a:pt x="142978" y="486410"/>
                  </a:lnTo>
                  <a:lnTo>
                    <a:pt x="138555" y="476250"/>
                  </a:lnTo>
                  <a:lnTo>
                    <a:pt x="134556" y="464820"/>
                  </a:lnTo>
                  <a:lnTo>
                    <a:pt x="124658" y="421640"/>
                  </a:lnTo>
                  <a:lnTo>
                    <a:pt x="124177" y="411480"/>
                  </a:lnTo>
                  <a:lnTo>
                    <a:pt x="124682" y="401320"/>
                  </a:lnTo>
                  <a:lnTo>
                    <a:pt x="138429" y="363220"/>
                  </a:lnTo>
                  <a:lnTo>
                    <a:pt x="175440" y="330200"/>
                  </a:lnTo>
                  <a:lnTo>
                    <a:pt x="523416" y="330200"/>
                  </a:lnTo>
                  <a:lnTo>
                    <a:pt x="521946" y="323850"/>
                  </a:lnTo>
                  <a:lnTo>
                    <a:pt x="216636" y="323850"/>
                  </a:lnTo>
                  <a:lnTo>
                    <a:pt x="217665" y="314960"/>
                  </a:lnTo>
                  <a:lnTo>
                    <a:pt x="232359" y="270510"/>
                  </a:lnTo>
                  <a:lnTo>
                    <a:pt x="250899" y="229870"/>
                  </a:lnTo>
                  <a:lnTo>
                    <a:pt x="275566" y="185420"/>
                  </a:lnTo>
                  <a:lnTo>
                    <a:pt x="305619" y="142240"/>
                  </a:lnTo>
                  <a:lnTo>
                    <a:pt x="340313" y="104140"/>
                  </a:lnTo>
                  <a:lnTo>
                    <a:pt x="378907" y="73660"/>
                  </a:lnTo>
                  <a:lnTo>
                    <a:pt x="420657" y="55880"/>
                  </a:lnTo>
                  <a:lnTo>
                    <a:pt x="442483" y="53340"/>
                  </a:lnTo>
                  <a:lnTo>
                    <a:pt x="1145108" y="53340"/>
                  </a:lnTo>
                  <a:lnTo>
                    <a:pt x="1145108" y="0"/>
                  </a:lnTo>
                  <a:close/>
                </a:path>
                <a:path w="1145539" h="1004570">
                  <a:moveTo>
                    <a:pt x="1145108" y="633730"/>
                  </a:moveTo>
                  <a:lnTo>
                    <a:pt x="928288" y="633730"/>
                  </a:lnTo>
                  <a:lnTo>
                    <a:pt x="925255" y="650240"/>
                  </a:lnTo>
                  <a:lnTo>
                    <a:pt x="921609" y="664210"/>
                  </a:lnTo>
                  <a:lnTo>
                    <a:pt x="907372" y="702310"/>
                  </a:lnTo>
                  <a:lnTo>
                    <a:pt x="882135" y="742950"/>
                  </a:lnTo>
                  <a:lnTo>
                    <a:pt x="874965" y="753110"/>
                  </a:lnTo>
                  <a:lnTo>
                    <a:pt x="867530" y="762000"/>
                  </a:lnTo>
                  <a:lnTo>
                    <a:pt x="859866" y="770890"/>
                  </a:lnTo>
                  <a:lnTo>
                    <a:pt x="844007" y="789940"/>
                  </a:lnTo>
                  <a:lnTo>
                    <a:pt x="835890" y="800100"/>
                  </a:lnTo>
                  <a:lnTo>
                    <a:pt x="827699" y="810260"/>
                  </a:lnTo>
                  <a:lnTo>
                    <a:pt x="817220" y="820420"/>
                  </a:lnTo>
                  <a:lnTo>
                    <a:pt x="807724" y="830580"/>
                  </a:lnTo>
                  <a:lnTo>
                    <a:pt x="790935" y="849630"/>
                  </a:lnTo>
                  <a:lnTo>
                    <a:pt x="783270" y="858520"/>
                  </a:lnTo>
                  <a:lnTo>
                    <a:pt x="775844" y="866140"/>
                  </a:lnTo>
                  <a:lnTo>
                    <a:pt x="744807" y="889000"/>
                  </a:lnTo>
                  <a:lnTo>
                    <a:pt x="702712" y="899160"/>
                  </a:lnTo>
                  <a:lnTo>
                    <a:pt x="689067" y="900430"/>
                  </a:lnTo>
                  <a:lnTo>
                    <a:pt x="1145108" y="900430"/>
                  </a:lnTo>
                  <a:lnTo>
                    <a:pt x="1145108" y="633730"/>
                  </a:lnTo>
                  <a:close/>
                </a:path>
                <a:path w="1145539" h="1004570">
                  <a:moveTo>
                    <a:pt x="784674" y="730250"/>
                  </a:moveTo>
                  <a:lnTo>
                    <a:pt x="261017" y="730250"/>
                  </a:lnTo>
                  <a:lnTo>
                    <a:pt x="274717" y="731520"/>
                  </a:lnTo>
                  <a:lnTo>
                    <a:pt x="288320" y="734060"/>
                  </a:lnTo>
                  <a:lnTo>
                    <a:pt x="301782" y="735330"/>
                  </a:lnTo>
                  <a:lnTo>
                    <a:pt x="315061" y="737870"/>
                  </a:lnTo>
                  <a:lnTo>
                    <a:pt x="353373" y="749300"/>
                  </a:lnTo>
                  <a:lnTo>
                    <a:pt x="365493" y="754380"/>
                  </a:lnTo>
                  <a:lnTo>
                    <a:pt x="377217" y="758190"/>
                  </a:lnTo>
                  <a:lnTo>
                    <a:pt x="388503" y="763270"/>
                  </a:lnTo>
                  <a:lnTo>
                    <a:pt x="399306" y="768350"/>
                  </a:lnTo>
                  <a:lnTo>
                    <a:pt x="409586" y="774700"/>
                  </a:lnTo>
                  <a:lnTo>
                    <a:pt x="419299" y="779780"/>
                  </a:lnTo>
                  <a:lnTo>
                    <a:pt x="428403" y="784860"/>
                  </a:lnTo>
                  <a:lnTo>
                    <a:pt x="452402" y="791210"/>
                  </a:lnTo>
                  <a:lnTo>
                    <a:pt x="473673" y="797560"/>
                  </a:lnTo>
                  <a:lnTo>
                    <a:pt x="492437" y="802640"/>
                  </a:lnTo>
                  <a:lnTo>
                    <a:pt x="508914" y="806450"/>
                  </a:lnTo>
                  <a:lnTo>
                    <a:pt x="523326" y="810260"/>
                  </a:lnTo>
                  <a:lnTo>
                    <a:pt x="535893" y="815340"/>
                  </a:lnTo>
                  <a:lnTo>
                    <a:pt x="546836" y="819150"/>
                  </a:lnTo>
                  <a:lnTo>
                    <a:pt x="556376" y="822960"/>
                  </a:lnTo>
                  <a:lnTo>
                    <a:pt x="590764" y="848360"/>
                  </a:lnTo>
                  <a:lnTo>
                    <a:pt x="602431" y="864870"/>
                  </a:lnTo>
                  <a:lnTo>
                    <a:pt x="603503" y="866140"/>
                  </a:lnTo>
                  <a:lnTo>
                    <a:pt x="591051" y="868680"/>
                  </a:lnTo>
                  <a:lnTo>
                    <a:pt x="553692" y="872490"/>
                  </a:lnTo>
                  <a:lnTo>
                    <a:pt x="623870" y="872490"/>
                  </a:lnTo>
                  <a:lnTo>
                    <a:pt x="652599" y="831850"/>
                  </a:lnTo>
                  <a:lnTo>
                    <a:pt x="685560" y="805180"/>
                  </a:lnTo>
                  <a:lnTo>
                    <a:pt x="721222" y="781050"/>
                  </a:lnTo>
                  <a:lnTo>
                    <a:pt x="753537" y="760730"/>
                  </a:lnTo>
                  <a:lnTo>
                    <a:pt x="776246" y="739140"/>
                  </a:lnTo>
                  <a:lnTo>
                    <a:pt x="784674" y="730250"/>
                  </a:lnTo>
                  <a:close/>
                </a:path>
                <a:path w="1145539" h="1004570">
                  <a:moveTo>
                    <a:pt x="651857" y="546100"/>
                  </a:moveTo>
                  <a:lnTo>
                    <a:pt x="648562" y="546100"/>
                  </a:lnTo>
                  <a:lnTo>
                    <a:pt x="647001" y="547370"/>
                  </a:lnTo>
                  <a:lnTo>
                    <a:pt x="636663" y="588010"/>
                  </a:lnTo>
                  <a:lnTo>
                    <a:pt x="634453" y="603250"/>
                  </a:lnTo>
                  <a:lnTo>
                    <a:pt x="634453" y="702310"/>
                  </a:lnTo>
                  <a:lnTo>
                    <a:pt x="620514" y="704850"/>
                  </a:lnTo>
                  <a:lnTo>
                    <a:pt x="597277" y="709930"/>
                  </a:lnTo>
                  <a:lnTo>
                    <a:pt x="591771" y="711200"/>
                  </a:lnTo>
                  <a:lnTo>
                    <a:pt x="804988" y="711200"/>
                  </a:lnTo>
                  <a:lnTo>
                    <a:pt x="807931" y="708660"/>
                  </a:lnTo>
                  <a:lnTo>
                    <a:pt x="818033" y="699770"/>
                  </a:lnTo>
                  <a:lnTo>
                    <a:pt x="827976" y="690880"/>
                  </a:lnTo>
                  <a:lnTo>
                    <a:pt x="857294" y="668020"/>
                  </a:lnTo>
                  <a:lnTo>
                    <a:pt x="876847" y="655320"/>
                  </a:lnTo>
                  <a:lnTo>
                    <a:pt x="896811" y="645160"/>
                  </a:lnTo>
                  <a:lnTo>
                    <a:pt x="907056" y="640080"/>
                  </a:lnTo>
                  <a:lnTo>
                    <a:pt x="917534" y="637540"/>
                  </a:lnTo>
                  <a:lnTo>
                    <a:pt x="928288" y="633730"/>
                  </a:lnTo>
                  <a:lnTo>
                    <a:pt x="1145108" y="633730"/>
                  </a:lnTo>
                  <a:lnTo>
                    <a:pt x="1145108" y="632460"/>
                  </a:lnTo>
                  <a:lnTo>
                    <a:pt x="931215" y="632460"/>
                  </a:lnTo>
                  <a:lnTo>
                    <a:pt x="928279" y="619760"/>
                  </a:lnTo>
                  <a:lnTo>
                    <a:pt x="924976" y="605790"/>
                  </a:lnTo>
                  <a:lnTo>
                    <a:pt x="921362" y="589280"/>
                  </a:lnTo>
                  <a:lnTo>
                    <a:pt x="917494" y="572770"/>
                  </a:lnTo>
                  <a:lnTo>
                    <a:pt x="913426" y="553720"/>
                  </a:lnTo>
                  <a:lnTo>
                    <a:pt x="912110" y="547370"/>
                  </a:lnTo>
                  <a:lnTo>
                    <a:pt x="655617" y="547370"/>
                  </a:lnTo>
                  <a:lnTo>
                    <a:pt x="651857" y="546100"/>
                  </a:lnTo>
                  <a:close/>
                </a:path>
                <a:path w="1145539" h="1004570">
                  <a:moveTo>
                    <a:pt x="523416" y="330200"/>
                  </a:moveTo>
                  <a:lnTo>
                    <a:pt x="175440" y="330200"/>
                  </a:lnTo>
                  <a:lnTo>
                    <a:pt x="183638" y="336550"/>
                  </a:lnTo>
                  <a:lnTo>
                    <a:pt x="191249" y="345440"/>
                  </a:lnTo>
                  <a:lnTo>
                    <a:pt x="210866" y="381000"/>
                  </a:lnTo>
                  <a:lnTo>
                    <a:pt x="226311" y="426720"/>
                  </a:lnTo>
                  <a:lnTo>
                    <a:pt x="238419" y="477520"/>
                  </a:lnTo>
                  <a:lnTo>
                    <a:pt x="248025" y="529590"/>
                  </a:lnTo>
                  <a:lnTo>
                    <a:pt x="255962" y="577850"/>
                  </a:lnTo>
                  <a:lnTo>
                    <a:pt x="258382" y="593090"/>
                  </a:lnTo>
                  <a:lnTo>
                    <a:pt x="260740" y="605790"/>
                  </a:lnTo>
                  <a:lnTo>
                    <a:pt x="263067" y="618490"/>
                  </a:lnTo>
                  <a:lnTo>
                    <a:pt x="247586" y="695960"/>
                  </a:lnTo>
                  <a:lnTo>
                    <a:pt x="510654" y="695960"/>
                  </a:lnTo>
                  <a:lnTo>
                    <a:pt x="503125" y="650240"/>
                  </a:lnTo>
                  <a:lnTo>
                    <a:pt x="502892" y="624840"/>
                  </a:lnTo>
                  <a:lnTo>
                    <a:pt x="502602" y="613410"/>
                  </a:lnTo>
                  <a:lnTo>
                    <a:pt x="492104" y="563880"/>
                  </a:lnTo>
                  <a:lnTo>
                    <a:pt x="475584" y="541020"/>
                  </a:lnTo>
                  <a:lnTo>
                    <a:pt x="458311" y="541020"/>
                  </a:lnTo>
                  <a:lnTo>
                    <a:pt x="456292" y="538480"/>
                  </a:lnTo>
                  <a:lnTo>
                    <a:pt x="449805" y="491490"/>
                  </a:lnTo>
                  <a:lnTo>
                    <a:pt x="448962" y="453390"/>
                  </a:lnTo>
                  <a:lnTo>
                    <a:pt x="448754" y="416560"/>
                  </a:lnTo>
                  <a:lnTo>
                    <a:pt x="449428" y="398780"/>
                  </a:lnTo>
                  <a:lnTo>
                    <a:pt x="451643" y="384810"/>
                  </a:lnTo>
                  <a:lnTo>
                    <a:pt x="455690" y="377190"/>
                  </a:lnTo>
                  <a:lnTo>
                    <a:pt x="461859" y="372110"/>
                  </a:lnTo>
                  <a:lnTo>
                    <a:pt x="470440" y="369570"/>
                  </a:lnTo>
                  <a:lnTo>
                    <a:pt x="879055" y="369570"/>
                  </a:lnTo>
                  <a:lnTo>
                    <a:pt x="877090" y="356870"/>
                  </a:lnTo>
                  <a:lnTo>
                    <a:pt x="875512" y="345440"/>
                  </a:lnTo>
                  <a:lnTo>
                    <a:pt x="559203" y="345440"/>
                  </a:lnTo>
                  <a:lnTo>
                    <a:pt x="543672" y="342900"/>
                  </a:lnTo>
                  <a:lnTo>
                    <a:pt x="526135" y="340360"/>
                  </a:lnTo>
                  <a:lnTo>
                    <a:pt x="523710" y="331470"/>
                  </a:lnTo>
                  <a:lnTo>
                    <a:pt x="523416" y="330200"/>
                  </a:lnTo>
                  <a:close/>
                </a:path>
                <a:path w="1145539" h="1004570">
                  <a:moveTo>
                    <a:pt x="1145108" y="246380"/>
                  </a:moveTo>
                  <a:lnTo>
                    <a:pt x="866571" y="246380"/>
                  </a:lnTo>
                  <a:lnTo>
                    <a:pt x="879193" y="252730"/>
                  </a:lnTo>
                  <a:lnTo>
                    <a:pt x="890697" y="259080"/>
                  </a:lnTo>
                  <a:lnTo>
                    <a:pt x="927256" y="293370"/>
                  </a:lnTo>
                  <a:lnTo>
                    <a:pt x="952786" y="336550"/>
                  </a:lnTo>
                  <a:lnTo>
                    <a:pt x="967989" y="373380"/>
                  </a:lnTo>
                  <a:lnTo>
                    <a:pt x="977530" y="398780"/>
                  </a:lnTo>
                  <a:lnTo>
                    <a:pt x="982378" y="411480"/>
                  </a:lnTo>
                  <a:lnTo>
                    <a:pt x="996361" y="455930"/>
                  </a:lnTo>
                  <a:lnTo>
                    <a:pt x="1003617" y="497840"/>
                  </a:lnTo>
                  <a:lnTo>
                    <a:pt x="1004257" y="519430"/>
                  </a:lnTo>
                  <a:lnTo>
                    <a:pt x="1004200" y="524510"/>
                  </a:lnTo>
                  <a:lnTo>
                    <a:pt x="994777" y="570230"/>
                  </a:lnTo>
                  <a:lnTo>
                    <a:pt x="978113" y="598170"/>
                  </a:lnTo>
                  <a:lnTo>
                    <a:pt x="970673" y="607060"/>
                  </a:lnTo>
                  <a:lnTo>
                    <a:pt x="962275" y="614680"/>
                  </a:lnTo>
                  <a:lnTo>
                    <a:pt x="952906" y="621030"/>
                  </a:lnTo>
                  <a:lnTo>
                    <a:pt x="942556" y="627380"/>
                  </a:lnTo>
                  <a:lnTo>
                    <a:pt x="931215" y="632460"/>
                  </a:lnTo>
                  <a:lnTo>
                    <a:pt x="1145108" y="632460"/>
                  </a:lnTo>
                  <a:lnTo>
                    <a:pt x="1145108" y="246380"/>
                  </a:lnTo>
                  <a:close/>
                </a:path>
                <a:path w="1145539" h="1004570">
                  <a:moveTo>
                    <a:pt x="879055" y="369570"/>
                  </a:moveTo>
                  <a:lnTo>
                    <a:pt x="656936" y="369570"/>
                  </a:lnTo>
                  <a:lnTo>
                    <a:pt x="662351" y="370840"/>
                  </a:lnTo>
                  <a:lnTo>
                    <a:pt x="666489" y="373380"/>
                  </a:lnTo>
                  <a:lnTo>
                    <a:pt x="677162" y="400050"/>
                  </a:lnTo>
                  <a:lnTo>
                    <a:pt x="678687" y="407670"/>
                  </a:lnTo>
                  <a:lnTo>
                    <a:pt x="680742" y="416560"/>
                  </a:lnTo>
                  <a:lnTo>
                    <a:pt x="680872" y="519430"/>
                  </a:lnTo>
                  <a:lnTo>
                    <a:pt x="676456" y="528320"/>
                  </a:lnTo>
                  <a:lnTo>
                    <a:pt x="660120" y="547370"/>
                  </a:lnTo>
                  <a:lnTo>
                    <a:pt x="912110" y="547370"/>
                  </a:lnTo>
                  <a:lnTo>
                    <a:pt x="909215" y="533400"/>
                  </a:lnTo>
                  <a:lnTo>
                    <a:pt x="896283" y="468630"/>
                  </a:lnTo>
                  <a:lnTo>
                    <a:pt x="892059" y="445770"/>
                  </a:lnTo>
                  <a:lnTo>
                    <a:pt x="887972" y="422910"/>
                  </a:lnTo>
                  <a:lnTo>
                    <a:pt x="884077" y="401320"/>
                  </a:lnTo>
                  <a:lnTo>
                    <a:pt x="880431" y="378460"/>
                  </a:lnTo>
                  <a:lnTo>
                    <a:pt x="879055" y="369570"/>
                  </a:lnTo>
                  <a:close/>
                </a:path>
                <a:path w="1145539" h="1004570">
                  <a:moveTo>
                    <a:pt x="472085" y="539750"/>
                  </a:moveTo>
                  <a:lnTo>
                    <a:pt x="468836" y="539750"/>
                  </a:lnTo>
                  <a:lnTo>
                    <a:pt x="465835" y="541020"/>
                  </a:lnTo>
                  <a:lnTo>
                    <a:pt x="475584" y="541020"/>
                  </a:lnTo>
                  <a:lnTo>
                    <a:pt x="472085" y="539750"/>
                  </a:lnTo>
                  <a:close/>
                </a:path>
                <a:path w="1145539" h="1004570">
                  <a:moveTo>
                    <a:pt x="564355" y="369570"/>
                  </a:moveTo>
                  <a:lnTo>
                    <a:pt x="481723" y="369570"/>
                  </a:lnTo>
                  <a:lnTo>
                    <a:pt x="513557" y="370840"/>
                  </a:lnTo>
                  <a:lnTo>
                    <a:pt x="540610" y="370840"/>
                  </a:lnTo>
                  <a:lnTo>
                    <a:pt x="564355" y="369570"/>
                  </a:lnTo>
                  <a:close/>
                </a:path>
                <a:path w="1145539" h="1004570">
                  <a:moveTo>
                    <a:pt x="827094" y="219710"/>
                  </a:moveTo>
                  <a:lnTo>
                    <a:pt x="564548" y="219710"/>
                  </a:lnTo>
                  <a:lnTo>
                    <a:pt x="575996" y="220980"/>
                  </a:lnTo>
                  <a:lnTo>
                    <a:pt x="589007" y="224790"/>
                  </a:lnTo>
                  <a:lnTo>
                    <a:pt x="615764" y="262890"/>
                  </a:lnTo>
                  <a:lnTo>
                    <a:pt x="622190" y="299720"/>
                  </a:lnTo>
                  <a:lnTo>
                    <a:pt x="621034" y="308610"/>
                  </a:lnTo>
                  <a:lnTo>
                    <a:pt x="594572" y="340360"/>
                  </a:lnTo>
                  <a:lnTo>
                    <a:pt x="572808" y="345440"/>
                  </a:lnTo>
                  <a:lnTo>
                    <a:pt x="875512" y="345440"/>
                  </a:lnTo>
                  <a:lnTo>
                    <a:pt x="869453" y="295910"/>
                  </a:lnTo>
                  <a:lnTo>
                    <a:pt x="866571" y="246380"/>
                  </a:lnTo>
                  <a:lnTo>
                    <a:pt x="1145108" y="246380"/>
                  </a:lnTo>
                  <a:lnTo>
                    <a:pt x="1145108" y="231140"/>
                  </a:lnTo>
                  <a:lnTo>
                    <a:pt x="897388" y="231140"/>
                  </a:lnTo>
                  <a:lnTo>
                    <a:pt x="859751" y="227330"/>
                  </a:lnTo>
                  <a:lnTo>
                    <a:pt x="846079" y="224790"/>
                  </a:lnTo>
                  <a:lnTo>
                    <a:pt x="827094" y="219710"/>
                  </a:lnTo>
                  <a:close/>
                </a:path>
                <a:path w="1145539" h="1004570">
                  <a:moveTo>
                    <a:pt x="1145108" y="53340"/>
                  </a:moveTo>
                  <a:lnTo>
                    <a:pt x="442483" y="53340"/>
                  </a:lnTo>
                  <a:lnTo>
                    <a:pt x="464820" y="55880"/>
                  </a:lnTo>
                  <a:lnTo>
                    <a:pt x="487575" y="63500"/>
                  </a:lnTo>
                  <a:lnTo>
                    <a:pt x="510654" y="76200"/>
                  </a:lnTo>
                  <a:lnTo>
                    <a:pt x="506914" y="86360"/>
                  </a:lnTo>
                  <a:lnTo>
                    <a:pt x="501779" y="95250"/>
                  </a:lnTo>
                  <a:lnTo>
                    <a:pt x="470276" y="130810"/>
                  </a:lnTo>
                  <a:lnTo>
                    <a:pt x="439321" y="157480"/>
                  </a:lnTo>
                  <a:lnTo>
                    <a:pt x="406566" y="184150"/>
                  </a:lnTo>
                  <a:lnTo>
                    <a:pt x="395945" y="193040"/>
                  </a:lnTo>
                  <a:lnTo>
                    <a:pt x="385722" y="201930"/>
                  </a:lnTo>
                  <a:lnTo>
                    <a:pt x="376046" y="210820"/>
                  </a:lnTo>
                  <a:lnTo>
                    <a:pt x="363497" y="220980"/>
                  </a:lnTo>
                  <a:lnTo>
                    <a:pt x="351741" y="229870"/>
                  </a:lnTo>
                  <a:lnTo>
                    <a:pt x="320135" y="255270"/>
                  </a:lnTo>
                  <a:lnTo>
                    <a:pt x="310456" y="262890"/>
                  </a:lnTo>
                  <a:lnTo>
                    <a:pt x="301020" y="270510"/>
                  </a:lnTo>
                  <a:lnTo>
                    <a:pt x="291720" y="278130"/>
                  </a:lnTo>
                  <a:lnTo>
                    <a:pt x="273085" y="290830"/>
                  </a:lnTo>
                  <a:lnTo>
                    <a:pt x="232603" y="316230"/>
                  </a:lnTo>
                  <a:lnTo>
                    <a:pt x="216636" y="323850"/>
                  </a:lnTo>
                  <a:lnTo>
                    <a:pt x="521946" y="323850"/>
                  </a:lnTo>
                  <a:lnTo>
                    <a:pt x="521652" y="322580"/>
                  </a:lnTo>
                  <a:lnTo>
                    <a:pt x="520040" y="312420"/>
                  </a:lnTo>
                  <a:lnTo>
                    <a:pt x="518955" y="302260"/>
                  </a:lnTo>
                  <a:lnTo>
                    <a:pt x="518582" y="293370"/>
                  </a:lnTo>
                  <a:lnTo>
                    <a:pt x="518682" y="280670"/>
                  </a:lnTo>
                  <a:lnTo>
                    <a:pt x="527958" y="242570"/>
                  </a:lnTo>
                  <a:lnTo>
                    <a:pt x="564548" y="219710"/>
                  </a:lnTo>
                  <a:lnTo>
                    <a:pt x="827094" y="219710"/>
                  </a:lnTo>
                  <a:lnTo>
                    <a:pt x="817397" y="217170"/>
                  </a:lnTo>
                  <a:lnTo>
                    <a:pt x="756301" y="196850"/>
                  </a:lnTo>
                  <a:lnTo>
                    <a:pt x="724818" y="184150"/>
                  </a:lnTo>
                  <a:lnTo>
                    <a:pt x="709046" y="179070"/>
                  </a:lnTo>
                  <a:lnTo>
                    <a:pt x="662307" y="160020"/>
                  </a:lnTo>
                  <a:lnTo>
                    <a:pt x="647113" y="154940"/>
                  </a:lnTo>
                  <a:lnTo>
                    <a:pt x="632209" y="148590"/>
                  </a:lnTo>
                  <a:lnTo>
                    <a:pt x="617653" y="143510"/>
                  </a:lnTo>
                  <a:lnTo>
                    <a:pt x="603503" y="138430"/>
                  </a:lnTo>
                  <a:lnTo>
                    <a:pt x="583784" y="134620"/>
                  </a:lnTo>
                  <a:lnTo>
                    <a:pt x="568491" y="132080"/>
                  </a:lnTo>
                  <a:lnTo>
                    <a:pt x="556980" y="130810"/>
                  </a:lnTo>
                  <a:lnTo>
                    <a:pt x="548604" y="129540"/>
                  </a:lnTo>
                  <a:lnTo>
                    <a:pt x="528077" y="97790"/>
                  </a:lnTo>
                  <a:lnTo>
                    <a:pt x="526135" y="92710"/>
                  </a:lnTo>
                  <a:lnTo>
                    <a:pt x="536328" y="87630"/>
                  </a:lnTo>
                  <a:lnTo>
                    <a:pt x="547217" y="83820"/>
                  </a:lnTo>
                  <a:lnTo>
                    <a:pt x="558719" y="81280"/>
                  </a:lnTo>
                  <a:lnTo>
                    <a:pt x="583236" y="78740"/>
                  </a:lnTo>
                  <a:lnTo>
                    <a:pt x="1145108" y="78740"/>
                  </a:lnTo>
                  <a:lnTo>
                    <a:pt x="1145108" y="53340"/>
                  </a:lnTo>
                  <a:close/>
                </a:path>
                <a:path w="1145539" h="1004570">
                  <a:moveTo>
                    <a:pt x="1145108" y="78740"/>
                  </a:moveTo>
                  <a:lnTo>
                    <a:pt x="622558" y="78740"/>
                  </a:lnTo>
                  <a:lnTo>
                    <a:pt x="676283" y="83820"/>
                  </a:lnTo>
                  <a:lnTo>
                    <a:pt x="702219" y="87630"/>
                  </a:lnTo>
                  <a:lnTo>
                    <a:pt x="738114" y="91440"/>
                  </a:lnTo>
                  <a:lnTo>
                    <a:pt x="748947" y="91440"/>
                  </a:lnTo>
                  <a:lnTo>
                    <a:pt x="769773" y="97790"/>
                  </a:lnTo>
                  <a:lnTo>
                    <a:pt x="788367" y="102870"/>
                  </a:lnTo>
                  <a:lnTo>
                    <a:pt x="804877" y="107950"/>
                  </a:lnTo>
                  <a:lnTo>
                    <a:pt x="819451" y="114300"/>
                  </a:lnTo>
                  <a:lnTo>
                    <a:pt x="832238" y="119380"/>
                  </a:lnTo>
                  <a:lnTo>
                    <a:pt x="868484" y="146050"/>
                  </a:lnTo>
                  <a:lnTo>
                    <a:pt x="888008" y="186690"/>
                  </a:lnTo>
                  <a:lnTo>
                    <a:pt x="897388" y="231140"/>
                  </a:lnTo>
                  <a:lnTo>
                    <a:pt x="1145108" y="231140"/>
                  </a:lnTo>
                  <a:lnTo>
                    <a:pt x="1145108" y="78740"/>
                  </a:lnTo>
                  <a:close/>
                </a:path>
              </a:pathLst>
            </a:custGeom>
            <a:solidFill>
              <a:srgbClr val="354E60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object 85"/>
            <p:cNvSpPr txBox="1"/>
            <p:nvPr/>
          </p:nvSpPr>
          <p:spPr>
            <a:xfrm>
              <a:off x="5875917" y="5985048"/>
              <a:ext cx="741680" cy="5416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Социальная политика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12065" algn="ctr">
                <a:lnSpc>
                  <a:spcPct val="100000"/>
                </a:lnSpc>
                <a:spcBef>
                  <a:spcPts val="455"/>
                </a:spcBef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265,3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7088293" y="3829654"/>
            <a:ext cx="1925850" cy="1005840"/>
            <a:chOff x="2374563" y="3826200"/>
            <a:chExt cx="1925850" cy="1005840"/>
          </a:xfrm>
        </p:grpSpPr>
        <p:sp>
          <p:nvSpPr>
            <p:cNvPr id="15" name="object 15"/>
            <p:cNvSpPr/>
            <p:nvPr/>
          </p:nvSpPr>
          <p:spPr>
            <a:xfrm>
              <a:off x="2374563" y="3826200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08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08" y="1005840"/>
                  </a:lnTo>
                  <a:lnTo>
                    <a:pt x="1145108" y="928458"/>
                  </a:lnTo>
                  <a:lnTo>
                    <a:pt x="386843" y="928458"/>
                  </a:lnTo>
                  <a:lnTo>
                    <a:pt x="369213" y="927785"/>
                  </a:lnTo>
                  <a:lnTo>
                    <a:pt x="327430" y="918803"/>
                  </a:lnTo>
                  <a:lnTo>
                    <a:pt x="294933" y="888979"/>
                  </a:lnTo>
                  <a:lnTo>
                    <a:pt x="294005" y="882040"/>
                  </a:lnTo>
                  <a:lnTo>
                    <a:pt x="294933" y="875100"/>
                  </a:lnTo>
                  <a:lnTo>
                    <a:pt x="327430" y="845276"/>
                  </a:lnTo>
                  <a:lnTo>
                    <a:pt x="369213" y="836294"/>
                  </a:lnTo>
                  <a:lnTo>
                    <a:pt x="386854" y="835621"/>
                  </a:lnTo>
                  <a:lnTo>
                    <a:pt x="1145108" y="835621"/>
                  </a:lnTo>
                  <a:lnTo>
                    <a:pt x="1145108" y="816275"/>
                  </a:lnTo>
                  <a:lnTo>
                    <a:pt x="586087" y="816275"/>
                  </a:lnTo>
                  <a:lnTo>
                    <a:pt x="540296" y="815919"/>
                  </a:lnTo>
                  <a:lnTo>
                    <a:pt x="495050" y="814821"/>
                  </a:lnTo>
                  <a:lnTo>
                    <a:pt x="451011" y="812933"/>
                  </a:lnTo>
                  <a:lnTo>
                    <a:pt x="408841" y="810210"/>
                  </a:lnTo>
                  <a:lnTo>
                    <a:pt x="369201" y="806605"/>
                  </a:lnTo>
                  <a:lnTo>
                    <a:pt x="300157" y="796562"/>
                  </a:lnTo>
                  <a:lnTo>
                    <a:pt x="249172" y="782434"/>
                  </a:lnTo>
                  <a:lnTo>
                    <a:pt x="224154" y="732792"/>
                  </a:lnTo>
                  <a:lnTo>
                    <a:pt x="218616" y="693256"/>
                  </a:lnTo>
                  <a:lnTo>
                    <a:pt x="215120" y="654647"/>
                  </a:lnTo>
                  <a:lnTo>
                    <a:pt x="213295" y="616503"/>
                  </a:lnTo>
                  <a:lnTo>
                    <a:pt x="212877" y="559142"/>
                  </a:lnTo>
                  <a:lnTo>
                    <a:pt x="213171" y="539750"/>
                  </a:lnTo>
                  <a:lnTo>
                    <a:pt x="213604" y="520127"/>
                  </a:lnTo>
                  <a:lnTo>
                    <a:pt x="214130" y="500213"/>
                  </a:lnTo>
                  <a:lnTo>
                    <a:pt x="215275" y="459283"/>
                  </a:lnTo>
                  <a:lnTo>
                    <a:pt x="215829" y="436720"/>
                  </a:lnTo>
                  <a:lnTo>
                    <a:pt x="216234" y="416495"/>
                  </a:lnTo>
                  <a:lnTo>
                    <a:pt x="216528" y="394259"/>
                  </a:lnTo>
                  <a:lnTo>
                    <a:pt x="216636" y="371386"/>
                  </a:lnTo>
                  <a:lnTo>
                    <a:pt x="217082" y="350507"/>
                  </a:lnTo>
                  <a:lnTo>
                    <a:pt x="224478" y="301928"/>
                  </a:lnTo>
                  <a:lnTo>
                    <a:pt x="251764" y="264466"/>
                  </a:lnTo>
                  <a:lnTo>
                    <a:pt x="288384" y="251708"/>
                  </a:lnTo>
                  <a:lnTo>
                    <a:pt x="341497" y="247691"/>
                  </a:lnTo>
                  <a:lnTo>
                    <a:pt x="373670" y="247446"/>
                  </a:lnTo>
                  <a:lnTo>
                    <a:pt x="401111" y="246749"/>
                  </a:lnTo>
                  <a:lnTo>
                    <a:pt x="443234" y="244050"/>
                  </a:lnTo>
                  <a:lnTo>
                    <a:pt x="486494" y="233744"/>
                  </a:lnTo>
                  <a:lnTo>
                    <a:pt x="494385" y="222084"/>
                  </a:lnTo>
                  <a:lnTo>
                    <a:pt x="494253" y="217511"/>
                  </a:lnTo>
                  <a:lnTo>
                    <a:pt x="493338" y="212613"/>
                  </a:lnTo>
                  <a:lnTo>
                    <a:pt x="490596" y="201891"/>
                  </a:lnTo>
                  <a:lnTo>
                    <a:pt x="489487" y="196089"/>
                  </a:lnTo>
                  <a:lnTo>
                    <a:pt x="489031" y="190010"/>
                  </a:lnTo>
                  <a:lnTo>
                    <a:pt x="489587" y="183664"/>
                  </a:lnTo>
                  <a:lnTo>
                    <a:pt x="491515" y="177062"/>
                  </a:lnTo>
                  <a:lnTo>
                    <a:pt x="495172" y="170218"/>
                  </a:lnTo>
                  <a:lnTo>
                    <a:pt x="668990" y="170218"/>
                  </a:lnTo>
                  <a:lnTo>
                    <a:pt x="670190" y="168981"/>
                  </a:lnTo>
                  <a:lnTo>
                    <a:pt x="679450" y="159609"/>
                  </a:lnTo>
                  <a:lnTo>
                    <a:pt x="684598" y="154736"/>
                  </a:lnTo>
                  <a:lnTo>
                    <a:pt x="464223" y="154736"/>
                  </a:lnTo>
                  <a:lnTo>
                    <a:pt x="424466" y="153224"/>
                  </a:lnTo>
                  <a:lnTo>
                    <a:pt x="402469" y="113893"/>
                  </a:lnTo>
                  <a:lnTo>
                    <a:pt x="402336" y="92849"/>
                  </a:lnTo>
                  <a:lnTo>
                    <a:pt x="762454" y="92849"/>
                  </a:lnTo>
                  <a:lnTo>
                    <a:pt x="758240" y="46418"/>
                  </a:lnTo>
                  <a:lnTo>
                    <a:pt x="1145108" y="46418"/>
                  </a:lnTo>
                  <a:lnTo>
                    <a:pt x="1145108" y="0"/>
                  </a:lnTo>
                  <a:close/>
                </a:path>
                <a:path w="1145539" h="1005839">
                  <a:moveTo>
                    <a:pt x="1145108" y="835621"/>
                  </a:moveTo>
                  <a:lnTo>
                    <a:pt x="386854" y="835621"/>
                  </a:lnTo>
                  <a:lnTo>
                    <a:pt x="809300" y="835706"/>
                  </a:lnTo>
                  <a:lnTo>
                    <a:pt x="824870" y="836301"/>
                  </a:lnTo>
                  <a:lnTo>
                    <a:pt x="862168" y="853982"/>
                  </a:lnTo>
                  <a:lnTo>
                    <a:pt x="882040" y="882040"/>
                  </a:lnTo>
                  <a:lnTo>
                    <a:pt x="871900" y="897078"/>
                  </a:lnTo>
                  <a:lnTo>
                    <a:pt x="838733" y="925741"/>
                  </a:lnTo>
                  <a:lnTo>
                    <a:pt x="386854" y="928458"/>
                  </a:lnTo>
                  <a:lnTo>
                    <a:pt x="1145108" y="928458"/>
                  </a:lnTo>
                  <a:lnTo>
                    <a:pt x="1145108" y="835621"/>
                  </a:lnTo>
                  <a:close/>
                </a:path>
                <a:path w="1145539" h="1005839">
                  <a:moveTo>
                    <a:pt x="1145108" y="254851"/>
                  </a:moveTo>
                  <a:lnTo>
                    <a:pt x="860616" y="254851"/>
                  </a:lnTo>
                  <a:lnTo>
                    <a:pt x="877048" y="255514"/>
                  </a:lnTo>
                  <a:lnTo>
                    <a:pt x="892486" y="257497"/>
                  </a:lnTo>
                  <a:lnTo>
                    <a:pt x="931101" y="275578"/>
                  </a:lnTo>
                  <a:lnTo>
                    <a:pt x="954533" y="320687"/>
                  </a:lnTo>
                  <a:lnTo>
                    <a:pt x="959408" y="371386"/>
                  </a:lnTo>
                  <a:lnTo>
                    <a:pt x="959536" y="394259"/>
                  </a:lnTo>
                  <a:lnTo>
                    <a:pt x="959832" y="416495"/>
                  </a:lnTo>
                  <a:lnTo>
                    <a:pt x="960220" y="438150"/>
                  </a:lnTo>
                  <a:lnTo>
                    <a:pt x="961100" y="482366"/>
                  </a:lnTo>
                  <a:lnTo>
                    <a:pt x="961496" y="505502"/>
                  </a:lnTo>
                  <a:lnTo>
                    <a:pt x="961673" y="520127"/>
                  </a:lnTo>
                  <a:lnTo>
                    <a:pt x="961756" y="574911"/>
                  </a:lnTo>
                  <a:lnTo>
                    <a:pt x="961340" y="597700"/>
                  </a:lnTo>
                  <a:lnTo>
                    <a:pt x="959406" y="642127"/>
                  </a:lnTo>
                  <a:lnTo>
                    <a:pt x="955614" y="684325"/>
                  </a:lnTo>
                  <a:lnTo>
                    <a:pt x="949502" y="723459"/>
                  </a:lnTo>
                  <a:lnTo>
                    <a:pt x="934967" y="774586"/>
                  </a:lnTo>
                  <a:lnTo>
                    <a:pt x="892667" y="797949"/>
                  </a:lnTo>
                  <a:lnTo>
                    <a:pt x="835242" y="805409"/>
                  </a:lnTo>
                  <a:lnTo>
                    <a:pt x="761475" y="811197"/>
                  </a:lnTo>
                  <a:lnTo>
                    <a:pt x="720118" y="813348"/>
                  </a:lnTo>
                  <a:lnTo>
                    <a:pt x="676659" y="814943"/>
                  </a:lnTo>
                  <a:lnTo>
                    <a:pt x="631762" y="815934"/>
                  </a:lnTo>
                  <a:lnTo>
                    <a:pt x="586087" y="816275"/>
                  </a:lnTo>
                  <a:lnTo>
                    <a:pt x="1145108" y="816275"/>
                  </a:lnTo>
                  <a:lnTo>
                    <a:pt x="1145108" y="254851"/>
                  </a:lnTo>
                  <a:close/>
                </a:path>
                <a:path w="1145539" h="1005839">
                  <a:moveTo>
                    <a:pt x="1145108" y="125077"/>
                  </a:moveTo>
                  <a:lnTo>
                    <a:pt x="724792" y="125077"/>
                  </a:lnTo>
                  <a:lnTo>
                    <a:pt x="720148" y="137458"/>
                  </a:lnTo>
                  <a:lnTo>
                    <a:pt x="714132" y="148490"/>
                  </a:lnTo>
                  <a:lnTo>
                    <a:pt x="707271" y="158508"/>
                  </a:lnTo>
                  <a:lnTo>
                    <a:pt x="700089" y="167847"/>
                  </a:lnTo>
                  <a:lnTo>
                    <a:pt x="693113" y="176840"/>
                  </a:lnTo>
                  <a:lnTo>
                    <a:pt x="686868" y="185822"/>
                  </a:lnTo>
                  <a:lnTo>
                    <a:pt x="681881" y="195126"/>
                  </a:lnTo>
                  <a:lnTo>
                    <a:pt x="678677" y="205087"/>
                  </a:lnTo>
                  <a:lnTo>
                    <a:pt x="678002" y="213354"/>
                  </a:lnTo>
                  <a:lnTo>
                    <a:pt x="677877" y="216636"/>
                  </a:lnTo>
                  <a:lnTo>
                    <a:pt x="679722" y="228315"/>
                  </a:lnTo>
                  <a:lnTo>
                    <a:pt x="714154" y="246614"/>
                  </a:lnTo>
                  <a:lnTo>
                    <a:pt x="769605" y="256625"/>
                  </a:lnTo>
                  <a:lnTo>
                    <a:pt x="788410" y="256994"/>
                  </a:lnTo>
                  <a:lnTo>
                    <a:pt x="807086" y="256581"/>
                  </a:lnTo>
                  <a:lnTo>
                    <a:pt x="843363" y="255089"/>
                  </a:lnTo>
                  <a:lnTo>
                    <a:pt x="860616" y="254851"/>
                  </a:lnTo>
                  <a:lnTo>
                    <a:pt x="1145108" y="254851"/>
                  </a:lnTo>
                  <a:lnTo>
                    <a:pt x="1145108" y="125077"/>
                  </a:lnTo>
                  <a:close/>
                </a:path>
                <a:path w="1145539" h="1005839">
                  <a:moveTo>
                    <a:pt x="668990" y="170218"/>
                  </a:moveTo>
                  <a:lnTo>
                    <a:pt x="495172" y="170218"/>
                  </a:lnTo>
                  <a:lnTo>
                    <a:pt x="505312" y="180882"/>
                  </a:lnTo>
                  <a:lnTo>
                    <a:pt x="513693" y="190156"/>
                  </a:lnTo>
                  <a:lnTo>
                    <a:pt x="550024" y="213354"/>
                  </a:lnTo>
                  <a:lnTo>
                    <a:pt x="588022" y="216636"/>
                  </a:lnTo>
                  <a:lnTo>
                    <a:pt x="601351" y="215608"/>
                  </a:lnTo>
                  <a:lnTo>
                    <a:pt x="643496" y="194978"/>
                  </a:lnTo>
                  <a:lnTo>
                    <a:pt x="661273" y="178163"/>
                  </a:lnTo>
                  <a:lnTo>
                    <a:pt x="668990" y="170218"/>
                  </a:lnTo>
                  <a:close/>
                </a:path>
                <a:path w="1145539" h="1005839">
                  <a:moveTo>
                    <a:pt x="762454" y="92849"/>
                  </a:moveTo>
                  <a:lnTo>
                    <a:pt x="448754" y="92849"/>
                  </a:lnTo>
                  <a:lnTo>
                    <a:pt x="464223" y="154736"/>
                  </a:lnTo>
                  <a:lnTo>
                    <a:pt x="684598" y="154736"/>
                  </a:lnTo>
                  <a:lnTo>
                    <a:pt x="689297" y="150289"/>
                  </a:lnTo>
                  <a:lnTo>
                    <a:pt x="699974" y="141265"/>
                  </a:lnTo>
                  <a:lnTo>
                    <a:pt x="711725" y="132780"/>
                  </a:lnTo>
                  <a:lnTo>
                    <a:pt x="724792" y="125077"/>
                  </a:lnTo>
                  <a:lnTo>
                    <a:pt x="1145108" y="125077"/>
                  </a:lnTo>
                  <a:lnTo>
                    <a:pt x="1145108" y="108183"/>
                  </a:lnTo>
                  <a:lnTo>
                    <a:pt x="763845" y="108183"/>
                  </a:lnTo>
                  <a:lnTo>
                    <a:pt x="762454" y="92849"/>
                  </a:lnTo>
                  <a:close/>
                </a:path>
                <a:path w="1145539" h="1005839">
                  <a:moveTo>
                    <a:pt x="1145108" y="46418"/>
                  </a:moveTo>
                  <a:lnTo>
                    <a:pt x="804672" y="46418"/>
                  </a:lnTo>
                  <a:lnTo>
                    <a:pt x="804482" y="69639"/>
                  </a:lnTo>
                  <a:lnTo>
                    <a:pt x="803159" y="86178"/>
                  </a:lnTo>
                  <a:lnTo>
                    <a:pt x="799568" y="97167"/>
                  </a:lnTo>
                  <a:lnTo>
                    <a:pt x="792575" y="103742"/>
                  </a:lnTo>
                  <a:lnTo>
                    <a:pt x="781045" y="107036"/>
                  </a:lnTo>
                  <a:lnTo>
                    <a:pt x="763845" y="108183"/>
                  </a:lnTo>
                  <a:lnTo>
                    <a:pt x="1145108" y="108183"/>
                  </a:lnTo>
                  <a:lnTo>
                    <a:pt x="1145108" y="46418"/>
                  </a:lnTo>
                  <a:close/>
                </a:path>
              </a:pathLst>
            </a:custGeom>
            <a:solidFill>
              <a:srgbClr val="5A8A99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2668571" y="4147402"/>
              <a:ext cx="584200" cy="416559"/>
            </a:xfrm>
            <a:custGeom>
              <a:avLst/>
              <a:gdLst/>
              <a:ahLst/>
              <a:cxnLst/>
              <a:rect l="l" t="t" r="r" b="b"/>
              <a:pathLst>
                <a:path w="584200" h="416560">
                  <a:moveTo>
                    <a:pt x="308338" y="0"/>
                  </a:moveTo>
                  <a:lnTo>
                    <a:pt x="163426" y="2922"/>
                  </a:lnTo>
                  <a:lnTo>
                    <a:pt x="92849" y="3757"/>
                  </a:lnTo>
                  <a:lnTo>
                    <a:pt x="72095" y="4234"/>
                  </a:lnTo>
                  <a:lnTo>
                    <a:pt x="28155" y="13396"/>
                  </a:lnTo>
                  <a:lnTo>
                    <a:pt x="2914" y="53059"/>
                  </a:lnTo>
                  <a:lnTo>
                    <a:pt x="0" y="390625"/>
                  </a:lnTo>
                  <a:lnTo>
                    <a:pt x="24107" y="395037"/>
                  </a:lnTo>
                  <a:lnTo>
                    <a:pt x="77105" y="402515"/>
                  </a:lnTo>
                  <a:lnTo>
                    <a:pt x="135161" y="408276"/>
                  </a:lnTo>
                  <a:lnTo>
                    <a:pt x="196700" y="412411"/>
                  </a:lnTo>
                  <a:lnTo>
                    <a:pt x="260141" y="415014"/>
                  </a:lnTo>
                  <a:lnTo>
                    <a:pt x="323907" y="416179"/>
                  </a:lnTo>
                  <a:lnTo>
                    <a:pt x="355419" y="416250"/>
                  </a:lnTo>
                  <a:lnTo>
                    <a:pt x="386419" y="415996"/>
                  </a:lnTo>
                  <a:lnTo>
                    <a:pt x="446100" y="414560"/>
                  </a:lnTo>
                  <a:lnTo>
                    <a:pt x="501370" y="411963"/>
                  </a:lnTo>
                  <a:lnTo>
                    <a:pt x="550652" y="408297"/>
                  </a:lnTo>
                  <a:lnTo>
                    <a:pt x="576734" y="364761"/>
                  </a:lnTo>
                  <a:lnTo>
                    <a:pt x="579985" y="324265"/>
                  </a:lnTo>
                  <a:lnTo>
                    <a:pt x="582307" y="284511"/>
                  </a:lnTo>
                  <a:lnTo>
                    <a:pt x="583700" y="245407"/>
                  </a:lnTo>
                  <a:lnTo>
                    <a:pt x="584048" y="226070"/>
                  </a:lnTo>
                  <a:lnTo>
                    <a:pt x="584048" y="187767"/>
                  </a:lnTo>
                  <a:lnTo>
                    <a:pt x="582307" y="131067"/>
                  </a:lnTo>
                  <a:lnTo>
                    <a:pt x="578475" y="74996"/>
                  </a:lnTo>
                  <a:lnTo>
                    <a:pt x="572554" y="19239"/>
                  </a:lnTo>
                  <a:lnTo>
                    <a:pt x="525699" y="11284"/>
                  </a:lnTo>
                  <a:lnTo>
                    <a:pt x="478101" y="5744"/>
                  </a:lnTo>
                  <a:lnTo>
                    <a:pt x="429946" y="2246"/>
                  </a:lnTo>
                  <a:lnTo>
                    <a:pt x="381419" y="419"/>
                  </a:lnTo>
                  <a:lnTo>
                    <a:pt x="357074" y="16"/>
                  </a:lnTo>
                  <a:lnTo>
                    <a:pt x="308338" y="0"/>
                  </a:lnTo>
                  <a:close/>
                </a:path>
              </a:pathLst>
            </a:custGeom>
            <a:solidFill>
              <a:srgbClr val="5A8A99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bject 86"/>
            <p:cNvSpPr txBox="1"/>
            <p:nvPr/>
          </p:nvSpPr>
          <p:spPr>
            <a:xfrm>
              <a:off x="3419667" y="4024671"/>
              <a:ext cx="880746" cy="6756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Средства массовой информации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109855" algn="ctr">
                <a:lnSpc>
                  <a:spcPct val="100000"/>
                </a:lnSpc>
                <a:spcBef>
                  <a:spcPts val="380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220,5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2" name="Группа 101"/>
          <p:cNvGrpSpPr/>
          <p:nvPr/>
        </p:nvGrpSpPr>
        <p:grpSpPr>
          <a:xfrm>
            <a:off x="4891697" y="2485401"/>
            <a:ext cx="2192786" cy="1005840"/>
            <a:chOff x="173786" y="5685680"/>
            <a:chExt cx="2192786" cy="1005840"/>
          </a:xfrm>
        </p:grpSpPr>
        <p:sp>
          <p:nvSpPr>
            <p:cNvPr id="10" name="object 10"/>
            <p:cNvSpPr/>
            <p:nvPr/>
          </p:nvSpPr>
          <p:spPr>
            <a:xfrm>
              <a:off x="560642" y="6181804"/>
              <a:ext cx="371475" cy="156210"/>
            </a:xfrm>
            <a:custGeom>
              <a:avLst/>
              <a:gdLst/>
              <a:ahLst/>
              <a:cxnLst/>
              <a:rect l="l" t="t" r="r" b="b"/>
              <a:pathLst>
                <a:path w="371475" h="156210">
                  <a:moveTo>
                    <a:pt x="78332" y="0"/>
                  </a:moveTo>
                  <a:lnTo>
                    <a:pt x="52038" y="32354"/>
                  </a:lnTo>
                  <a:lnTo>
                    <a:pt x="36990" y="47384"/>
                  </a:lnTo>
                  <a:lnTo>
                    <a:pt x="29542" y="54861"/>
                  </a:lnTo>
                  <a:lnTo>
                    <a:pt x="21849" y="63169"/>
                  </a:lnTo>
                  <a:lnTo>
                    <a:pt x="13687" y="72948"/>
                  </a:lnTo>
                  <a:lnTo>
                    <a:pt x="4835" y="84841"/>
                  </a:lnTo>
                  <a:lnTo>
                    <a:pt x="0" y="91900"/>
                  </a:lnTo>
                  <a:lnTo>
                    <a:pt x="13033" y="106900"/>
                  </a:lnTo>
                  <a:lnTo>
                    <a:pt x="43082" y="138322"/>
                  </a:lnTo>
                  <a:lnTo>
                    <a:pt x="75521" y="155874"/>
                  </a:lnTo>
                  <a:lnTo>
                    <a:pt x="81243" y="155729"/>
                  </a:lnTo>
                  <a:lnTo>
                    <a:pt x="87197" y="154771"/>
                  </a:lnTo>
                  <a:lnTo>
                    <a:pt x="93592" y="153175"/>
                  </a:lnTo>
                  <a:lnTo>
                    <a:pt x="108541" y="148765"/>
                  </a:lnTo>
                  <a:lnTo>
                    <a:pt x="117512" y="146298"/>
                  </a:lnTo>
                  <a:lnTo>
                    <a:pt x="168255" y="138754"/>
                  </a:lnTo>
                  <a:lnTo>
                    <a:pt x="185699" y="138319"/>
                  </a:lnTo>
                  <a:lnTo>
                    <a:pt x="323853" y="138319"/>
                  </a:lnTo>
                  <a:lnTo>
                    <a:pt x="332879" y="129937"/>
                  </a:lnTo>
                  <a:lnTo>
                    <a:pt x="343625" y="119521"/>
                  </a:lnTo>
                  <a:lnTo>
                    <a:pt x="371386" y="91900"/>
                  </a:lnTo>
                  <a:lnTo>
                    <a:pt x="366214" y="86407"/>
                  </a:lnTo>
                  <a:lnTo>
                    <a:pt x="350823" y="69211"/>
                  </a:lnTo>
                  <a:lnTo>
                    <a:pt x="341390" y="58817"/>
                  </a:lnTo>
                  <a:lnTo>
                    <a:pt x="331321" y="48101"/>
                  </a:lnTo>
                  <a:lnTo>
                    <a:pt x="321010" y="37715"/>
                  </a:lnTo>
                  <a:lnTo>
                    <a:pt x="313946" y="31181"/>
                  </a:lnTo>
                  <a:lnTo>
                    <a:pt x="172852" y="31181"/>
                  </a:lnTo>
                  <a:lnTo>
                    <a:pt x="157995" y="30612"/>
                  </a:lnTo>
                  <a:lnTo>
                    <a:pt x="114822" y="22069"/>
                  </a:lnTo>
                  <a:lnTo>
                    <a:pt x="89389" y="9119"/>
                  </a:lnTo>
                  <a:lnTo>
                    <a:pt x="78332" y="0"/>
                  </a:lnTo>
                  <a:close/>
                </a:path>
                <a:path w="371475" h="156210">
                  <a:moveTo>
                    <a:pt x="323853" y="138319"/>
                  </a:moveTo>
                  <a:lnTo>
                    <a:pt x="185699" y="138319"/>
                  </a:lnTo>
                  <a:lnTo>
                    <a:pt x="205127" y="138754"/>
                  </a:lnTo>
                  <a:lnTo>
                    <a:pt x="221816" y="139944"/>
                  </a:lnTo>
                  <a:lnTo>
                    <a:pt x="266752" y="148765"/>
                  </a:lnTo>
                  <a:lnTo>
                    <a:pt x="280029" y="153175"/>
                  </a:lnTo>
                  <a:lnTo>
                    <a:pt x="285344" y="154771"/>
                  </a:lnTo>
                  <a:lnTo>
                    <a:pt x="290148" y="155729"/>
                  </a:lnTo>
                  <a:lnTo>
                    <a:pt x="294721" y="155874"/>
                  </a:lnTo>
                  <a:lnTo>
                    <a:pt x="299340" y="155033"/>
                  </a:lnTo>
                  <a:lnTo>
                    <a:pt x="304283" y="153031"/>
                  </a:lnTo>
                  <a:lnTo>
                    <a:pt x="309831" y="149695"/>
                  </a:lnTo>
                  <a:lnTo>
                    <a:pt x="316260" y="144850"/>
                  </a:lnTo>
                  <a:lnTo>
                    <a:pt x="323853" y="138319"/>
                  </a:lnTo>
                  <a:close/>
                </a:path>
                <a:path w="371475" h="156210">
                  <a:moveTo>
                    <a:pt x="285197" y="12587"/>
                  </a:moveTo>
                  <a:lnTo>
                    <a:pt x="279565" y="13683"/>
                  </a:lnTo>
                  <a:lnTo>
                    <a:pt x="278164" y="14215"/>
                  </a:lnTo>
                  <a:lnTo>
                    <a:pt x="274447" y="15427"/>
                  </a:lnTo>
                  <a:lnTo>
                    <a:pt x="228782" y="26219"/>
                  </a:lnTo>
                  <a:lnTo>
                    <a:pt x="187577" y="30870"/>
                  </a:lnTo>
                  <a:lnTo>
                    <a:pt x="172852" y="31181"/>
                  </a:lnTo>
                  <a:lnTo>
                    <a:pt x="313946" y="31181"/>
                  </a:lnTo>
                  <a:lnTo>
                    <a:pt x="310747" y="28233"/>
                  </a:lnTo>
                  <a:lnTo>
                    <a:pt x="301232" y="20558"/>
                  </a:lnTo>
                  <a:lnTo>
                    <a:pt x="292550" y="15097"/>
                  </a:lnTo>
                  <a:lnTo>
                    <a:pt x="285197" y="12587"/>
                  </a:lnTo>
                  <a:close/>
                </a:path>
              </a:pathLst>
            </a:custGeom>
            <a:solidFill>
              <a:srgbClr val="86783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01" name="Группа 100"/>
            <p:cNvGrpSpPr/>
            <p:nvPr/>
          </p:nvGrpSpPr>
          <p:grpSpPr>
            <a:xfrm>
              <a:off x="173786" y="5685680"/>
              <a:ext cx="2192786" cy="1005840"/>
              <a:chOff x="173786" y="5685680"/>
              <a:chExt cx="2192786" cy="1005840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173786" y="5685680"/>
                <a:ext cx="1145540" cy="1005840"/>
              </a:xfrm>
              <a:custGeom>
                <a:avLst/>
                <a:gdLst/>
                <a:ahLst/>
                <a:cxnLst/>
                <a:rect l="l" t="t" r="r" b="b"/>
                <a:pathLst>
                  <a:path w="1145540" h="1005839">
                    <a:moveTo>
                      <a:pt x="1145095" y="0"/>
                    </a:moveTo>
                    <a:lnTo>
                      <a:pt x="0" y="0"/>
                    </a:lnTo>
                    <a:lnTo>
                      <a:pt x="0" y="1005827"/>
                    </a:lnTo>
                    <a:lnTo>
                      <a:pt x="1145095" y="1005827"/>
                    </a:lnTo>
                    <a:lnTo>
                      <a:pt x="1145095" y="900148"/>
                    </a:lnTo>
                    <a:lnTo>
                      <a:pt x="683577" y="900148"/>
                    </a:lnTo>
                    <a:lnTo>
                      <a:pt x="652523" y="899348"/>
                    </a:lnTo>
                    <a:lnTo>
                      <a:pt x="618972" y="897509"/>
                    </a:lnTo>
                    <a:lnTo>
                      <a:pt x="589161" y="893733"/>
                    </a:lnTo>
                    <a:lnTo>
                      <a:pt x="560138" y="891442"/>
                    </a:lnTo>
                    <a:lnTo>
                      <a:pt x="531998" y="890266"/>
                    </a:lnTo>
                    <a:lnTo>
                      <a:pt x="504833" y="889833"/>
                    </a:lnTo>
                    <a:lnTo>
                      <a:pt x="453799" y="889709"/>
                    </a:lnTo>
                    <a:lnTo>
                      <a:pt x="430116" y="889276"/>
                    </a:lnTo>
                    <a:lnTo>
                      <a:pt x="386881" y="885811"/>
                    </a:lnTo>
                    <a:lnTo>
                      <a:pt x="349774" y="876403"/>
                    </a:lnTo>
                    <a:lnTo>
                      <a:pt x="307228" y="844650"/>
                    </a:lnTo>
                    <a:lnTo>
                      <a:pt x="288689" y="807389"/>
                    </a:lnTo>
                    <a:lnTo>
                      <a:pt x="278878" y="753786"/>
                    </a:lnTo>
                    <a:lnTo>
                      <a:pt x="277477" y="719929"/>
                    </a:lnTo>
                    <a:lnTo>
                      <a:pt x="278536" y="680872"/>
                    </a:lnTo>
                    <a:lnTo>
                      <a:pt x="278670" y="668291"/>
                    </a:lnTo>
                    <a:lnTo>
                      <a:pt x="280675" y="629376"/>
                    </a:lnTo>
                    <a:lnTo>
                      <a:pt x="285085" y="589606"/>
                    </a:lnTo>
                    <a:lnTo>
                      <a:pt x="291901" y="550142"/>
                    </a:lnTo>
                    <a:lnTo>
                      <a:pt x="301120" y="512144"/>
                    </a:lnTo>
                    <a:lnTo>
                      <a:pt x="317152" y="465768"/>
                    </a:lnTo>
                    <a:lnTo>
                      <a:pt x="321828" y="455226"/>
                    </a:lnTo>
                    <a:lnTo>
                      <a:pt x="327191" y="436713"/>
                    </a:lnTo>
                    <a:lnTo>
                      <a:pt x="345497" y="394103"/>
                    </a:lnTo>
                    <a:lnTo>
                      <a:pt x="373827" y="360601"/>
                    </a:lnTo>
                    <a:lnTo>
                      <a:pt x="420396" y="336416"/>
                    </a:lnTo>
                    <a:lnTo>
                      <a:pt x="428205" y="333068"/>
                    </a:lnTo>
                    <a:lnTo>
                      <a:pt x="435938" y="329426"/>
                    </a:lnTo>
                    <a:lnTo>
                      <a:pt x="443562" y="325306"/>
                    </a:lnTo>
                    <a:lnTo>
                      <a:pt x="451045" y="320523"/>
                    </a:lnTo>
                    <a:lnTo>
                      <a:pt x="458351" y="314895"/>
                    </a:lnTo>
                    <a:lnTo>
                      <a:pt x="386854" y="216636"/>
                    </a:lnTo>
                    <a:lnTo>
                      <a:pt x="400677" y="195130"/>
                    </a:lnTo>
                    <a:lnTo>
                      <a:pt x="427905" y="161679"/>
                    </a:lnTo>
                    <a:lnTo>
                      <a:pt x="468746" y="132103"/>
                    </a:lnTo>
                    <a:lnTo>
                      <a:pt x="511258" y="121954"/>
                    </a:lnTo>
                    <a:lnTo>
                      <a:pt x="1145095" y="121859"/>
                    </a:lnTo>
                    <a:lnTo>
                      <a:pt x="1145095" y="0"/>
                    </a:lnTo>
                    <a:close/>
                  </a:path>
                  <a:path w="1145540" h="1005839">
                    <a:moveTo>
                      <a:pt x="1145095" y="121859"/>
                    </a:moveTo>
                    <a:lnTo>
                      <a:pt x="526126" y="121859"/>
                    </a:lnTo>
                    <a:lnTo>
                      <a:pt x="541457" y="123041"/>
                    </a:lnTo>
                    <a:lnTo>
                      <a:pt x="557322" y="125278"/>
                    </a:lnTo>
                    <a:lnTo>
                      <a:pt x="573791" y="128352"/>
                    </a:lnTo>
                    <a:lnTo>
                      <a:pt x="590933" y="132040"/>
                    </a:lnTo>
                    <a:lnTo>
                      <a:pt x="627515" y="140379"/>
                    </a:lnTo>
                    <a:lnTo>
                      <a:pt x="647094" y="144589"/>
                    </a:lnTo>
                    <a:lnTo>
                      <a:pt x="667626" y="148533"/>
                    </a:lnTo>
                    <a:lnTo>
                      <a:pt x="689178" y="151989"/>
                    </a:lnTo>
                    <a:lnTo>
                      <a:pt x="711822" y="154736"/>
                    </a:lnTo>
                    <a:lnTo>
                      <a:pt x="649922" y="309486"/>
                    </a:lnTo>
                    <a:lnTo>
                      <a:pt x="738494" y="362554"/>
                    </a:lnTo>
                    <a:lnTo>
                      <a:pt x="748562" y="370338"/>
                    </a:lnTo>
                    <a:lnTo>
                      <a:pt x="757887" y="378865"/>
                    </a:lnTo>
                    <a:lnTo>
                      <a:pt x="775870" y="396582"/>
                    </a:lnTo>
                    <a:lnTo>
                      <a:pt x="785311" y="404991"/>
                    </a:lnTo>
                    <a:lnTo>
                      <a:pt x="808846" y="435264"/>
                    </a:lnTo>
                    <a:lnTo>
                      <a:pt x="827315" y="468933"/>
                    </a:lnTo>
                    <a:lnTo>
                      <a:pt x="848960" y="514105"/>
                    </a:lnTo>
                    <a:lnTo>
                      <a:pt x="866787" y="560931"/>
                    </a:lnTo>
                    <a:lnTo>
                      <a:pt x="877382" y="598008"/>
                    </a:lnTo>
                    <a:lnTo>
                      <a:pt x="884526" y="647665"/>
                    </a:lnTo>
                    <a:lnTo>
                      <a:pt x="888400" y="712297"/>
                    </a:lnTo>
                    <a:lnTo>
                      <a:pt x="887983" y="740346"/>
                    </a:lnTo>
                    <a:lnTo>
                      <a:pt x="882156" y="788465"/>
                    </a:lnTo>
                    <a:lnTo>
                      <a:pt x="869295" y="826681"/>
                    </a:lnTo>
                    <a:lnTo>
                      <a:pt x="835820" y="867369"/>
                    </a:lnTo>
                    <a:lnTo>
                      <a:pt x="783963" y="890747"/>
                    </a:lnTo>
                    <a:lnTo>
                      <a:pt x="738422" y="898189"/>
                    </a:lnTo>
                    <a:lnTo>
                      <a:pt x="683577" y="900148"/>
                    </a:lnTo>
                    <a:lnTo>
                      <a:pt x="1145095" y="900148"/>
                    </a:lnTo>
                    <a:lnTo>
                      <a:pt x="1145095" y="121859"/>
                    </a:lnTo>
                    <a:close/>
                  </a:path>
                </a:pathLst>
              </a:custGeom>
              <a:solidFill>
                <a:srgbClr val="867832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" name="object 87"/>
              <p:cNvSpPr txBox="1"/>
              <p:nvPr/>
            </p:nvSpPr>
            <p:spPr>
              <a:xfrm>
                <a:off x="1285167" y="5781565"/>
                <a:ext cx="1081405" cy="81406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5080" algn="ctr">
                  <a:lnSpc>
                    <a:spcPct val="94000"/>
                  </a:lnSpc>
                </a:pPr>
                <a:r>
                  <a:rPr sz="1000" dirty="0">
                    <a:solidFill>
                      <a:srgbClr val="2B2A29"/>
                    </a:solidFill>
                    <a:latin typeface="Times New Roman" pitchFamily="18" charset="0"/>
                    <a:cs typeface="Times New Roman" pitchFamily="18" charset="0"/>
                  </a:rPr>
                  <a:t>Межбюджетные трансферты общего характера (дотации)</a:t>
                </a:r>
                <a:endParaRPr sz="10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R="95885" algn="ctr">
                  <a:lnSpc>
                    <a:spcPct val="100000"/>
                  </a:lnSpc>
                  <a:spcBef>
                    <a:spcPts val="380"/>
                  </a:spcBef>
                </a:pPr>
                <a:r>
                  <a:rPr lang="en-US" sz="1200" b="1" dirty="0" smtClean="0">
                    <a:solidFill>
                      <a:srgbClr val="2B2A29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ru-RU" sz="1200" b="1" dirty="0" smtClean="0">
                    <a:solidFill>
                      <a:srgbClr val="2B2A29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200" b="1" dirty="0" smtClean="0">
                    <a:solidFill>
                      <a:srgbClr val="2B2A29"/>
                    </a:solidFill>
                    <a:latin typeface="Times New Roman" pitchFamily="18" charset="0"/>
                    <a:cs typeface="Times New Roman" pitchFamily="18" charset="0"/>
                  </a:rPr>
                  <a:t>092,4</a:t>
                </a:r>
                <a:endParaRPr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03" name="Группа 102"/>
          <p:cNvGrpSpPr/>
          <p:nvPr/>
        </p:nvGrpSpPr>
        <p:grpSpPr>
          <a:xfrm>
            <a:off x="2457484" y="2441851"/>
            <a:ext cx="2524726" cy="1063066"/>
            <a:chOff x="1823080" y="7235152"/>
            <a:chExt cx="2524726" cy="1063066"/>
          </a:xfrm>
        </p:grpSpPr>
        <p:sp>
          <p:nvSpPr>
            <p:cNvPr id="67" name="object 67"/>
            <p:cNvSpPr/>
            <p:nvPr/>
          </p:nvSpPr>
          <p:spPr>
            <a:xfrm>
              <a:off x="1823080" y="7235152"/>
              <a:ext cx="1145920" cy="10630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object 83"/>
            <p:cNvSpPr txBox="1"/>
            <p:nvPr/>
          </p:nvSpPr>
          <p:spPr>
            <a:xfrm>
              <a:off x="2978746" y="7511356"/>
              <a:ext cx="1369060" cy="2821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61645" marR="5080" indent="-449580">
                <a:lnSpc>
                  <a:spcPts val="1130"/>
                </a:lnSpc>
              </a:pPr>
              <a:r>
                <a:rPr sz="1000" dirty="0" err="1" smtClean="0">
                  <a:solidFill>
                    <a:srgbClr val="434242"/>
                  </a:solidFill>
                  <a:latin typeface="Times New Roman" pitchFamily="18" charset="0"/>
                  <a:cs typeface="Times New Roman" pitchFamily="18" charset="0"/>
                </a:rPr>
                <a:t>Общегосударственные</a:t>
              </a:r>
              <a:r>
                <a:rPr sz="1000" dirty="0" smtClean="0">
                  <a:solidFill>
                    <a:srgbClr val="43424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sz="1000" dirty="0" err="1" smtClean="0">
                  <a:solidFill>
                    <a:srgbClr val="434242"/>
                  </a:solidFill>
                  <a:latin typeface="Times New Roman" pitchFamily="18" charset="0"/>
                  <a:cs typeface="Times New Roman" pitchFamily="18" charset="0"/>
                </a:rPr>
                <a:t>вопросы</a:t>
              </a:r>
              <a:r>
                <a:rPr lang="ru-RU" sz="1000" dirty="0" smtClean="0">
                  <a:solidFill>
                    <a:srgbClr val="43424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object 88"/>
            <p:cNvSpPr txBox="1"/>
            <p:nvPr/>
          </p:nvSpPr>
          <p:spPr>
            <a:xfrm>
              <a:off x="3421253" y="7883954"/>
              <a:ext cx="561975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199,9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2437295" y="3781049"/>
            <a:ext cx="2272610" cy="1004569"/>
            <a:chOff x="2399999" y="2593851"/>
            <a:chExt cx="2272610" cy="1004569"/>
          </a:xfrm>
        </p:grpSpPr>
        <p:sp>
          <p:nvSpPr>
            <p:cNvPr id="13" name="object 13"/>
            <p:cNvSpPr/>
            <p:nvPr/>
          </p:nvSpPr>
          <p:spPr>
            <a:xfrm>
              <a:off x="2399999" y="2593851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70">
                  <a:moveTo>
                    <a:pt x="1145095" y="0"/>
                  </a:moveTo>
                  <a:lnTo>
                    <a:pt x="0" y="0"/>
                  </a:lnTo>
                  <a:lnTo>
                    <a:pt x="0" y="1004570"/>
                  </a:lnTo>
                  <a:lnTo>
                    <a:pt x="1145095" y="1004570"/>
                  </a:lnTo>
                  <a:lnTo>
                    <a:pt x="1145095" y="943610"/>
                  </a:lnTo>
                  <a:lnTo>
                    <a:pt x="742759" y="943610"/>
                  </a:lnTo>
                  <a:lnTo>
                    <a:pt x="741017" y="939800"/>
                  </a:lnTo>
                  <a:lnTo>
                    <a:pt x="620409" y="939800"/>
                  </a:lnTo>
                  <a:lnTo>
                    <a:pt x="618257" y="935990"/>
                  </a:lnTo>
                  <a:lnTo>
                    <a:pt x="499056" y="935990"/>
                  </a:lnTo>
                  <a:lnTo>
                    <a:pt x="479704" y="896620"/>
                  </a:lnTo>
                  <a:lnTo>
                    <a:pt x="480778" y="887730"/>
                  </a:lnTo>
                  <a:lnTo>
                    <a:pt x="483484" y="873760"/>
                  </a:lnTo>
                  <a:lnTo>
                    <a:pt x="487047" y="859790"/>
                  </a:lnTo>
                  <a:lnTo>
                    <a:pt x="490693" y="844550"/>
                  </a:lnTo>
                  <a:lnTo>
                    <a:pt x="493646" y="831850"/>
                  </a:lnTo>
                  <a:lnTo>
                    <a:pt x="495132" y="821690"/>
                  </a:lnTo>
                  <a:lnTo>
                    <a:pt x="498940" y="805180"/>
                  </a:lnTo>
                  <a:lnTo>
                    <a:pt x="506551" y="767080"/>
                  </a:lnTo>
                  <a:lnTo>
                    <a:pt x="510199" y="726440"/>
                  </a:lnTo>
                  <a:lnTo>
                    <a:pt x="510602" y="695960"/>
                  </a:lnTo>
                  <a:lnTo>
                    <a:pt x="185699" y="695960"/>
                  </a:lnTo>
                  <a:lnTo>
                    <a:pt x="185699" y="386080"/>
                  </a:lnTo>
                  <a:lnTo>
                    <a:pt x="210795" y="383540"/>
                  </a:lnTo>
                  <a:lnTo>
                    <a:pt x="230298" y="382270"/>
                  </a:lnTo>
                  <a:lnTo>
                    <a:pt x="365873" y="382270"/>
                  </a:lnTo>
                  <a:lnTo>
                    <a:pt x="349700" y="368300"/>
                  </a:lnTo>
                  <a:lnTo>
                    <a:pt x="321541" y="328930"/>
                  </a:lnTo>
                  <a:lnTo>
                    <a:pt x="304199" y="284480"/>
                  </a:lnTo>
                  <a:lnTo>
                    <a:pt x="299252" y="236220"/>
                  </a:lnTo>
                  <a:lnTo>
                    <a:pt x="301920" y="213360"/>
                  </a:lnTo>
                  <a:lnTo>
                    <a:pt x="318525" y="168910"/>
                  </a:lnTo>
                  <a:lnTo>
                    <a:pt x="351471" y="133350"/>
                  </a:lnTo>
                  <a:lnTo>
                    <a:pt x="402336" y="107950"/>
                  </a:lnTo>
                  <a:lnTo>
                    <a:pt x="459266" y="95250"/>
                  </a:lnTo>
                  <a:lnTo>
                    <a:pt x="763535" y="95250"/>
                  </a:lnTo>
                  <a:lnTo>
                    <a:pt x="784237" y="91440"/>
                  </a:lnTo>
                  <a:lnTo>
                    <a:pt x="1145095" y="91440"/>
                  </a:lnTo>
                  <a:lnTo>
                    <a:pt x="1145095" y="0"/>
                  </a:lnTo>
                  <a:close/>
                </a:path>
                <a:path w="1145539" h="1004570">
                  <a:moveTo>
                    <a:pt x="1145095" y="416560"/>
                  </a:moveTo>
                  <a:lnTo>
                    <a:pt x="851090" y="416560"/>
                  </a:lnTo>
                  <a:lnTo>
                    <a:pt x="851200" y="426720"/>
                  </a:lnTo>
                  <a:lnTo>
                    <a:pt x="853265" y="476250"/>
                  </a:lnTo>
                  <a:lnTo>
                    <a:pt x="855545" y="518160"/>
                  </a:lnTo>
                  <a:lnTo>
                    <a:pt x="856258" y="533400"/>
                  </a:lnTo>
                  <a:lnTo>
                    <a:pt x="856891" y="548640"/>
                  </a:lnTo>
                  <a:lnTo>
                    <a:pt x="857407" y="563880"/>
                  </a:lnTo>
                  <a:lnTo>
                    <a:pt x="857772" y="579120"/>
                  </a:lnTo>
                  <a:lnTo>
                    <a:pt x="857831" y="612140"/>
                  </a:lnTo>
                  <a:lnTo>
                    <a:pt x="857616" y="622300"/>
                  </a:lnTo>
                  <a:lnTo>
                    <a:pt x="853184" y="670560"/>
                  </a:lnTo>
                  <a:lnTo>
                    <a:pt x="851090" y="680720"/>
                  </a:lnTo>
                  <a:lnTo>
                    <a:pt x="727290" y="680720"/>
                  </a:lnTo>
                  <a:lnTo>
                    <a:pt x="727404" y="711200"/>
                  </a:lnTo>
                  <a:lnTo>
                    <a:pt x="729778" y="754380"/>
                  </a:lnTo>
                  <a:lnTo>
                    <a:pt x="738807" y="802640"/>
                  </a:lnTo>
                  <a:lnTo>
                    <a:pt x="742619" y="819150"/>
                  </a:lnTo>
                  <a:lnTo>
                    <a:pt x="752599" y="863600"/>
                  </a:lnTo>
                  <a:lnTo>
                    <a:pt x="758232" y="881380"/>
                  </a:lnTo>
                  <a:lnTo>
                    <a:pt x="742759" y="943610"/>
                  </a:lnTo>
                  <a:lnTo>
                    <a:pt x="1145095" y="943610"/>
                  </a:lnTo>
                  <a:lnTo>
                    <a:pt x="1145095" y="416560"/>
                  </a:lnTo>
                  <a:close/>
                </a:path>
                <a:path w="1145539" h="1004570">
                  <a:moveTo>
                    <a:pt x="621646" y="730409"/>
                  </a:moveTo>
                  <a:lnTo>
                    <a:pt x="639135" y="773430"/>
                  </a:lnTo>
                  <a:lnTo>
                    <a:pt x="643462" y="815340"/>
                  </a:lnTo>
                  <a:lnTo>
                    <a:pt x="643312" y="829310"/>
                  </a:lnTo>
                  <a:lnTo>
                    <a:pt x="639309" y="869950"/>
                  </a:lnTo>
                  <a:lnTo>
                    <a:pt x="628928" y="916940"/>
                  </a:lnTo>
                  <a:lnTo>
                    <a:pt x="620409" y="939800"/>
                  </a:lnTo>
                  <a:lnTo>
                    <a:pt x="741017" y="939800"/>
                  </a:lnTo>
                  <a:lnTo>
                    <a:pt x="722185" y="897890"/>
                  </a:lnTo>
                  <a:lnTo>
                    <a:pt x="708034" y="859790"/>
                  </a:lnTo>
                  <a:lnTo>
                    <a:pt x="703737" y="845820"/>
                  </a:lnTo>
                  <a:lnTo>
                    <a:pt x="699707" y="833120"/>
                  </a:lnTo>
                  <a:lnTo>
                    <a:pt x="695976" y="820420"/>
                  </a:lnTo>
                  <a:lnTo>
                    <a:pt x="692577" y="807720"/>
                  </a:lnTo>
                  <a:lnTo>
                    <a:pt x="689544" y="793750"/>
                  </a:lnTo>
                  <a:lnTo>
                    <a:pt x="686911" y="782320"/>
                  </a:lnTo>
                  <a:lnTo>
                    <a:pt x="684709" y="769620"/>
                  </a:lnTo>
                  <a:lnTo>
                    <a:pt x="682973" y="756920"/>
                  </a:lnTo>
                  <a:lnTo>
                    <a:pt x="681736" y="745490"/>
                  </a:lnTo>
                  <a:lnTo>
                    <a:pt x="681031" y="734060"/>
                  </a:lnTo>
                  <a:lnTo>
                    <a:pt x="621646" y="730409"/>
                  </a:lnTo>
                  <a:close/>
                </a:path>
                <a:path w="1145539" h="1004570">
                  <a:moveTo>
                    <a:pt x="557072" y="726440"/>
                  </a:moveTo>
                  <a:lnTo>
                    <a:pt x="552707" y="772160"/>
                  </a:lnTo>
                  <a:lnTo>
                    <a:pt x="544518" y="810260"/>
                  </a:lnTo>
                  <a:lnTo>
                    <a:pt x="533116" y="849630"/>
                  </a:lnTo>
                  <a:lnTo>
                    <a:pt x="519397" y="887730"/>
                  </a:lnTo>
                  <a:lnTo>
                    <a:pt x="504261" y="924560"/>
                  </a:lnTo>
                  <a:lnTo>
                    <a:pt x="499056" y="935990"/>
                  </a:lnTo>
                  <a:lnTo>
                    <a:pt x="618257" y="935990"/>
                  </a:lnTo>
                  <a:lnTo>
                    <a:pt x="605338" y="899160"/>
                  </a:lnTo>
                  <a:lnTo>
                    <a:pt x="596208" y="848360"/>
                  </a:lnTo>
                  <a:lnTo>
                    <a:pt x="594607" y="821690"/>
                  </a:lnTo>
                  <a:lnTo>
                    <a:pt x="594717" y="810260"/>
                  </a:lnTo>
                  <a:lnTo>
                    <a:pt x="600634" y="765810"/>
                  </a:lnTo>
                  <a:lnTo>
                    <a:pt x="616165" y="730250"/>
                  </a:lnTo>
                  <a:lnTo>
                    <a:pt x="616290" y="730080"/>
                  </a:lnTo>
                  <a:lnTo>
                    <a:pt x="557072" y="726440"/>
                  </a:lnTo>
                  <a:close/>
                </a:path>
                <a:path w="1145539" h="1004570">
                  <a:moveTo>
                    <a:pt x="618972" y="726440"/>
                  </a:moveTo>
                  <a:lnTo>
                    <a:pt x="616290" y="730080"/>
                  </a:lnTo>
                  <a:lnTo>
                    <a:pt x="621646" y="730409"/>
                  </a:lnTo>
                  <a:lnTo>
                    <a:pt x="618972" y="726440"/>
                  </a:lnTo>
                  <a:close/>
                </a:path>
                <a:path w="1145539" h="1004570">
                  <a:moveTo>
                    <a:pt x="365873" y="382270"/>
                  </a:moveTo>
                  <a:lnTo>
                    <a:pt x="244869" y="382270"/>
                  </a:lnTo>
                  <a:lnTo>
                    <a:pt x="255171" y="383540"/>
                  </a:lnTo>
                  <a:lnTo>
                    <a:pt x="261863" y="386080"/>
                  </a:lnTo>
                  <a:lnTo>
                    <a:pt x="265609" y="388620"/>
                  </a:lnTo>
                  <a:lnTo>
                    <a:pt x="267067" y="392430"/>
                  </a:lnTo>
                  <a:lnTo>
                    <a:pt x="266901" y="394970"/>
                  </a:lnTo>
                  <a:lnTo>
                    <a:pt x="265771" y="397510"/>
                  </a:lnTo>
                  <a:lnTo>
                    <a:pt x="264339" y="400050"/>
                  </a:lnTo>
                  <a:lnTo>
                    <a:pt x="263265" y="401320"/>
                  </a:lnTo>
                  <a:lnTo>
                    <a:pt x="279670" y="420370"/>
                  </a:lnTo>
                  <a:lnTo>
                    <a:pt x="292085" y="435610"/>
                  </a:lnTo>
                  <a:lnTo>
                    <a:pt x="295469" y="439498"/>
                  </a:lnTo>
                  <a:lnTo>
                    <a:pt x="297462" y="440690"/>
                  </a:lnTo>
                  <a:lnTo>
                    <a:pt x="309486" y="448310"/>
                  </a:lnTo>
                  <a:lnTo>
                    <a:pt x="318713" y="455930"/>
                  </a:lnTo>
                  <a:lnTo>
                    <a:pt x="328463" y="463550"/>
                  </a:lnTo>
                  <a:lnTo>
                    <a:pt x="348239" y="476250"/>
                  </a:lnTo>
                  <a:lnTo>
                    <a:pt x="357621" y="482600"/>
                  </a:lnTo>
                  <a:lnTo>
                    <a:pt x="384248" y="528320"/>
                  </a:lnTo>
                  <a:lnTo>
                    <a:pt x="386567" y="546100"/>
                  </a:lnTo>
                  <a:lnTo>
                    <a:pt x="381141" y="561340"/>
                  </a:lnTo>
                  <a:lnTo>
                    <a:pt x="356463" y="593090"/>
                  </a:lnTo>
                  <a:lnTo>
                    <a:pt x="314328" y="618490"/>
                  </a:lnTo>
                  <a:lnTo>
                    <a:pt x="303999" y="624840"/>
                  </a:lnTo>
                  <a:lnTo>
                    <a:pt x="273288" y="659130"/>
                  </a:lnTo>
                  <a:lnTo>
                    <a:pt x="265163" y="671830"/>
                  </a:lnTo>
                  <a:lnTo>
                    <a:pt x="261624" y="676910"/>
                  </a:lnTo>
                  <a:lnTo>
                    <a:pt x="221632" y="694690"/>
                  </a:lnTo>
                  <a:lnTo>
                    <a:pt x="207974" y="695960"/>
                  </a:lnTo>
                  <a:lnTo>
                    <a:pt x="510602" y="695960"/>
                  </a:lnTo>
                  <a:lnTo>
                    <a:pt x="510654" y="683260"/>
                  </a:lnTo>
                  <a:lnTo>
                    <a:pt x="480737" y="680720"/>
                  </a:lnTo>
                  <a:lnTo>
                    <a:pt x="434026" y="680720"/>
                  </a:lnTo>
                  <a:lnTo>
                    <a:pt x="419049" y="676910"/>
                  </a:lnTo>
                  <a:lnTo>
                    <a:pt x="408015" y="674370"/>
                  </a:lnTo>
                  <a:lnTo>
                    <a:pt x="400377" y="671830"/>
                  </a:lnTo>
                  <a:lnTo>
                    <a:pt x="395592" y="669290"/>
                  </a:lnTo>
                  <a:lnTo>
                    <a:pt x="393112" y="668020"/>
                  </a:lnTo>
                  <a:lnTo>
                    <a:pt x="392393" y="666750"/>
                  </a:lnTo>
                  <a:lnTo>
                    <a:pt x="392889" y="664210"/>
                  </a:lnTo>
                  <a:lnTo>
                    <a:pt x="394053" y="662940"/>
                  </a:lnTo>
                  <a:lnTo>
                    <a:pt x="395341" y="660400"/>
                  </a:lnTo>
                  <a:lnTo>
                    <a:pt x="396207" y="659130"/>
                  </a:lnTo>
                  <a:lnTo>
                    <a:pt x="396105" y="656590"/>
                  </a:lnTo>
                  <a:lnTo>
                    <a:pt x="394490" y="654050"/>
                  </a:lnTo>
                  <a:lnTo>
                    <a:pt x="390815" y="651510"/>
                  </a:lnTo>
                  <a:lnTo>
                    <a:pt x="386854" y="648970"/>
                  </a:lnTo>
                  <a:lnTo>
                    <a:pt x="386854" y="416560"/>
                  </a:lnTo>
                  <a:lnTo>
                    <a:pt x="1145095" y="416560"/>
                  </a:lnTo>
                  <a:lnTo>
                    <a:pt x="1145095" y="414020"/>
                  </a:lnTo>
                  <a:lnTo>
                    <a:pt x="457064" y="414020"/>
                  </a:lnTo>
                  <a:lnTo>
                    <a:pt x="432156" y="412750"/>
                  </a:lnTo>
                  <a:lnTo>
                    <a:pt x="408768" y="406400"/>
                  </a:lnTo>
                  <a:lnTo>
                    <a:pt x="387098" y="397510"/>
                  </a:lnTo>
                  <a:lnTo>
                    <a:pt x="367343" y="383540"/>
                  </a:lnTo>
                  <a:lnTo>
                    <a:pt x="365873" y="382270"/>
                  </a:lnTo>
                  <a:close/>
                </a:path>
                <a:path w="1145539" h="1004570">
                  <a:moveTo>
                    <a:pt x="283581" y="433070"/>
                  </a:moveTo>
                  <a:lnTo>
                    <a:pt x="280889" y="433070"/>
                  </a:lnTo>
                  <a:lnTo>
                    <a:pt x="280473" y="434340"/>
                  </a:lnTo>
                  <a:lnTo>
                    <a:pt x="297903" y="453390"/>
                  </a:lnTo>
                  <a:lnTo>
                    <a:pt x="302368" y="457200"/>
                  </a:lnTo>
                  <a:lnTo>
                    <a:pt x="306185" y="459740"/>
                  </a:lnTo>
                  <a:lnTo>
                    <a:pt x="308936" y="462280"/>
                  </a:lnTo>
                  <a:lnTo>
                    <a:pt x="310203" y="461010"/>
                  </a:lnTo>
                  <a:lnTo>
                    <a:pt x="288966" y="435610"/>
                  </a:lnTo>
                  <a:lnTo>
                    <a:pt x="283581" y="433070"/>
                  </a:lnTo>
                  <a:close/>
                </a:path>
                <a:path w="1145539" h="1004570">
                  <a:moveTo>
                    <a:pt x="763535" y="95250"/>
                  </a:moveTo>
                  <a:lnTo>
                    <a:pt x="459266" y="95250"/>
                  </a:lnTo>
                  <a:lnTo>
                    <a:pt x="484974" y="96520"/>
                  </a:lnTo>
                  <a:lnTo>
                    <a:pt x="508675" y="101600"/>
                  </a:lnTo>
                  <a:lnTo>
                    <a:pt x="549542" y="121920"/>
                  </a:lnTo>
                  <a:lnTo>
                    <a:pt x="580846" y="154940"/>
                  </a:lnTo>
                  <a:lnTo>
                    <a:pt x="601565" y="196850"/>
                  </a:lnTo>
                  <a:lnTo>
                    <a:pt x="610679" y="242570"/>
                  </a:lnTo>
                  <a:lnTo>
                    <a:pt x="610564" y="266700"/>
                  </a:lnTo>
                  <a:lnTo>
                    <a:pt x="600355" y="312420"/>
                  </a:lnTo>
                  <a:lnTo>
                    <a:pt x="575987" y="354330"/>
                  </a:lnTo>
                  <a:lnTo>
                    <a:pt x="536439" y="388620"/>
                  </a:lnTo>
                  <a:lnTo>
                    <a:pt x="483296" y="410210"/>
                  </a:lnTo>
                  <a:lnTo>
                    <a:pt x="457064" y="414020"/>
                  </a:lnTo>
                  <a:lnTo>
                    <a:pt x="1145095" y="414020"/>
                  </a:lnTo>
                  <a:lnTo>
                    <a:pt x="1145095" y="403860"/>
                  </a:lnTo>
                  <a:lnTo>
                    <a:pt x="766622" y="403860"/>
                  </a:lnTo>
                  <a:lnTo>
                    <a:pt x="741654" y="400050"/>
                  </a:lnTo>
                  <a:lnTo>
                    <a:pt x="697613" y="382270"/>
                  </a:lnTo>
                  <a:lnTo>
                    <a:pt x="662672" y="350520"/>
                  </a:lnTo>
                  <a:lnTo>
                    <a:pt x="638314" y="311150"/>
                  </a:lnTo>
                  <a:lnTo>
                    <a:pt x="626027" y="265430"/>
                  </a:lnTo>
                  <a:lnTo>
                    <a:pt x="624874" y="242570"/>
                  </a:lnTo>
                  <a:lnTo>
                    <a:pt x="627295" y="219710"/>
                  </a:lnTo>
                  <a:lnTo>
                    <a:pt x="643605" y="175260"/>
                  </a:lnTo>
                  <a:lnTo>
                    <a:pt x="676441" y="137160"/>
                  </a:lnTo>
                  <a:lnTo>
                    <a:pt x="727290" y="107950"/>
                  </a:lnTo>
                  <a:lnTo>
                    <a:pt x="756634" y="96520"/>
                  </a:lnTo>
                  <a:lnTo>
                    <a:pt x="763535" y="95250"/>
                  </a:lnTo>
                  <a:close/>
                </a:path>
                <a:path w="1145539" h="1004570">
                  <a:moveTo>
                    <a:pt x="1145095" y="91440"/>
                  </a:moveTo>
                  <a:lnTo>
                    <a:pt x="809982" y="91440"/>
                  </a:lnTo>
                  <a:lnTo>
                    <a:pt x="833755" y="95250"/>
                  </a:lnTo>
                  <a:lnTo>
                    <a:pt x="855439" y="102870"/>
                  </a:lnTo>
                  <a:lnTo>
                    <a:pt x="892075" y="130810"/>
                  </a:lnTo>
                  <a:lnTo>
                    <a:pt x="918962" y="167640"/>
                  </a:lnTo>
                  <a:lnTo>
                    <a:pt x="935172" y="212090"/>
                  </a:lnTo>
                  <a:lnTo>
                    <a:pt x="939776" y="257810"/>
                  </a:lnTo>
                  <a:lnTo>
                    <a:pt x="937436" y="280670"/>
                  </a:lnTo>
                  <a:lnTo>
                    <a:pt x="922891" y="325120"/>
                  </a:lnTo>
                  <a:lnTo>
                    <a:pt x="894418" y="360680"/>
                  </a:lnTo>
                  <a:lnTo>
                    <a:pt x="851090" y="386080"/>
                  </a:lnTo>
                  <a:lnTo>
                    <a:pt x="793308" y="402590"/>
                  </a:lnTo>
                  <a:lnTo>
                    <a:pt x="766622" y="403860"/>
                  </a:lnTo>
                  <a:lnTo>
                    <a:pt x="1145095" y="403860"/>
                  </a:lnTo>
                  <a:lnTo>
                    <a:pt x="1145095" y="91440"/>
                  </a:lnTo>
                  <a:close/>
                </a:path>
              </a:pathLst>
            </a:custGeom>
            <a:solidFill>
              <a:srgbClr val="7E3C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3252771" y="2787248"/>
              <a:ext cx="141983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marR="5080" indent="212090" algn="ctr">
                <a:lnSpc>
                  <a:spcPct val="100000"/>
                </a:lnSpc>
              </a:pPr>
              <a:r>
                <a:rPr lang="ru-RU" sz="1000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Культура,</a:t>
              </a:r>
            </a:p>
            <a:p>
              <a:pPr marL="12700" marR="5080" indent="212090" algn="ctr">
                <a:lnSpc>
                  <a:spcPct val="100000"/>
                </a:lnSpc>
              </a:pPr>
              <a:r>
                <a:rPr lang="ru-RU" sz="1000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кинематография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marL="12700" marR="5080" indent="212090" algn="ctr">
                <a:lnSpc>
                  <a:spcPct val="100000"/>
                </a:lnSpc>
              </a:pPr>
              <a:r>
                <a:rPr lang="ru-RU" sz="10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682,3</a:t>
              </a:r>
              <a:endParaRPr lang="ru-RU" sz="1000" b="1" dirty="0">
                <a:solidFill>
                  <a:srgbClr val="2B2A2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5" name="object 4"/>
          <p:cNvSpPr txBox="1"/>
          <p:nvPr/>
        </p:nvSpPr>
        <p:spPr>
          <a:xfrm>
            <a:off x="601954" y="304800"/>
            <a:ext cx="81026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РАСХОДЫ БЮДЖЕТА ОБЛАСТИ ПО ОСНОВНЫМ ФУНКЦИЯМ ГОСУДАРСТВ</a:t>
            </a:r>
            <a:r>
              <a:rPr lang="ru-RU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 В 2015 г.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, 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01954" y="304800"/>
            <a:ext cx="81026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РАСХОДЫ БЮДЖЕТА ОБЛАСТИ ПО ОСНОВНЫМ ФУНКЦИЯМ ГОСУДАРСТВ</a:t>
            </a:r>
            <a:r>
              <a:rPr lang="ru-RU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 В 2016 г.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, 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6813435" y="1188997"/>
            <a:ext cx="2165170" cy="1004569"/>
            <a:chOff x="61300" y="1317002"/>
            <a:chExt cx="2165170" cy="1004569"/>
          </a:xfrm>
        </p:grpSpPr>
        <p:sp>
          <p:nvSpPr>
            <p:cNvPr id="5" name="object 5"/>
            <p:cNvSpPr/>
            <p:nvPr/>
          </p:nvSpPr>
          <p:spPr>
            <a:xfrm>
              <a:off x="61300" y="1317002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40" h="1004569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932179"/>
                  </a:lnTo>
                  <a:lnTo>
                    <a:pt x="473875" y="932179"/>
                  </a:lnTo>
                  <a:lnTo>
                    <a:pt x="435888" y="930909"/>
                  </a:lnTo>
                  <a:lnTo>
                    <a:pt x="399246" y="930909"/>
                  </a:lnTo>
                  <a:lnTo>
                    <a:pt x="332462" y="928369"/>
                  </a:lnTo>
                  <a:lnTo>
                    <a:pt x="278445" y="923289"/>
                  </a:lnTo>
                  <a:lnTo>
                    <a:pt x="232117" y="911859"/>
                  </a:lnTo>
                  <a:lnTo>
                    <a:pt x="242012" y="905509"/>
                  </a:lnTo>
                  <a:lnTo>
                    <a:pt x="302027" y="887729"/>
                  </a:lnTo>
                  <a:lnTo>
                    <a:pt x="328907" y="885189"/>
                  </a:lnTo>
                  <a:lnTo>
                    <a:pt x="441276" y="885189"/>
                  </a:lnTo>
                  <a:lnTo>
                    <a:pt x="450702" y="883919"/>
                  </a:lnTo>
                  <a:lnTo>
                    <a:pt x="459114" y="882649"/>
                  </a:lnTo>
                  <a:lnTo>
                    <a:pt x="417817" y="850899"/>
                  </a:lnTo>
                  <a:lnTo>
                    <a:pt x="398310" y="836929"/>
                  </a:lnTo>
                  <a:lnTo>
                    <a:pt x="381530" y="821689"/>
                  </a:lnTo>
                  <a:lnTo>
                    <a:pt x="346973" y="779779"/>
                  </a:lnTo>
                  <a:lnTo>
                    <a:pt x="334874" y="737869"/>
                  </a:lnTo>
                  <a:lnTo>
                    <a:pt x="335560" y="723899"/>
                  </a:lnTo>
                  <a:lnTo>
                    <a:pt x="350967" y="687069"/>
                  </a:lnTo>
                  <a:lnTo>
                    <a:pt x="385175" y="654049"/>
                  </a:lnTo>
                  <a:lnTo>
                    <a:pt x="436619" y="629919"/>
                  </a:lnTo>
                  <a:lnTo>
                    <a:pt x="479717" y="618489"/>
                  </a:lnTo>
                  <a:lnTo>
                    <a:pt x="493512" y="618489"/>
                  </a:lnTo>
                  <a:lnTo>
                    <a:pt x="495185" y="556259"/>
                  </a:lnTo>
                  <a:lnTo>
                    <a:pt x="451457" y="548639"/>
                  </a:lnTo>
                  <a:lnTo>
                    <a:pt x="424718" y="543559"/>
                  </a:lnTo>
                  <a:lnTo>
                    <a:pt x="411979" y="539749"/>
                  </a:lnTo>
                  <a:lnTo>
                    <a:pt x="399619" y="537209"/>
                  </a:lnTo>
                  <a:lnTo>
                    <a:pt x="375909" y="529589"/>
                  </a:lnTo>
                  <a:lnTo>
                    <a:pt x="364497" y="525779"/>
                  </a:lnTo>
                  <a:lnTo>
                    <a:pt x="353339" y="520699"/>
                  </a:lnTo>
                  <a:lnTo>
                    <a:pt x="342403" y="516889"/>
                  </a:lnTo>
                  <a:lnTo>
                    <a:pt x="321073" y="506729"/>
                  </a:lnTo>
                  <a:lnTo>
                    <a:pt x="289966" y="487679"/>
                  </a:lnTo>
                  <a:lnTo>
                    <a:pt x="279709" y="480059"/>
                  </a:lnTo>
                  <a:lnTo>
                    <a:pt x="270011" y="473709"/>
                  </a:lnTo>
                  <a:lnTo>
                    <a:pt x="239981" y="448309"/>
                  </a:lnTo>
                  <a:lnTo>
                    <a:pt x="211404" y="419099"/>
                  </a:lnTo>
                  <a:lnTo>
                    <a:pt x="187951" y="384809"/>
                  </a:lnTo>
                  <a:lnTo>
                    <a:pt x="173292" y="349249"/>
                  </a:lnTo>
                  <a:lnTo>
                    <a:pt x="170994" y="336549"/>
                  </a:lnTo>
                  <a:lnTo>
                    <a:pt x="882040" y="308609"/>
                  </a:lnTo>
                  <a:lnTo>
                    <a:pt x="928471" y="308609"/>
                  </a:lnTo>
                  <a:lnTo>
                    <a:pt x="925578" y="297179"/>
                  </a:lnTo>
                  <a:lnTo>
                    <a:pt x="921583" y="285749"/>
                  </a:lnTo>
                  <a:lnTo>
                    <a:pt x="918224" y="278129"/>
                  </a:lnTo>
                  <a:lnTo>
                    <a:pt x="495185" y="278129"/>
                  </a:lnTo>
                  <a:lnTo>
                    <a:pt x="498559" y="248919"/>
                  </a:lnTo>
                  <a:lnTo>
                    <a:pt x="523596" y="195579"/>
                  </a:lnTo>
                  <a:lnTo>
                    <a:pt x="568689" y="151129"/>
                  </a:lnTo>
                  <a:lnTo>
                    <a:pt x="628637" y="118109"/>
                  </a:lnTo>
                  <a:lnTo>
                    <a:pt x="698241" y="97789"/>
                  </a:lnTo>
                  <a:lnTo>
                    <a:pt x="772301" y="90169"/>
                  </a:lnTo>
                  <a:lnTo>
                    <a:pt x="1145108" y="90169"/>
                  </a:lnTo>
                  <a:lnTo>
                    <a:pt x="1145108" y="0"/>
                  </a:lnTo>
                  <a:close/>
                </a:path>
                <a:path w="1145540" h="1004569">
                  <a:moveTo>
                    <a:pt x="1145108" y="894079"/>
                  </a:moveTo>
                  <a:lnTo>
                    <a:pt x="773285" y="894079"/>
                  </a:lnTo>
                  <a:lnTo>
                    <a:pt x="782113" y="895349"/>
                  </a:lnTo>
                  <a:lnTo>
                    <a:pt x="788708" y="897889"/>
                  </a:lnTo>
                  <a:lnTo>
                    <a:pt x="793797" y="902969"/>
                  </a:lnTo>
                  <a:lnTo>
                    <a:pt x="798105" y="910589"/>
                  </a:lnTo>
                  <a:lnTo>
                    <a:pt x="802356" y="920749"/>
                  </a:lnTo>
                  <a:lnTo>
                    <a:pt x="804672" y="928369"/>
                  </a:lnTo>
                  <a:lnTo>
                    <a:pt x="774852" y="928369"/>
                  </a:lnTo>
                  <a:lnTo>
                    <a:pt x="695625" y="929639"/>
                  </a:lnTo>
                  <a:lnTo>
                    <a:pt x="662477" y="930909"/>
                  </a:lnTo>
                  <a:lnTo>
                    <a:pt x="589764" y="930909"/>
                  </a:lnTo>
                  <a:lnTo>
                    <a:pt x="551428" y="932179"/>
                  </a:lnTo>
                  <a:lnTo>
                    <a:pt x="1145108" y="932179"/>
                  </a:lnTo>
                  <a:lnTo>
                    <a:pt x="1145108" y="894079"/>
                  </a:lnTo>
                  <a:close/>
                </a:path>
                <a:path w="1145540" h="1004569">
                  <a:moveTo>
                    <a:pt x="1145108" y="835659"/>
                  </a:moveTo>
                  <a:lnTo>
                    <a:pt x="737794" y="835659"/>
                  </a:lnTo>
                  <a:lnTo>
                    <a:pt x="726265" y="843279"/>
                  </a:lnTo>
                  <a:lnTo>
                    <a:pt x="715168" y="848359"/>
                  </a:lnTo>
                  <a:lnTo>
                    <a:pt x="704372" y="852169"/>
                  </a:lnTo>
                  <a:lnTo>
                    <a:pt x="693744" y="854709"/>
                  </a:lnTo>
                  <a:lnTo>
                    <a:pt x="661536" y="858519"/>
                  </a:lnTo>
                  <a:lnTo>
                    <a:pt x="650249" y="858519"/>
                  </a:lnTo>
                  <a:lnTo>
                    <a:pt x="638466" y="861059"/>
                  </a:lnTo>
                  <a:lnTo>
                    <a:pt x="626053" y="863599"/>
                  </a:lnTo>
                  <a:lnTo>
                    <a:pt x="612231" y="869949"/>
                  </a:lnTo>
                  <a:lnTo>
                    <a:pt x="603955" y="872489"/>
                  </a:lnTo>
                  <a:lnTo>
                    <a:pt x="599495" y="873759"/>
                  </a:lnTo>
                  <a:lnTo>
                    <a:pt x="597123" y="873759"/>
                  </a:lnTo>
                  <a:lnTo>
                    <a:pt x="595112" y="875029"/>
                  </a:lnTo>
                  <a:lnTo>
                    <a:pt x="591732" y="877569"/>
                  </a:lnTo>
                  <a:lnTo>
                    <a:pt x="604310" y="882649"/>
                  </a:lnTo>
                  <a:lnTo>
                    <a:pt x="615608" y="887729"/>
                  </a:lnTo>
                  <a:lnTo>
                    <a:pt x="646859" y="895349"/>
                  </a:lnTo>
                  <a:lnTo>
                    <a:pt x="658074" y="895349"/>
                  </a:lnTo>
                  <a:lnTo>
                    <a:pt x="670525" y="896619"/>
                  </a:lnTo>
                  <a:lnTo>
                    <a:pt x="726160" y="896619"/>
                  </a:lnTo>
                  <a:lnTo>
                    <a:pt x="746034" y="895349"/>
                  </a:lnTo>
                  <a:lnTo>
                    <a:pt x="761501" y="894079"/>
                  </a:lnTo>
                  <a:lnTo>
                    <a:pt x="1145108" y="894079"/>
                  </a:lnTo>
                  <a:lnTo>
                    <a:pt x="1145108" y="835659"/>
                  </a:lnTo>
                  <a:close/>
                </a:path>
                <a:path w="1145540" h="1004569">
                  <a:moveTo>
                    <a:pt x="441276" y="885189"/>
                  </a:moveTo>
                  <a:lnTo>
                    <a:pt x="382776" y="885189"/>
                  </a:lnTo>
                  <a:lnTo>
                    <a:pt x="395627" y="886459"/>
                  </a:lnTo>
                  <a:lnTo>
                    <a:pt x="430945" y="886459"/>
                  </a:lnTo>
                  <a:lnTo>
                    <a:pt x="441276" y="885189"/>
                  </a:lnTo>
                  <a:close/>
                </a:path>
                <a:path w="1145540" h="1004569">
                  <a:moveTo>
                    <a:pt x="541604" y="571499"/>
                  </a:moveTo>
                  <a:lnTo>
                    <a:pt x="541604" y="834389"/>
                  </a:lnTo>
                  <a:lnTo>
                    <a:pt x="553130" y="839469"/>
                  </a:lnTo>
                  <a:lnTo>
                    <a:pt x="565230" y="843279"/>
                  </a:lnTo>
                  <a:lnTo>
                    <a:pt x="590745" y="848359"/>
                  </a:lnTo>
                  <a:lnTo>
                    <a:pt x="630772" y="848359"/>
                  </a:lnTo>
                  <a:lnTo>
                    <a:pt x="657438" y="845819"/>
                  </a:lnTo>
                  <a:lnTo>
                    <a:pt x="670459" y="843279"/>
                  </a:lnTo>
                  <a:lnTo>
                    <a:pt x="695368" y="840739"/>
                  </a:lnTo>
                  <a:lnTo>
                    <a:pt x="707051" y="838199"/>
                  </a:lnTo>
                  <a:lnTo>
                    <a:pt x="728367" y="835659"/>
                  </a:lnTo>
                  <a:lnTo>
                    <a:pt x="1145108" y="835659"/>
                  </a:lnTo>
                  <a:lnTo>
                    <a:pt x="1145108" y="650239"/>
                  </a:lnTo>
                  <a:lnTo>
                    <a:pt x="595266" y="650239"/>
                  </a:lnTo>
                  <a:lnTo>
                    <a:pt x="585667" y="648969"/>
                  </a:lnTo>
                  <a:lnTo>
                    <a:pt x="560082" y="614679"/>
                  </a:lnTo>
                  <a:lnTo>
                    <a:pt x="559069" y="608329"/>
                  </a:lnTo>
                  <a:lnTo>
                    <a:pt x="557603" y="600709"/>
                  </a:lnTo>
                  <a:lnTo>
                    <a:pt x="555405" y="593089"/>
                  </a:lnTo>
                  <a:lnTo>
                    <a:pt x="552194" y="586739"/>
                  </a:lnTo>
                  <a:lnTo>
                    <a:pt x="549189" y="581659"/>
                  </a:lnTo>
                  <a:lnTo>
                    <a:pt x="547414" y="581659"/>
                  </a:lnTo>
                  <a:lnTo>
                    <a:pt x="548348" y="580389"/>
                  </a:lnTo>
                  <a:lnTo>
                    <a:pt x="547687" y="579119"/>
                  </a:lnTo>
                  <a:lnTo>
                    <a:pt x="541604" y="571499"/>
                  </a:lnTo>
                  <a:close/>
                </a:path>
                <a:path w="1145540" h="1004569">
                  <a:moveTo>
                    <a:pt x="493512" y="618489"/>
                  </a:moveTo>
                  <a:lnTo>
                    <a:pt x="479717" y="618489"/>
                  </a:lnTo>
                  <a:lnTo>
                    <a:pt x="479549" y="632459"/>
                  </a:lnTo>
                  <a:lnTo>
                    <a:pt x="479437" y="638809"/>
                  </a:lnTo>
                  <a:lnTo>
                    <a:pt x="476250" y="676909"/>
                  </a:lnTo>
                  <a:lnTo>
                    <a:pt x="456779" y="704849"/>
                  </a:lnTo>
                  <a:lnTo>
                    <a:pt x="452976" y="704849"/>
                  </a:lnTo>
                  <a:lnTo>
                    <a:pt x="448987" y="706119"/>
                  </a:lnTo>
                  <a:lnTo>
                    <a:pt x="444836" y="707389"/>
                  </a:lnTo>
                  <a:lnTo>
                    <a:pt x="440546" y="709929"/>
                  </a:lnTo>
                  <a:lnTo>
                    <a:pt x="436139" y="712469"/>
                  </a:lnTo>
                  <a:lnTo>
                    <a:pt x="431640" y="717549"/>
                  </a:lnTo>
                  <a:lnTo>
                    <a:pt x="427071" y="723899"/>
                  </a:lnTo>
                  <a:lnTo>
                    <a:pt x="422455" y="731519"/>
                  </a:lnTo>
                  <a:lnTo>
                    <a:pt x="417817" y="741679"/>
                  </a:lnTo>
                  <a:lnTo>
                    <a:pt x="418824" y="760729"/>
                  </a:lnTo>
                  <a:lnTo>
                    <a:pt x="433073" y="798829"/>
                  </a:lnTo>
                  <a:lnTo>
                    <a:pt x="474244" y="828039"/>
                  </a:lnTo>
                  <a:lnTo>
                    <a:pt x="487777" y="831849"/>
                  </a:lnTo>
                  <a:lnTo>
                    <a:pt x="493512" y="618489"/>
                  </a:lnTo>
                  <a:close/>
                </a:path>
                <a:path w="1145540" h="1004569">
                  <a:moveTo>
                    <a:pt x="1145108" y="90169"/>
                  </a:moveTo>
                  <a:lnTo>
                    <a:pt x="772301" y="90169"/>
                  </a:lnTo>
                  <a:lnTo>
                    <a:pt x="809378" y="92709"/>
                  </a:lnTo>
                  <a:lnTo>
                    <a:pt x="845618" y="99059"/>
                  </a:lnTo>
                  <a:lnTo>
                    <a:pt x="912993" y="125729"/>
                  </a:lnTo>
                  <a:lnTo>
                    <a:pt x="969225" y="170179"/>
                  </a:lnTo>
                  <a:lnTo>
                    <a:pt x="1009116" y="236219"/>
                  </a:lnTo>
                  <a:lnTo>
                    <a:pt x="1021308" y="278129"/>
                  </a:lnTo>
                  <a:lnTo>
                    <a:pt x="1026570" y="322579"/>
                  </a:lnTo>
                  <a:lnTo>
                    <a:pt x="1026357" y="342899"/>
                  </a:lnTo>
                  <a:lnTo>
                    <a:pt x="1020826" y="382269"/>
                  </a:lnTo>
                  <a:lnTo>
                    <a:pt x="1001502" y="434339"/>
                  </a:lnTo>
                  <a:lnTo>
                    <a:pt x="971734" y="480059"/>
                  </a:lnTo>
                  <a:lnTo>
                    <a:pt x="934653" y="516889"/>
                  </a:lnTo>
                  <a:lnTo>
                    <a:pt x="865114" y="565149"/>
                  </a:lnTo>
                  <a:lnTo>
                    <a:pt x="851090" y="571499"/>
                  </a:lnTo>
                  <a:lnTo>
                    <a:pt x="841102" y="577849"/>
                  </a:lnTo>
                  <a:lnTo>
                    <a:pt x="797226" y="599439"/>
                  </a:lnTo>
                  <a:lnTo>
                    <a:pt x="723153" y="623569"/>
                  </a:lnTo>
                  <a:lnTo>
                    <a:pt x="710256" y="626109"/>
                  </a:lnTo>
                  <a:lnTo>
                    <a:pt x="697286" y="629919"/>
                  </a:lnTo>
                  <a:lnTo>
                    <a:pt x="684275" y="632459"/>
                  </a:lnTo>
                  <a:lnTo>
                    <a:pt x="660068" y="638809"/>
                  </a:lnTo>
                  <a:lnTo>
                    <a:pt x="639344" y="643889"/>
                  </a:lnTo>
                  <a:lnTo>
                    <a:pt x="621823" y="647699"/>
                  </a:lnTo>
                  <a:lnTo>
                    <a:pt x="607224" y="648969"/>
                  </a:lnTo>
                  <a:lnTo>
                    <a:pt x="595266" y="650239"/>
                  </a:lnTo>
                  <a:lnTo>
                    <a:pt x="1145108" y="650239"/>
                  </a:lnTo>
                  <a:lnTo>
                    <a:pt x="1145108" y="90169"/>
                  </a:lnTo>
                  <a:close/>
                </a:path>
                <a:path w="1145540" h="1004569">
                  <a:moveTo>
                    <a:pt x="928471" y="308609"/>
                  </a:moveTo>
                  <a:lnTo>
                    <a:pt x="882040" y="308609"/>
                  </a:lnTo>
                  <a:lnTo>
                    <a:pt x="880785" y="328929"/>
                  </a:lnTo>
                  <a:lnTo>
                    <a:pt x="877104" y="349249"/>
                  </a:lnTo>
                  <a:lnTo>
                    <a:pt x="862975" y="386079"/>
                  </a:lnTo>
                  <a:lnTo>
                    <a:pt x="840677" y="420369"/>
                  </a:lnTo>
                  <a:lnTo>
                    <a:pt x="811229" y="452119"/>
                  </a:lnTo>
                  <a:lnTo>
                    <a:pt x="775654" y="478789"/>
                  </a:lnTo>
                  <a:lnTo>
                    <a:pt x="734971" y="502919"/>
                  </a:lnTo>
                  <a:lnTo>
                    <a:pt x="690204" y="521969"/>
                  </a:lnTo>
                  <a:lnTo>
                    <a:pt x="642373" y="538479"/>
                  </a:lnTo>
                  <a:lnTo>
                    <a:pt x="592499" y="549909"/>
                  </a:lnTo>
                  <a:lnTo>
                    <a:pt x="541604" y="556259"/>
                  </a:lnTo>
                  <a:lnTo>
                    <a:pt x="547460" y="561339"/>
                  </a:lnTo>
                  <a:lnTo>
                    <a:pt x="551308" y="565149"/>
                  </a:lnTo>
                  <a:lnTo>
                    <a:pt x="553462" y="568959"/>
                  </a:lnTo>
                  <a:lnTo>
                    <a:pt x="554235" y="571499"/>
                  </a:lnTo>
                  <a:lnTo>
                    <a:pt x="553940" y="574039"/>
                  </a:lnTo>
                  <a:lnTo>
                    <a:pt x="552890" y="576579"/>
                  </a:lnTo>
                  <a:lnTo>
                    <a:pt x="551399" y="577849"/>
                  </a:lnTo>
                  <a:lnTo>
                    <a:pt x="549781" y="579119"/>
                  </a:lnTo>
                  <a:lnTo>
                    <a:pt x="548407" y="580337"/>
                  </a:lnTo>
                  <a:lnTo>
                    <a:pt x="549189" y="581659"/>
                  </a:lnTo>
                  <a:lnTo>
                    <a:pt x="550739" y="581659"/>
                  </a:lnTo>
                  <a:lnTo>
                    <a:pt x="561195" y="580389"/>
                  </a:lnTo>
                  <a:lnTo>
                    <a:pt x="569835" y="579119"/>
                  </a:lnTo>
                  <a:lnTo>
                    <a:pt x="581168" y="577849"/>
                  </a:lnTo>
                  <a:lnTo>
                    <a:pt x="595506" y="576579"/>
                  </a:lnTo>
                  <a:lnTo>
                    <a:pt x="613164" y="574039"/>
                  </a:lnTo>
                  <a:lnTo>
                    <a:pt x="634453" y="571499"/>
                  </a:lnTo>
                  <a:lnTo>
                    <a:pt x="645185" y="568959"/>
                  </a:lnTo>
                  <a:lnTo>
                    <a:pt x="658563" y="565149"/>
                  </a:lnTo>
                  <a:lnTo>
                    <a:pt x="674216" y="560069"/>
                  </a:lnTo>
                  <a:lnTo>
                    <a:pt x="691772" y="554989"/>
                  </a:lnTo>
                  <a:lnTo>
                    <a:pt x="731109" y="541019"/>
                  </a:lnTo>
                  <a:lnTo>
                    <a:pt x="773602" y="521969"/>
                  </a:lnTo>
                  <a:lnTo>
                    <a:pt x="816281" y="497839"/>
                  </a:lnTo>
                  <a:lnTo>
                    <a:pt x="856174" y="471169"/>
                  </a:lnTo>
                  <a:lnTo>
                    <a:pt x="890311" y="438149"/>
                  </a:lnTo>
                  <a:lnTo>
                    <a:pt x="915720" y="400049"/>
                  </a:lnTo>
                  <a:lnTo>
                    <a:pt x="929431" y="356869"/>
                  </a:lnTo>
                  <a:lnTo>
                    <a:pt x="930970" y="334009"/>
                  </a:lnTo>
                  <a:lnTo>
                    <a:pt x="928471" y="308609"/>
                  </a:lnTo>
                  <a:close/>
                </a:path>
                <a:path w="1145540" h="1004569">
                  <a:moveTo>
                    <a:pt x="795730" y="193039"/>
                  </a:moveTo>
                  <a:lnTo>
                    <a:pt x="755080" y="201929"/>
                  </a:lnTo>
                  <a:lnTo>
                    <a:pt x="718566" y="220979"/>
                  </a:lnTo>
                  <a:lnTo>
                    <a:pt x="710791" y="224789"/>
                  </a:lnTo>
                  <a:lnTo>
                    <a:pt x="703783" y="229869"/>
                  </a:lnTo>
                  <a:lnTo>
                    <a:pt x="697343" y="234949"/>
                  </a:lnTo>
                  <a:lnTo>
                    <a:pt x="685380" y="242569"/>
                  </a:lnTo>
                  <a:lnTo>
                    <a:pt x="651614" y="261619"/>
                  </a:lnTo>
                  <a:lnTo>
                    <a:pt x="642621" y="265429"/>
                  </a:lnTo>
                  <a:lnTo>
                    <a:pt x="575606" y="275589"/>
                  </a:lnTo>
                  <a:lnTo>
                    <a:pt x="534827" y="278129"/>
                  </a:lnTo>
                  <a:lnTo>
                    <a:pt x="918224" y="278129"/>
                  </a:lnTo>
                  <a:lnTo>
                    <a:pt x="895740" y="242569"/>
                  </a:lnTo>
                  <a:lnTo>
                    <a:pt x="856900" y="210819"/>
                  </a:lnTo>
                  <a:lnTo>
                    <a:pt x="808776" y="194309"/>
                  </a:lnTo>
                  <a:lnTo>
                    <a:pt x="795730" y="193039"/>
                  </a:lnTo>
                  <a:close/>
                </a:path>
              </a:pathLst>
            </a:custGeom>
            <a:solidFill>
              <a:srgbClr val="7E1E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1157130" y="1652270"/>
              <a:ext cx="1069340" cy="4051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Здравоохранение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115570" algn="ctr">
                <a:lnSpc>
                  <a:spcPct val="100000"/>
                </a:lnSpc>
                <a:spcBef>
                  <a:spcPts val="54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7 966,5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101378" y="3977084"/>
            <a:ext cx="1918475" cy="1004569"/>
            <a:chOff x="2424925" y="1316024"/>
            <a:chExt cx="1918475" cy="1004569"/>
          </a:xfrm>
        </p:grpSpPr>
        <p:sp>
          <p:nvSpPr>
            <p:cNvPr id="11" name="object 11"/>
            <p:cNvSpPr/>
            <p:nvPr/>
          </p:nvSpPr>
          <p:spPr>
            <a:xfrm>
              <a:off x="2424925" y="1316024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69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883919"/>
                  </a:lnTo>
                  <a:lnTo>
                    <a:pt x="634862" y="883919"/>
                  </a:lnTo>
                  <a:lnTo>
                    <a:pt x="557072" y="881379"/>
                  </a:lnTo>
                  <a:lnTo>
                    <a:pt x="547902" y="869950"/>
                  </a:lnTo>
                  <a:lnTo>
                    <a:pt x="544545" y="866139"/>
                  </a:lnTo>
                  <a:lnTo>
                    <a:pt x="495172" y="866139"/>
                  </a:lnTo>
                  <a:lnTo>
                    <a:pt x="458980" y="858519"/>
                  </a:lnTo>
                  <a:lnTo>
                    <a:pt x="408375" y="838200"/>
                  </a:lnTo>
                  <a:lnTo>
                    <a:pt x="362470" y="810260"/>
                  </a:lnTo>
                  <a:lnTo>
                    <a:pt x="334632" y="786129"/>
                  </a:lnTo>
                  <a:lnTo>
                    <a:pt x="321577" y="774699"/>
                  </a:lnTo>
                  <a:lnTo>
                    <a:pt x="309115" y="760729"/>
                  </a:lnTo>
                  <a:lnTo>
                    <a:pt x="297256" y="748029"/>
                  </a:lnTo>
                  <a:lnTo>
                    <a:pt x="286012" y="734060"/>
                  </a:lnTo>
                  <a:lnTo>
                    <a:pt x="275395" y="720090"/>
                  </a:lnTo>
                  <a:lnTo>
                    <a:pt x="265416" y="706119"/>
                  </a:lnTo>
                  <a:lnTo>
                    <a:pt x="256088" y="692149"/>
                  </a:lnTo>
                  <a:lnTo>
                    <a:pt x="247420" y="676910"/>
                  </a:lnTo>
                  <a:lnTo>
                    <a:pt x="239426" y="662940"/>
                  </a:lnTo>
                  <a:lnTo>
                    <a:pt x="220106" y="614679"/>
                  </a:lnTo>
                  <a:lnTo>
                    <a:pt x="209850" y="567690"/>
                  </a:lnTo>
                  <a:lnTo>
                    <a:pt x="209926" y="558799"/>
                  </a:lnTo>
                  <a:lnTo>
                    <a:pt x="224203" y="528319"/>
                  </a:lnTo>
                  <a:lnTo>
                    <a:pt x="229565" y="521969"/>
                  </a:lnTo>
                  <a:lnTo>
                    <a:pt x="235671" y="516889"/>
                  </a:lnTo>
                  <a:lnTo>
                    <a:pt x="242482" y="510539"/>
                  </a:lnTo>
                  <a:lnTo>
                    <a:pt x="249961" y="505459"/>
                  </a:lnTo>
                  <a:lnTo>
                    <a:pt x="258066" y="497839"/>
                  </a:lnTo>
                  <a:lnTo>
                    <a:pt x="262414" y="494029"/>
                  </a:lnTo>
                  <a:lnTo>
                    <a:pt x="216636" y="494029"/>
                  </a:lnTo>
                  <a:lnTo>
                    <a:pt x="216950" y="454659"/>
                  </a:lnTo>
                  <a:lnTo>
                    <a:pt x="221535" y="410209"/>
                  </a:lnTo>
                  <a:lnTo>
                    <a:pt x="245207" y="373379"/>
                  </a:lnTo>
                  <a:lnTo>
                    <a:pt x="284360" y="356869"/>
                  </a:lnTo>
                  <a:lnTo>
                    <a:pt x="329275" y="356869"/>
                  </a:lnTo>
                  <a:lnTo>
                    <a:pt x="335800" y="351789"/>
                  </a:lnTo>
                  <a:lnTo>
                    <a:pt x="343693" y="346709"/>
                  </a:lnTo>
                  <a:lnTo>
                    <a:pt x="353178" y="344169"/>
                  </a:lnTo>
                  <a:lnTo>
                    <a:pt x="364479" y="341629"/>
                  </a:lnTo>
                  <a:lnTo>
                    <a:pt x="377820" y="340359"/>
                  </a:lnTo>
                  <a:lnTo>
                    <a:pt x="263055" y="340359"/>
                  </a:lnTo>
                  <a:lnTo>
                    <a:pt x="266529" y="325119"/>
                  </a:lnTo>
                  <a:lnTo>
                    <a:pt x="270897" y="304799"/>
                  </a:lnTo>
                  <a:lnTo>
                    <a:pt x="272706" y="297179"/>
                  </a:lnTo>
                  <a:lnTo>
                    <a:pt x="296358" y="276859"/>
                  </a:lnTo>
                  <a:lnTo>
                    <a:pt x="307219" y="270509"/>
                  </a:lnTo>
                  <a:lnTo>
                    <a:pt x="321193" y="264159"/>
                  </a:lnTo>
                  <a:lnTo>
                    <a:pt x="340436" y="264159"/>
                  </a:lnTo>
                  <a:lnTo>
                    <a:pt x="340436" y="246379"/>
                  </a:lnTo>
                  <a:lnTo>
                    <a:pt x="346022" y="236219"/>
                  </a:lnTo>
                  <a:lnTo>
                    <a:pt x="352436" y="227329"/>
                  </a:lnTo>
                  <a:lnTo>
                    <a:pt x="359647" y="217169"/>
                  </a:lnTo>
                  <a:lnTo>
                    <a:pt x="395822" y="184150"/>
                  </a:lnTo>
                  <a:lnTo>
                    <a:pt x="429757" y="163829"/>
                  </a:lnTo>
                  <a:lnTo>
                    <a:pt x="482438" y="144779"/>
                  </a:lnTo>
                  <a:lnTo>
                    <a:pt x="526410" y="138429"/>
                  </a:lnTo>
                  <a:lnTo>
                    <a:pt x="1145108" y="138429"/>
                  </a:lnTo>
                  <a:lnTo>
                    <a:pt x="1145108" y="0"/>
                  </a:lnTo>
                  <a:close/>
                </a:path>
                <a:path w="1145539" h="1004569">
                  <a:moveTo>
                    <a:pt x="556562" y="351789"/>
                  </a:moveTo>
                  <a:lnTo>
                    <a:pt x="481550" y="351789"/>
                  </a:lnTo>
                  <a:lnTo>
                    <a:pt x="494128" y="353059"/>
                  </a:lnTo>
                  <a:lnTo>
                    <a:pt x="531237" y="360679"/>
                  </a:lnTo>
                  <a:lnTo>
                    <a:pt x="578672" y="375919"/>
                  </a:lnTo>
                  <a:lnTo>
                    <a:pt x="622855" y="396239"/>
                  </a:lnTo>
                  <a:lnTo>
                    <a:pt x="633275" y="401319"/>
                  </a:lnTo>
                  <a:lnTo>
                    <a:pt x="618438" y="463549"/>
                  </a:lnTo>
                  <a:lnTo>
                    <a:pt x="610119" y="520699"/>
                  </a:lnTo>
                  <a:lnTo>
                    <a:pt x="607424" y="572769"/>
                  </a:lnTo>
                  <a:lnTo>
                    <a:pt x="609460" y="619760"/>
                  </a:lnTo>
                  <a:lnTo>
                    <a:pt x="615336" y="661669"/>
                  </a:lnTo>
                  <a:lnTo>
                    <a:pt x="635034" y="732790"/>
                  </a:lnTo>
                  <a:lnTo>
                    <a:pt x="659374" y="787399"/>
                  </a:lnTo>
                  <a:lnTo>
                    <a:pt x="681215" y="828039"/>
                  </a:lnTo>
                  <a:lnTo>
                    <a:pt x="688967" y="844550"/>
                  </a:lnTo>
                  <a:lnTo>
                    <a:pt x="693415" y="855979"/>
                  </a:lnTo>
                  <a:lnTo>
                    <a:pt x="693667" y="866139"/>
                  </a:lnTo>
                  <a:lnTo>
                    <a:pt x="688831" y="873760"/>
                  </a:lnTo>
                  <a:lnTo>
                    <a:pt x="678013" y="878839"/>
                  </a:lnTo>
                  <a:lnTo>
                    <a:pt x="660321" y="882650"/>
                  </a:lnTo>
                  <a:lnTo>
                    <a:pt x="634862" y="883919"/>
                  </a:lnTo>
                  <a:lnTo>
                    <a:pt x="1145108" y="883919"/>
                  </a:lnTo>
                  <a:lnTo>
                    <a:pt x="1145108" y="847089"/>
                  </a:lnTo>
                  <a:lnTo>
                    <a:pt x="738474" y="847089"/>
                  </a:lnTo>
                  <a:lnTo>
                    <a:pt x="727497" y="826769"/>
                  </a:lnTo>
                  <a:lnTo>
                    <a:pt x="716564" y="807719"/>
                  </a:lnTo>
                  <a:lnTo>
                    <a:pt x="695258" y="770890"/>
                  </a:lnTo>
                  <a:lnTo>
                    <a:pt x="685101" y="753110"/>
                  </a:lnTo>
                  <a:lnTo>
                    <a:pt x="666317" y="717549"/>
                  </a:lnTo>
                  <a:lnTo>
                    <a:pt x="650290" y="681990"/>
                  </a:lnTo>
                  <a:lnTo>
                    <a:pt x="637881" y="645160"/>
                  </a:lnTo>
                  <a:lnTo>
                    <a:pt x="629953" y="605790"/>
                  </a:lnTo>
                  <a:lnTo>
                    <a:pt x="627367" y="562610"/>
                  </a:lnTo>
                  <a:lnTo>
                    <a:pt x="628346" y="539749"/>
                  </a:lnTo>
                  <a:lnTo>
                    <a:pt x="630983" y="515619"/>
                  </a:lnTo>
                  <a:lnTo>
                    <a:pt x="635387" y="488949"/>
                  </a:lnTo>
                  <a:lnTo>
                    <a:pt x="641664" y="462279"/>
                  </a:lnTo>
                  <a:lnTo>
                    <a:pt x="649922" y="433069"/>
                  </a:lnTo>
                  <a:lnTo>
                    <a:pt x="707430" y="433069"/>
                  </a:lnTo>
                  <a:lnTo>
                    <a:pt x="701410" y="426719"/>
                  </a:lnTo>
                  <a:lnTo>
                    <a:pt x="684481" y="406399"/>
                  </a:lnTo>
                  <a:lnTo>
                    <a:pt x="680872" y="401319"/>
                  </a:lnTo>
                  <a:lnTo>
                    <a:pt x="692702" y="393699"/>
                  </a:lnTo>
                  <a:lnTo>
                    <a:pt x="704949" y="386079"/>
                  </a:lnTo>
                  <a:lnTo>
                    <a:pt x="717568" y="379729"/>
                  </a:lnTo>
                  <a:lnTo>
                    <a:pt x="730512" y="374649"/>
                  </a:lnTo>
                  <a:lnTo>
                    <a:pt x="734919" y="373379"/>
                  </a:lnTo>
                  <a:lnTo>
                    <a:pt x="647607" y="373379"/>
                  </a:lnTo>
                  <a:lnTo>
                    <a:pt x="637601" y="372109"/>
                  </a:lnTo>
                  <a:lnTo>
                    <a:pt x="625981" y="369569"/>
                  </a:lnTo>
                  <a:lnTo>
                    <a:pt x="613004" y="367029"/>
                  </a:lnTo>
                  <a:lnTo>
                    <a:pt x="598924" y="363219"/>
                  </a:lnTo>
                  <a:lnTo>
                    <a:pt x="568481" y="355599"/>
                  </a:lnTo>
                  <a:lnTo>
                    <a:pt x="556562" y="351789"/>
                  </a:lnTo>
                  <a:close/>
                </a:path>
                <a:path w="1145539" h="1004569">
                  <a:moveTo>
                    <a:pt x="340436" y="264159"/>
                  </a:moveTo>
                  <a:lnTo>
                    <a:pt x="321193" y="264159"/>
                  </a:lnTo>
                  <a:lnTo>
                    <a:pt x="319318" y="281939"/>
                  </a:lnTo>
                  <a:lnTo>
                    <a:pt x="318377" y="295909"/>
                  </a:lnTo>
                  <a:lnTo>
                    <a:pt x="318134" y="304799"/>
                  </a:lnTo>
                  <a:lnTo>
                    <a:pt x="318019" y="323849"/>
                  </a:lnTo>
                  <a:lnTo>
                    <a:pt x="317847" y="326389"/>
                  </a:lnTo>
                  <a:lnTo>
                    <a:pt x="293146" y="335279"/>
                  </a:lnTo>
                  <a:lnTo>
                    <a:pt x="282319" y="336549"/>
                  </a:lnTo>
                  <a:lnTo>
                    <a:pt x="268760" y="339089"/>
                  </a:lnTo>
                  <a:lnTo>
                    <a:pt x="263055" y="340359"/>
                  </a:lnTo>
                  <a:lnTo>
                    <a:pt x="377820" y="340359"/>
                  </a:lnTo>
                  <a:lnTo>
                    <a:pt x="368538" y="382269"/>
                  </a:lnTo>
                  <a:lnTo>
                    <a:pt x="361159" y="421639"/>
                  </a:lnTo>
                  <a:lnTo>
                    <a:pt x="351901" y="490219"/>
                  </a:lnTo>
                  <a:lnTo>
                    <a:pt x="349797" y="532129"/>
                  </a:lnTo>
                  <a:lnTo>
                    <a:pt x="349705" y="549910"/>
                  </a:lnTo>
                  <a:lnTo>
                    <a:pt x="351000" y="574040"/>
                  </a:lnTo>
                  <a:lnTo>
                    <a:pt x="358458" y="621029"/>
                  </a:lnTo>
                  <a:lnTo>
                    <a:pt x="371885" y="664210"/>
                  </a:lnTo>
                  <a:lnTo>
                    <a:pt x="390870" y="706119"/>
                  </a:lnTo>
                  <a:lnTo>
                    <a:pt x="415004" y="746760"/>
                  </a:lnTo>
                  <a:lnTo>
                    <a:pt x="443876" y="789940"/>
                  </a:lnTo>
                  <a:lnTo>
                    <a:pt x="477077" y="839469"/>
                  </a:lnTo>
                  <a:lnTo>
                    <a:pt x="495172" y="866139"/>
                  </a:lnTo>
                  <a:lnTo>
                    <a:pt x="544545" y="866139"/>
                  </a:lnTo>
                  <a:lnTo>
                    <a:pt x="538951" y="859789"/>
                  </a:lnTo>
                  <a:lnTo>
                    <a:pt x="530210" y="849629"/>
                  </a:lnTo>
                  <a:lnTo>
                    <a:pt x="521666" y="840739"/>
                  </a:lnTo>
                  <a:lnTo>
                    <a:pt x="513308" y="831850"/>
                  </a:lnTo>
                  <a:lnTo>
                    <a:pt x="497103" y="815339"/>
                  </a:lnTo>
                  <a:lnTo>
                    <a:pt x="466409" y="781049"/>
                  </a:lnTo>
                  <a:lnTo>
                    <a:pt x="437386" y="740410"/>
                  </a:lnTo>
                  <a:lnTo>
                    <a:pt x="416267" y="698499"/>
                  </a:lnTo>
                  <a:lnTo>
                    <a:pt x="402323" y="664210"/>
                  </a:lnTo>
                  <a:lnTo>
                    <a:pt x="395820" y="648969"/>
                  </a:lnTo>
                  <a:lnTo>
                    <a:pt x="381652" y="599440"/>
                  </a:lnTo>
                  <a:lnTo>
                    <a:pt x="375004" y="551179"/>
                  </a:lnTo>
                  <a:lnTo>
                    <a:pt x="374440" y="519429"/>
                  </a:lnTo>
                  <a:lnTo>
                    <a:pt x="375250" y="504189"/>
                  </a:lnTo>
                  <a:lnTo>
                    <a:pt x="381762" y="457199"/>
                  </a:lnTo>
                  <a:lnTo>
                    <a:pt x="393913" y="412749"/>
                  </a:lnTo>
                  <a:lnTo>
                    <a:pt x="411077" y="369569"/>
                  </a:lnTo>
                  <a:lnTo>
                    <a:pt x="443412" y="351789"/>
                  </a:lnTo>
                  <a:lnTo>
                    <a:pt x="556562" y="351789"/>
                  </a:lnTo>
                  <a:lnTo>
                    <a:pt x="520941" y="340359"/>
                  </a:lnTo>
                  <a:lnTo>
                    <a:pt x="505617" y="335279"/>
                  </a:lnTo>
                  <a:lnTo>
                    <a:pt x="490980" y="331469"/>
                  </a:lnTo>
                  <a:lnTo>
                    <a:pt x="477286" y="326389"/>
                  </a:lnTo>
                  <a:lnTo>
                    <a:pt x="471039" y="323849"/>
                  </a:lnTo>
                  <a:lnTo>
                    <a:pt x="340436" y="323849"/>
                  </a:lnTo>
                  <a:lnTo>
                    <a:pt x="340436" y="264159"/>
                  </a:lnTo>
                  <a:close/>
                </a:path>
                <a:path w="1145539" h="1004569">
                  <a:moveTo>
                    <a:pt x="707430" y="433069"/>
                  </a:moveTo>
                  <a:lnTo>
                    <a:pt x="649922" y="433069"/>
                  </a:lnTo>
                  <a:lnTo>
                    <a:pt x="663950" y="438149"/>
                  </a:lnTo>
                  <a:lnTo>
                    <a:pt x="678117" y="445769"/>
                  </a:lnTo>
                  <a:lnTo>
                    <a:pt x="720525" y="480059"/>
                  </a:lnTo>
                  <a:lnTo>
                    <a:pt x="747792" y="509269"/>
                  </a:lnTo>
                  <a:lnTo>
                    <a:pt x="773386" y="544829"/>
                  </a:lnTo>
                  <a:lnTo>
                    <a:pt x="796567" y="584199"/>
                  </a:lnTo>
                  <a:lnTo>
                    <a:pt x="816590" y="627379"/>
                  </a:lnTo>
                  <a:lnTo>
                    <a:pt x="832714" y="671829"/>
                  </a:lnTo>
                  <a:lnTo>
                    <a:pt x="844196" y="718819"/>
                  </a:lnTo>
                  <a:lnTo>
                    <a:pt x="850293" y="765810"/>
                  </a:lnTo>
                  <a:lnTo>
                    <a:pt x="851090" y="788669"/>
                  </a:lnTo>
                  <a:lnTo>
                    <a:pt x="838679" y="796290"/>
                  </a:lnTo>
                  <a:lnTo>
                    <a:pt x="826906" y="803910"/>
                  </a:lnTo>
                  <a:lnTo>
                    <a:pt x="815626" y="811529"/>
                  </a:lnTo>
                  <a:lnTo>
                    <a:pt x="804698" y="816610"/>
                  </a:lnTo>
                  <a:lnTo>
                    <a:pt x="793977" y="822960"/>
                  </a:lnTo>
                  <a:lnTo>
                    <a:pt x="761629" y="838200"/>
                  </a:lnTo>
                  <a:lnTo>
                    <a:pt x="750306" y="842010"/>
                  </a:lnTo>
                  <a:lnTo>
                    <a:pt x="738474" y="847089"/>
                  </a:lnTo>
                  <a:lnTo>
                    <a:pt x="1145108" y="847089"/>
                  </a:lnTo>
                  <a:lnTo>
                    <a:pt x="1145108" y="741679"/>
                  </a:lnTo>
                  <a:lnTo>
                    <a:pt x="882040" y="741679"/>
                  </a:lnTo>
                  <a:lnTo>
                    <a:pt x="876529" y="732790"/>
                  </a:lnTo>
                  <a:lnTo>
                    <a:pt x="859549" y="687069"/>
                  </a:lnTo>
                  <a:lnTo>
                    <a:pt x="848862" y="647699"/>
                  </a:lnTo>
                  <a:lnTo>
                    <a:pt x="845066" y="634999"/>
                  </a:lnTo>
                  <a:lnTo>
                    <a:pt x="831346" y="596899"/>
                  </a:lnTo>
                  <a:lnTo>
                    <a:pt x="811672" y="563879"/>
                  </a:lnTo>
                  <a:lnTo>
                    <a:pt x="804646" y="549910"/>
                  </a:lnTo>
                  <a:lnTo>
                    <a:pt x="782555" y="513079"/>
                  </a:lnTo>
                  <a:lnTo>
                    <a:pt x="751163" y="476249"/>
                  </a:lnTo>
                  <a:lnTo>
                    <a:pt x="743045" y="467359"/>
                  </a:lnTo>
                  <a:lnTo>
                    <a:pt x="726566" y="452119"/>
                  </a:lnTo>
                  <a:lnTo>
                    <a:pt x="718227" y="444499"/>
                  </a:lnTo>
                  <a:lnTo>
                    <a:pt x="707430" y="433069"/>
                  </a:lnTo>
                  <a:close/>
                </a:path>
                <a:path w="1145539" h="1004569">
                  <a:moveTo>
                    <a:pt x="1145108" y="364489"/>
                  </a:moveTo>
                  <a:lnTo>
                    <a:pt x="812401" y="364489"/>
                  </a:lnTo>
                  <a:lnTo>
                    <a:pt x="840193" y="367029"/>
                  </a:lnTo>
                  <a:lnTo>
                    <a:pt x="853974" y="369569"/>
                  </a:lnTo>
                  <a:lnTo>
                    <a:pt x="932108" y="383539"/>
                  </a:lnTo>
                  <a:lnTo>
                    <a:pt x="951813" y="434339"/>
                  </a:lnTo>
                  <a:lnTo>
                    <a:pt x="956809" y="476249"/>
                  </a:lnTo>
                  <a:lnTo>
                    <a:pt x="958742" y="527049"/>
                  </a:lnTo>
                  <a:lnTo>
                    <a:pt x="958641" y="533399"/>
                  </a:lnTo>
                  <a:lnTo>
                    <a:pt x="953604" y="581660"/>
                  </a:lnTo>
                  <a:lnTo>
                    <a:pt x="941193" y="627379"/>
                  </a:lnTo>
                  <a:lnTo>
                    <a:pt x="921157" y="674369"/>
                  </a:lnTo>
                  <a:lnTo>
                    <a:pt x="893183" y="723899"/>
                  </a:lnTo>
                  <a:lnTo>
                    <a:pt x="882040" y="741679"/>
                  </a:lnTo>
                  <a:lnTo>
                    <a:pt x="1145108" y="741679"/>
                  </a:lnTo>
                  <a:lnTo>
                    <a:pt x="1145108" y="364489"/>
                  </a:lnTo>
                  <a:close/>
                </a:path>
                <a:path w="1145539" h="1004569">
                  <a:moveTo>
                    <a:pt x="329275" y="356869"/>
                  </a:moveTo>
                  <a:lnTo>
                    <a:pt x="284360" y="356869"/>
                  </a:lnTo>
                  <a:lnTo>
                    <a:pt x="282698" y="374649"/>
                  </a:lnTo>
                  <a:lnTo>
                    <a:pt x="280563" y="389889"/>
                  </a:lnTo>
                  <a:lnTo>
                    <a:pt x="270593" y="426719"/>
                  </a:lnTo>
                  <a:lnTo>
                    <a:pt x="237707" y="473709"/>
                  </a:lnTo>
                  <a:lnTo>
                    <a:pt x="228032" y="482599"/>
                  </a:lnTo>
                  <a:lnTo>
                    <a:pt x="216636" y="494029"/>
                  </a:lnTo>
                  <a:lnTo>
                    <a:pt x="262414" y="494029"/>
                  </a:lnTo>
                  <a:lnTo>
                    <a:pt x="266761" y="490219"/>
                  </a:lnTo>
                  <a:lnTo>
                    <a:pt x="289898" y="454659"/>
                  </a:lnTo>
                  <a:lnTo>
                    <a:pt x="309312" y="397509"/>
                  </a:lnTo>
                  <a:lnTo>
                    <a:pt x="312364" y="387349"/>
                  </a:lnTo>
                  <a:lnTo>
                    <a:pt x="315662" y="378459"/>
                  </a:lnTo>
                  <a:lnTo>
                    <a:pt x="319430" y="370839"/>
                  </a:lnTo>
                  <a:lnTo>
                    <a:pt x="323893" y="363219"/>
                  </a:lnTo>
                  <a:lnTo>
                    <a:pt x="329275" y="356869"/>
                  </a:lnTo>
                  <a:close/>
                </a:path>
                <a:path w="1145539" h="1004569">
                  <a:moveTo>
                    <a:pt x="785082" y="337819"/>
                  </a:moveTo>
                  <a:lnTo>
                    <a:pt x="768843" y="337819"/>
                  </a:lnTo>
                  <a:lnTo>
                    <a:pt x="755042" y="339089"/>
                  </a:lnTo>
                  <a:lnTo>
                    <a:pt x="743387" y="340359"/>
                  </a:lnTo>
                  <a:lnTo>
                    <a:pt x="733589" y="342899"/>
                  </a:lnTo>
                  <a:lnTo>
                    <a:pt x="725358" y="345439"/>
                  </a:lnTo>
                  <a:lnTo>
                    <a:pt x="718404" y="349249"/>
                  </a:lnTo>
                  <a:lnTo>
                    <a:pt x="712436" y="351789"/>
                  </a:lnTo>
                  <a:lnTo>
                    <a:pt x="707165" y="355599"/>
                  </a:lnTo>
                  <a:lnTo>
                    <a:pt x="702300" y="358139"/>
                  </a:lnTo>
                  <a:lnTo>
                    <a:pt x="697550" y="361949"/>
                  </a:lnTo>
                  <a:lnTo>
                    <a:pt x="692627" y="364489"/>
                  </a:lnTo>
                  <a:lnTo>
                    <a:pt x="687240" y="367029"/>
                  </a:lnTo>
                  <a:lnTo>
                    <a:pt x="681098" y="369569"/>
                  </a:lnTo>
                  <a:lnTo>
                    <a:pt x="673912" y="370839"/>
                  </a:lnTo>
                  <a:lnTo>
                    <a:pt x="665391" y="370839"/>
                  </a:lnTo>
                  <a:lnTo>
                    <a:pt x="661758" y="372109"/>
                  </a:lnTo>
                  <a:lnTo>
                    <a:pt x="655745" y="373379"/>
                  </a:lnTo>
                  <a:lnTo>
                    <a:pt x="734919" y="373379"/>
                  </a:lnTo>
                  <a:lnTo>
                    <a:pt x="743734" y="370839"/>
                  </a:lnTo>
                  <a:lnTo>
                    <a:pt x="770829" y="365759"/>
                  </a:lnTo>
                  <a:lnTo>
                    <a:pt x="784609" y="364489"/>
                  </a:lnTo>
                  <a:lnTo>
                    <a:pt x="1145108" y="364489"/>
                  </a:lnTo>
                  <a:lnTo>
                    <a:pt x="1145108" y="355599"/>
                  </a:lnTo>
                  <a:lnTo>
                    <a:pt x="912990" y="355599"/>
                  </a:lnTo>
                  <a:lnTo>
                    <a:pt x="880213" y="349249"/>
                  </a:lnTo>
                  <a:lnTo>
                    <a:pt x="851324" y="344169"/>
                  </a:lnTo>
                  <a:lnTo>
                    <a:pt x="826032" y="341629"/>
                  </a:lnTo>
                  <a:lnTo>
                    <a:pt x="804049" y="339089"/>
                  </a:lnTo>
                  <a:lnTo>
                    <a:pt x="785082" y="337819"/>
                  </a:lnTo>
                  <a:close/>
                </a:path>
                <a:path w="1145539" h="1004569">
                  <a:moveTo>
                    <a:pt x="1145108" y="142239"/>
                  </a:moveTo>
                  <a:lnTo>
                    <a:pt x="637787" y="142239"/>
                  </a:lnTo>
                  <a:lnTo>
                    <a:pt x="667147" y="144779"/>
                  </a:lnTo>
                  <a:lnTo>
                    <a:pt x="696344" y="152400"/>
                  </a:lnTo>
                  <a:lnTo>
                    <a:pt x="753043" y="176529"/>
                  </a:lnTo>
                  <a:lnTo>
                    <a:pt x="805471" y="212089"/>
                  </a:lnTo>
                  <a:lnTo>
                    <a:pt x="851214" y="255269"/>
                  </a:lnTo>
                  <a:lnTo>
                    <a:pt x="887859" y="304799"/>
                  </a:lnTo>
                  <a:lnTo>
                    <a:pt x="912990" y="355599"/>
                  </a:lnTo>
                  <a:lnTo>
                    <a:pt x="1145108" y="355599"/>
                  </a:lnTo>
                  <a:lnTo>
                    <a:pt x="1145108" y="142239"/>
                  </a:lnTo>
                  <a:close/>
                </a:path>
                <a:path w="1145539" h="1004569">
                  <a:moveTo>
                    <a:pt x="1145108" y="138429"/>
                  </a:moveTo>
                  <a:lnTo>
                    <a:pt x="526410" y="138429"/>
                  </a:lnTo>
                  <a:lnTo>
                    <a:pt x="506941" y="158750"/>
                  </a:lnTo>
                  <a:lnTo>
                    <a:pt x="490215" y="177800"/>
                  </a:lnTo>
                  <a:lnTo>
                    <a:pt x="475954" y="194309"/>
                  </a:lnTo>
                  <a:lnTo>
                    <a:pt x="463878" y="209549"/>
                  </a:lnTo>
                  <a:lnTo>
                    <a:pt x="453709" y="224789"/>
                  </a:lnTo>
                  <a:lnTo>
                    <a:pt x="445168" y="237489"/>
                  </a:lnTo>
                  <a:lnTo>
                    <a:pt x="437976" y="248919"/>
                  </a:lnTo>
                  <a:lnTo>
                    <a:pt x="431855" y="260349"/>
                  </a:lnTo>
                  <a:lnTo>
                    <a:pt x="426525" y="269239"/>
                  </a:lnTo>
                  <a:lnTo>
                    <a:pt x="401998" y="303529"/>
                  </a:lnTo>
                  <a:lnTo>
                    <a:pt x="355453" y="321309"/>
                  </a:lnTo>
                  <a:lnTo>
                    <a:pt x="340436" y="323849"/>
                  </a:lnTo>
                  <a:lnTo>
                    <a:pt x="471039" y="323849"/>
                  </a:lnTo>
                  <a:lnTo>
                    <a:pt x="464791" y="321309"/>
                  </a:lnTo>
                  <a:lnTo>
                    <a:pt x="453750" y="317499"/>
                  </a:lnTo>
                  <a:lnTo>
                    <a:pt x="444418" y="313689"/>
                  </a:lnTo>
                  <a:lnTo>
                    <a:pt x="437052" y="311149"/>
                  </a:lnTo>
                  <a:lnTo>
                    <a:pt x="433273" y="308609"/>
                  </a:lnTo>
                  <a:lnTo>
                    <a:pt x="453069" y="266699"/>
                  </a:lnTo>
                  <a:lnTo>
                    <a:pt x="475117" y="229869"/>
                  </a:lnTo>
                  <a:lnTo>
                    <a:pt x="524760" y="179069"/>
                  </a:lnTo>
                  <a:lnTo>
                    <a:pt x="579788" y="149859"/>
                  </a:lnTo>
                  <a:lnTo>
                    <a:pt x="637787" y="142239"/>
                  </a:lnTo>
                  <a:lnTo>
                    <a:pt x="1145108" y="142239"/>
                  </a:lnTo>
                  <a:lnTo>
                    <a:pt x="1145108" y="138429"/>
                  </a:lnTo>
                  <a:close/>
                </a:path>
              </a:pathLst>
            </a:custGeom>
            <a:solidFill>
              <a:srgbClr val="5A7A80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3609340" y="1517015"/>
              <a:ext cx="734060" cy="6927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Физическая культура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и спорт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34290" algn="ctr">
                <a:lnSpc>
                  <a:spcPct val="100000"/>
                </a:lnSpc>
                <a:spcBef>
                  <a:spcPts val="41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856,1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99746" y="2590241"/>
            <a:ext cx="2177645" cy="1005843"/>
            <a:chOff x="4593270" y="1341634"/>
            <a:chExt cx="2177645" cy="1005843"/>
          </a:xfrm>
        </p:grpSpPr>
        <p:sp>
          <p:nvSpPr>
            <p:cNvPr id="17" name="object 17"/>
            <p:cNvSpPr/>
            <p:nvPr/>
          </p:nvSpPr>
          <p:spPr>
            <a:xfrm>
              <a:off x="5282680" y="1976903"/>
              <a:ext cx="121285" cy="180340"/>
            </a:xfrm>
            <a:custGeom>
              <a:avLst/>
              <a:gdLst/>
              <a:ahLst/>
              <a:cxnLst/>
              <a:rect l="l" t="t" r="r" b="b"/>
              <a:pathLst>
                <a:path w="121285" h="180339">
                  <a:moveTo>
                    <a:pt x="73110" y="0"/>
                  </a:moveTo>
                  <a:lnTo>
                    <a:pt x="60510" y="8005"/>
                  </a:lnTo>
                  <a:lnTo>
                    <a:pt x="49021" y="14853"/>
                  </a:lnTo>
                  <a:lnTo>
                    <a:pt x="38663" y="21201"/>
                  </a:lnTo>
                  <a:lnTo>
                    <a:pt x="8977" y="54695"/>
                  </a:lnTo>
                  <a:lnTo>
                    <a:pt x="101" y="108694"/>
                  </a:lnTo>
                  <a:lnTo>
                    <a:pt x="0" y="128058"/>
                  </a:lnTo>
                  <a:lnTo>
                    <a:pt x="1124" y="143861"/>
                  </a:lnTo>
                  <a:lnTo>
                    <a:pt x="23224" y="179443"/>
                  </a:lnTo>
                  <a:lnTo>
                    <a:pt x="30555" y="179872"/>
                  </a:lnTo>
                  <a:lnTo>
                    <a:pt x="38728" y="178738"/>
                  </a:lnTo>
                  <a:lnTo>
                    <a:pt x="96910" y="142811"/>
                  </a:lnTo>
                  <a:lnTo>
                    <a:pt x="120722" y="95211"/>
                  </a:lnTo>
                  <a:lnTo>
                    <a:pt x="120722" y="47599"/>
                  </a:lnTo>
                  <a:lnTo>
                    <a:pt x="73110" y="47599"/>
                  </a:lnTo>
                  <a:lnTo>
                    <a:pt x="73110" y="0"/>
                  </a:lnTo>
                  <a:close/>
                </a:path>
                <a:path w="121285" h="180339">
                  <a:moveTo>
                    <a:pt x="120722" y="23799"/>
                  </a:moveTo>
                  <a:lnTo>
                    <a:pt x="73110" y="47599"/>
                  </a:lnTo>
                  <a:lnTo>
                    <a:pt x="120722" y="47599"/>
                  </a:lnTo>
                  <a:lnTo>
                    <a:pt x="120722" y="23799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593270" y="1858771"/>
              <a:ext cx="120014" cy="165735"/>
            </a:xfrm>
            <a:custGeom>
              <a:avLst/>
              <a:gdLst/>
              <a:ahLst/>
              <a:cxnLst/>
              <a:rect l="l" t="t" r="r" b="b"/>
              <a:pathLst>
                <a:path w="120014" h="165735">
                  <a:moveTo>
                    <a:pt x="64117" y="139851"/>
                  </a:moveTo>
                  <a:lnTo>
                    <a:pt x="3716" y="139851"/>
                  </a:lnTo>
                  <a:lnTo>
                    <a:pt x="5365" y="140082"/>
                  </a:lnTo>
                  <a:lnTo>
                    <a:pt x="7402" y="140998"/>
                  </a:lnTo>
                  <a:lnTo>
                    <a:pt x="24675" y="165742"/>
                  </a:lnTo>
                  <a:lnTo>
                    <a:pt x="38391" y="156699"/>
                  </a:lnTo>
                  <a:lnTo>
                    <a:pt x="61884" y="141392"/>
                  </a:lnTo>
                  <a:lnTo>
                    <a:pt x="64117" y="139851"/>
                  </a:lnTo>
                  <a:close/>
                </a:path>
                <a:path w="120014" h="165735">
                  <a:moveTo>
                    <a:pt x="30015" y="775"/>
                  </a:moveTo>
                  <a:lnTo>
                    <a:pt x="20976" y="11543"/>
                  </a:lnTo>
                  <a:lnTo>
                    <a:pt x="13815" y="19658"/>
                  </a:lnTo>
                  <a:lnTo>
                    <a:pt x="8383" y="26900"/>
                  </a:lnTo>
                  <a:lnTo>
                    <a:pt x="876" y="70530"/>
                  </a:lnTo>
                  <a:lnTo>
                    <a:pt x="821" y="87138"/>
                  </a:lnTo>
                  <a:lnTo>
                    <a:pt x="720" y="97228"/>
                  </a:lnTo>
                  <a:lnTo>
                    <a:pt x="598" y="106064"/>
                  </a:lnTo>
                  <a:lnTo>
                    <a:pt x="456" y="113931"/>
                  </a:lnTo>
                  <a:lnTo>
                    <a:pt x="266" y="121939"/>
                  </a:lnTo>
                  <a:lnTo>
                    <a:pt x="102" y="127894"/>
                  </a:lnTo>
                  <a:lnTo>
                    <a:pt x="0" y="139072"/>
                  </a:lnTo>
                  <a:lnTo>
                    <a:pt x="261" y="140120"/>
                  </a:lnTo>
                  <a:lnTo>
                    <a:pt x="726" y="140439"/>
                  </a:lnTo>
                  <a:lnTo>
                    <a:pt x="1433" y="140312"/>
                  </a:lnTo>
                  <a:lnTo>
                    <a:pt x="2417" y="140022"/>
                  </a:lnTo>
                  <a:lnTo>
                    <a:pt x="3716" y="139851"/>
                  </a:lnTo>
                  <a:lnTo>
                    <a:pt x="64117" y="139851"/>
                  </a:lnTo>
                  <a:lnTo>
                    <a:pt x="71789" y="134559"/>
                  </a:lnTo>
                  <a:lnTo>
                    <a:pt x="100649" y="106064"/>
                  </a:lnTo>
                  <a:lnTo>
                    <a:pt x="113757" y="70530"/>
                  </a:lnTo>
                  <a:lnTo>
                    <a:pt x="48488" y="70530"/>
                  </a:lnTo>
                  <a:lnTo>
                    <a:pt x="52415" y="53308"/>
                  </a:lnTo>
                  <a:lnTo>
                    <a:pt x="65773" y="11333"/>
                  </a:lnTo>
                  <a:lnTo>
                    <a:pt x="69199" y="4235"/>
                  </a:lnTo>
                  <a:lnTo>
                    <a:pt x="54633" y="4235"/>
                  </a:lnTo>
                  <a:lnTo>
                    <a:pt x="47813" y="4099"/>
                  </a:lnTo>
                  <a:lnTo>
                    <a:pt x="39633" y="3031"/>
                  </a:lnTo>
                  <a:lnTo>
                    <a:pt x="30015" y="775"/>
                  </a:lnTo>
                  <a:close/>
                </a:path>
                <a:path w="120014" h="165735">
                  <a:moveTo>
                    <a:pt x="116179" y="3385"/>
                  </a:moveTo>
                  <a:lnTo>
                    <a:pt x="110972" y="4897"/>
                  </a:lnTo>
                  <a:lnTo>
                    <a:pt x="109283" y="12339"/>
                  </a:lnTo>
                  <a:lnTo>
                    <a:pt x="48488" y="70530"/>
                  </a:lnTo>
                  <a:lnTo>
                    <a:pt x="113757" y="70530"/>
                  </a:lnTo>
                  <a:lnTo>
                    <a:pt x="115386" y="62060"/>
                  </a:lnTo>
                  <a:lnTo>
                    <a:pt x="117347" y="46503"/>
                  </a:lnTo>
                  <a:lnTo>
                    <a:pt x="118749" y="28554"/>
                  </a:lnTo>
                  <a:lnTo>
                    <a:pt x="119655" y="7930"/>
                  </a:lnTo>
                  <a:lnTo>
                    <a:pt x="116179" y="3385"/>
                  </a:lnTo>
                  <a:close/>
                </a:path>
                <a:path w="120014" h="165735">
                  <a:moveTo>
                    <a:pt x="71520" y="0"/>
                  </a:moveTo>
                  <a:lnTo>
                    <a:pt x="71166" y="14"/>
                  </a:lnTo>
                  <a:lnTo>
                    <a:pt x="69935" y="650"/>
                  </a:lnTo>
                  <a:lnTo>
                    <a:pt x="67746" y="1649"/>
                  </a:lnTo>
                  <a:lnTo>
                    <a:pt x="64519" y="2752"/>
                  </a:lnTo>
                  <a:lnTo>
                    <a:pt x="60175" y="3700"/>
                  </a:lnTo>
                  <a:lnTo>
                    <a:pt x="54633" y="4235"/>
                  </a:lnTo>
                  <a:lnTo>
                    <a:pt x="69199" y="4235"/>
                  </a:lnTo>
                  <a:lnTo>
                    <a:pt x="69988" y="2752"/>
                  </a:lnTo>
                  <a:lnTo>
                    <a:pt x="71188" y="650"/>
                  </a:lnTo>
                  <a:lnTo>
                    <a:pt x="71520" y="0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766581" y="2000701"/>
              <a:ext cx="113030" cy="177165"/>
            </a:xfrm>
            <a:custGeom>
              <a:avLst/>
              <a:gdLst/>
              <a:ahLst/>
              <a:cxnLst/>
              <a:rect l="l" t="t" r="r" b="b"/>
              <a:pathLst>
                <a:path w="113029" h="177164">
                  <a:moveTo>
                    <a:pt x="65579" y="0"/>
                  </a:moveTo>
                  <a:lnTo>
                    <a:pt x="30667" y="28779"/>
                  </a:lnTo>
                  <a:lnTo>
                    <a:pt x="5727" y="63077"/>
                  </a:lnTo>
                  <a:lnTo>
                    <a:pt x="0" y="90030"/>
                  </a:lnTo>
                  <a:lnTo>
                    <a:pt x="70" y="99901"/>
                  </a:lnTo>
                  <a:lnTo>
                    <a:pt x="7786" y="147087"/>
                  </a:lnTo>
                  <a:lnTo>
                    <a:pt x="14814" y="177015"/>
                  </a:lnTo>
                  <a:lnTo>
                    <a:pt x="43293" y="163930"/>
                  </a:lnTo>
                  <a:lnTo>
                    <a:pt x="83153" y="140802"/>
                  </a:lnTo>
                  <a:lnTo>
                    <a:pt x="104571" y="105369"/>
                  </a:lnTo>
                  <a:lnTo>
                    <a:pt x="110510" y="71412"/>
                  </a:lnTo>
                  <a:lnTo>
                    <a:pt x="65579" y="71412"/>
                  </a:lnTo>
                  <a:lnTo>
                    <a:pt x="65579" y="0"/>
                  </a:lnTo>
                  <a:close/>
                </a:path>
                <a:path w="113029" h="177164">
                  <a:moveTo>
                    <a:pt x="112774" y="38001"/>
                  </a:moveTo>
                  <a:lnTo>
                    <a:pt x="77428" y="59537"/>
                  </a:lnTo>
                  <a:lnTo>
                    <a:pt x="75536" y="61442"/>
                  </a:lnTo>
                  <a:lnTo>
                    <a:pt x="69325" y="67259"/>
                  </a:lnTo>
                  <a:lnTo>
                    <a:pt x="65579" y="71412"/>
                  </a:lnTo>
                  <a:lnTo>
                    <a:pt x="110510" y="71412"/>
                  </a:lnTo>
                  <a:lnTo>
                    <a:pt x="111677" y="58911"/>
                  </a:lnTo>
                  <a:lnTo>
                    <a:pt x="112774" y="38001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022572" y="1908256"/>
              <a:ext cx="116839" cy="164465"/>
            </a:xfrm>
            <a:custGeom>
              <a:avLst/>
              <a:gdLst/>
              <a:ahLst/>
              <a:cxnLst/>
              <a:rect l="l" t="t" r="r" b="b"/>
              <a:pathLst>
                <a:path w="116839" h="164464">
                  <a:moveTo>
                    <a:pt x="53131" y="0"/>
                  </a:moveTo>
                  <a:lnTo>
                    <a:pt x="44408" y="10979"/>
                  </a:lnTo>
                  <a:lnTo>
                    <a:pt x="36696" y="20374"/>
                  </a:lnTo>
                  <a:lnTo>
                    <a:pt x="24055" y="35552"/>
                  </a:lnTo>
                  <a:lnTo>
                    <a:pt x="19003" y="41902"/>
                  </a:lnTo>
                  <a:lnTo>
                    <a:pt x="2508" y="80542"/>
                  </a:lnTo>
                  <a:lnTo>
                    <a:pt x="112" y="127643"/>
                  </a:lnTo>
                  <a:lnTo>
                    <a:pt x="0" y="163856"/>
                  </a:lnTo>
                  <a:lnTo>
                    <a:pt x="17160" y="158913"/>
                  </a:lnTo>
                  <a:lnTo>
                    <a:pt x="56895" y="142335"/>
                  </a:lnTo>
                  <a:lnTo>
                    <a:pt x="89135" y="111788"/>
                  </a:lnTo>
                  <a:lnTo>
                    <a:pt x="108155" y="64734"/>
                  </a:lnTo>
                  <a:lnTo>
                    <a:pt x="116281" y="32680"/>
                  </a:lnTo>
                  <a:lnTo>
                    <a:pt x="95691" y="22884"/>
                  </a:lnTo>
                  <a:lnTo>
                    <a:pt x="89296" y="19745"/>
                  </a:lnTo>
                  <a:lnTo>
                    <a:pt x="84857" y="17483"/>
                  </a:lnTo>
                  <a:lnTo>
                    <a:pt x="81889" y="15876"/>
                  </a:lnTo>
                  <a:lnTo>
                    <a:pt x="79910" y="14703"/>
                  </a:lnTo>
                  <a:lnTo>
                    <a:pt x="76985" y="12769"/>
                  </a:lnTo>
                  <a:lnTo>
                    <a:pt x="75071" y="11566"/>
                  </a:lnTo>
                  <a:lnTo>
                    <a:pt x="72212" y="9909"/>
                  </a:lnTo>
                  <a:lnTo>
                    <a:pt x="67925" y="7577"/>
                  </a:lnTo>
                  <a:lnTo>
                    <a:pt x="61726" y="4347"/>
                  </a:lnTo>
                  <a:lnTo>
                    <a:pt x="53131" y="0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594902" y="134163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594902" y="134163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594897" y="1341634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08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08" y="1005840"/>
                  </a:lnTo>
                  <a:lnTo>
                    <a:pt x="1145108" y="884887"/>
                  </a:lnTo>
                  <a:lnTo>
                    <a:pt x="817545" y="884887"/>
                  </a:lnTo>
                  <a:lnTo>
                    <a:pt x="750291" y="883293"/>
                  </a:lnTo>
                  <a:lnTo>
                    <a:pt x="578933" y="883293"/>
                  </a:lnTo>
                  <a:lnTo>
                    <a:pt x="566680" y="883234"/>
                  </a:lnTo>
                  <a:lnTo>
                    <a:pt x="527693" y="878578"/>
                  </a:lnTo>
                  <a:lnTo>
                    <a:pt x="486267" y="855187"/>
                  </a:lnTo>
                  <a:lnTo>
                    <a:pt x="455549" y="826901"/>
                  </a:lnTo>
                  <a:lnTo>
                    <a:pt x="321136" y="824598"/>
                  </a:lnTo>
                  <a:lnTo>
                    <a:pt x="278115" y="821632"/>
                  </a:lnTo>
                  <a:lnTo>
                    <a:pt x="237434" y="809054"/>
                  </a:lnTo>
                  <a:lnTo>
                    <a:pt x="215800" y="766175"/>
                  </a:lnTo>
                  <a:lnTo>
                    <a:pt x="213852" y="728859"/>
                  </a:lnTo>
                  <a:lnTo>
                    <a:pt x="214103" y="705321"/>
                  </a:lnTo>
                  <a:lnTo>
                    <a:pt x="214791" y="678181"/>
                  </a:lnTo>
                  <a:lnTo>
                    <a:pt x="215634" y="647181"/>
                  </a:lnTo>
                  <a:lnTo>
                    <a:pt x="216348" y="612058"/>
                  </a:lnTo>
                  <a:lnTo>
                    <a:pt x="216649" y="572554"/>
                  </a:lnTo>
                  <a:lnTo>
                    <a:pt x="216459" y="533052"/>
                  </a:lnTo>
                  <a:lnTo>
                    <a:pt x="215709" y="466954"/>
                  </a:lnTo>
                  <a:lnTo>
                    <a:pt x="215700" y="437914"/>
                  </a:lnTo>
                  <a:lnTo>
                    <a:pt x="217484" y="396240"/>
                  </a:lnTo>
                  <a:lnTo>
                    <a:pt x="228869" y="353520"/>
                  </a:lnTo>
                  <a:lnTo>
                    <a:pt x="270912" y="328189"/>
                  </a:lnTo>
                  <a:lnTo>
                    <a:pt x="331528" y="323977"/>
                  </a:lnTo>
                  <a:lnTo>
                    <a:pt x="464233" y="323977"/>
                  </a:lnTo>
                  <a:lnTo>
                    <a:pt x="464067" y="265002"/>
                  </a:lnTo>
                  <a:lnTo>
                    <a:pt x="464606" y="207357"/>
                  </a:lnTo>
                  <a:lnTo>
                    <a:pt x="467577" y="168980"/>
                  </a:lnTo>
                  <a:lnTo>
                    <a:pt x="480214" y="131724"/>
                  </a:lnTo>
                  <a:lnTo>
                    <a:pt x="521113" y="110213"/>
                  </a:lnTo>
                  <a:lnTo>
                    <a:pt x="577135" y="107080"/>
                  </a:lnTo>
                  <a:lnTo>
                    <a:pt x="1145108" y="107080"/>
                  </a:lnTo>
                  <a:lnTo>
                    <a:pt x="1145108" y="0"/>
                  </a:lnTo>
                  <a:close/>
                </a:path>
                <a:path w="1145539" h="1005839">
                  <a:moveTo>
                    <a:pt x="1145108" y="108287"/>
                  </a:moveTo>
                  <a:lnTo>
                    <a:pt x="778058" y="108287"/>
                  </a:lnTo>
                  <a:lnTo>
                    <a:pt x="811076" y="108736"/>
                  </a:lnTo>
                  <a:lnTo>
                    <a:pt x="839336" y="109928"/>
                  </a:lnTo>
                  <a:lnTo>
                    <a:pt x="882974" y="115840"/>
                  </a:lnTo>
                  <a:lnTo>
                    <a:pt x="921448" y="138403"/>
                  </a:lnTo>
                  <a:lnTo>
                    <a:pt x="935898" y="185199"/>
                  </a:lnTo>
                  <a:lnTo>
                    <a:pt x="937000" y="207699"/>
                  </a:lnTo>
                  <a:lnTo>
                    <a:pt x="936827" y="234192"/>
                  </a:lnTo>
                  <a:lnTo>
                    <a:pt x="935724" y="265002"/>
                  </a:lnTo>
                  <a:lnTo>
                    <a:pt x="932127" y="340874"/>
                  </a:lnTo>
                  <a:lnTo>
                    <a:pt x="930328" y="386585"/>
                  </a:lnTo>
                  <a:lnTo>
                    <a:pt x="928993" y="437914"/>
                  </a:lnTo>
                  <a:lnTo>
                    <a:pt x="928471" y="495185"/>
                  </a:lnTo>
                  <a:lnTo>
                    <a:pt x="928879" y="558740"/>
                  </a:lnTo>
                  <a:lnTo>
                    <a:pt x="929879" y="615064"/>
                  </a:lnTo>
                  <a:lnTo>
                    <a:pt x="931134" y="664588"/>
                  </a:lnTo>
                  <a:lnTo>
                    <a:pt x="932308" y="707740"/>
                  </a:lnTo>
                  <a:lnTo>
                    <a:pt x="933064" y="744950"/>
                  </a:lnTo>
                  <a:lnTo>
                    <a:pt x="931975" y="803260"/>
                  </a:lnTo>
                  <a:lnTo>
                    <a:pt x="925177" y="842955"/>
                  </a:lnTo>
                  <a:lnTo>
                    <a:pt x="898384" y="875108"/>
                  </a:lnTo>
                  <a:lnTo>
                    <a:pt x="843598" y="884700"/>
                  </a:lnTo>
                  <a:lnTo>
                    <a:pt x="817545" y="884887"/>
                  </a:lnTo>
                  <a:lnTo>
                    <a:pt x="1145108" y="884887"/>
                  </a:lnTo>
                  <a:lnTo>
                    <a:pt x="1145108" y="108287"/>
                  </a:lnTo>
                  <a:close/>
                </a:path>
                <a:path w="1145539" h="1005839">
                  <a:moveTo>
                    <a:pt x="665403" y="882040"/>
                  </a:moveTo>
                  <a:lnTo>
                    <a:pt x="644071" y="882158"/>
                  </a:lnTo>
                  <a:lnTo>
                    <a:pt x="578933" y="883293"/>
                  </a:lnTo>
                  <a:lnTo>
                    <a:pt x="750291" y="883293"/>
                  </a:lnTo>
                  <a:lnTo>
                    <a:pt x="711301" y="882433"/>
                  </a:lnTo>
                  <a:lnTo>
                    <a:pt x="665403" y="882040"/>
                  </a:lnTo>
                  <a:close/>
                </a:path>
                <a:path w="1145539" h="1005839">
                  <a:moveTo>
                    <a:pt x="464233" y="323977"/>
                  </a:moveTo>
                  <a:lnTo>
                    <a:pt x="331528" y="323977"/>
                  </a:lnTo>
                  <a:lnTo>
                    <a:pt x="464235" y="324967"/>
                  </a:lnTo>
                  <a:lnTo>
                    <a:pt x="464233" y="323977"/>
                  </a:lnTo>
                  <a:close/>
                </a:path>
                <a:path w="1145539" h="1005839">
                  <a:moveTo>
                    <a:pt x="1145108" y="107080"/>
                  </a:moveTo>
                  <a:lnTo>
                    <a:pt x="577135" y="107080"/>
                  </a:lnTo>
                  <a:lnTo>
                    <a:pt x="696353" y="108318"/>
                  </a:lnTo>
                  <a:lnTo>
                    <a:pt x="1145108" y="108287"/>
                  </a:lnTo>
                  <a:lnTo>
                    <a:pt x="1145108" y="107080"/>
                  </a:lnTo>
                  <a:close/>
                </a:path>
              </a:pathLst>
            </a:custGeom>
            <a:solidFill>
              <a:srgbClr val="D3BC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5121026" y="2138484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5">
                  <a:moveTo>
                    <a:pt x="0" y="0"/>
                  </a:moveTo>
                  <a:lnTo>
                    <a:pt x="108330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5136501" y="200703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5121026" y="1983544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5136501" y="185209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5121026" y="1829239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6990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5136501" y="1697159"/>
              <a:ext cx="0" cy="109220"/>
            </a:xfrm>
            <a:custGeom>
              <a:avLst/>
              <a:gdLst/>
              <a:ahLst/>
              <a:cxnLst/>
              <a:rect l="l" t="t" r="r" b="b"/>
              <a:pathLst>
                <a:path h="109219">
                  <a:moveTo>
                    <a:pt x="0" y="0"/>
                  </a:moveTo>
                  <a:lnTo>
                    <a:pt x="0" y="109219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5121026" y="1674299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6990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5136501" y="1542219"/>
              <a:ext cx="0" cy="109220"/>
            </a:xfrm>
            <a:custGeom>
              <a:avLst/>
              <a:gdLst/>
              <a:ahLst/>
              <a:cxnLst/>
              <a:rect l="l" t="t" r="r" b="b"/>
              <a:pathLst>
                <a:path h="109219">
                  <a:moveTo>
                    <a:pt x="0" y="0"/>
                  </a:moveTo>
                  <a:lnTo>
                    <a:pt x="0" y="10922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5353144" y="2138484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5">
                  <a:moveTo>
                    <a:pt x="0" y="0"/>
                  </a:moveTo>
                  <a:lnTo>
                    <a:pt x="108318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5368619" y="200703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5213882" y="2007039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5445993" y="2007039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5213882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5291251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5368619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5445993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5213882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5291251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5368619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5445993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5213882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5291251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5368619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5445993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4873439" y="2076586"/>
              <a:ext cx="186055" cy="0"/>
            </a:xfrm>
            <a:custGeom>
              <a:avLst/>
              <a:gdLst/>
              <a:ahLst/>
              <a:cxnLst/>
              <a:rect l="l" t="t" r="r" b="b"/>
              <a:pathLst>
                <a:path w="186054">
                  <a:moveTo>
                    <a:pt x="0" y="0"/>
                  </a:moveTo>
                  <a:lnTo>
                    <a:pt x="18568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4888914" y="1945141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4873439" y="1921646"/>
              <a:ext cx="186055" cy="0"/>
            </a:xfrm>
            <a:custGeom>
              <a:avLst/>
              <a:gdLst/>
              <a:ahLst/>
              <a:cxnLst/>
              <a:rect l="l" t="t" r="r" b="b"/>
              <a:pathLst>
                <a:path w="186054">
                  <a:moveTo>
                    <a:pt x="0" y="0"/>
                  </a:moveTo>
                  <a:lnTo>
                    <a:pt x="18568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4888914" y="1790201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4873439" y="1727971"/>
              <a:ext cx="186055" cy="62230"/>
            </a:xfrm>
            <a:custGeom>
              <a:avLst/>
              <a:gdLst/>
              <a:ahLst/>
              <a:cxnLst/>
              <a:rect l="l" t="t" r="r" b="b"/>
              <a:pathLst>
                <a:path w="186054" h="62230">
                  <a:moveTo>
                    <a:pt x="0" y="62230"/>
                  </a:moveTo>
                  <a:lnTo>
                    <a:pt x="185686" y="62230"/>
                  </a:lnTo>
                  <a:lnTo>
                    <a:pt x="185686" y="0"/>
                  </a:lnTo>
                  <a:lnTo>
                    <a:pt x="0" y="0"/>
                  </a:lnTo>
                  <a:lnTo>
                    <a:pt x="0" y="62230"/>
                  </a:lnTo>
                  <a:close/>
                </a:path>
              </a:pathLst>
            </a:custGeom>
            <a:solidFill>
              <a:srgbClr val="D3BC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4966283" y="194514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5043658" y="194514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4966283" y="179039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5043658" y="179039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object 76"/>
            <p:cNvSpPr txBox="1"/>
            <p:nvPr/>
          </p:nvSpPr>
          <p:spPr>
            <a:xfrm>
              <a:off x="5877471" y="1492398"/>
              <a:ext cx="893444" cy="6648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Жилищно- коммунальное хозяйство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21590" algn="ctr">
                <a:lnSpc>
                  <a:spcPct val="100000"/>
                </a:lnSpc>
                <a:spcBef>
                  <a:spcPts val="29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3 095,6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2470851" y="5394960"/>
            <a:ext cx="2114951" cy="1005840"/>
            <a:chOff x="7045558" y="1365434"/>
            <a:chExt cx="2114951" cy="1005840"/>
          </a:xfrm>
        </p:grpSpPr>
        <p:sp>
          <p:nvSpPr>
            <p:cNvPr id="59" name="object 59"/>
            <p:cNvSpPr/>
            <p:nvPr/>
          </p:nvSpPr>
          <p:spPr>
            <a:xfrm>
              <a:off x="7045558" y="1365434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40" h="1005839">
                  <a:moveTo>
                    <a:pt x="1145095" y="0"/>
                  </a:moveTo>
                  <a:lnTo>
                    <a:pt x="0" y="0"/>
                  </a:lnTo>
                  <a:lnTo>
                    <a:pt x="0" y="1005839"/>
                  </a:lnTo>
                  <a:lnTo>
                    <a:pt x="1145095" y="1005839"/>
                  </a:lnTo>
                  <a:lnTo>
                    <a:pt x="1145095" y="773609"/>
                  </a:lnTo>
                  <a:lnTo>
                    <a:pt x="380627" y="773609"/>
                  </a:lnTo>
                  <a:lnTo>
                    <a:pt x="363187" y="772521"/>
                  </a:lnTo>
                  <a:lnTo>
                    <a:pt x="324564" y="758978"/>
                  </a:lnTo>
                  <a:lnTo>
                    <a:pt x="301587" y="742538"/>
                  </a:lnTo>
                  <a:lnTo>
                    <a:pt x="134197" y="742538"/>
                  </a:lnTo>
                  <a:lnTo>
                    <a:pt x="123786" y="649922"/>
                  </a:lnTo>
                  <a:lnTo>
                    <a:pt x="138159" y="646628"/>
                  </a:lnTo>
                  <a:lnTo>
                    <a:pt x="152783" y="643708"/>
                  </a:lnTo>
                  <a:lnTo>
                    <a:pt x="181635" y="638335"/>
                  </a:lnTo>
                  <a:lnTo>
                    <a:pt x="195287" y="635554"/>
                  </a:lnTo>
                  <a:lnTo>
                    <a:pt x="238034" y="619955"/>
                  </a:lnTo>
                  <a:lnTo>
                    <a:pt x="249585" y="598959"/>
                  </a:lnTo>
                  <a:lnTo>
                    <a:pt x="247996" y="589313"/>
                  </a:lnTo>
                  <a:lnTo>
                    <a:pt x="216636" y="479704"/>
                  </a:lnTo>
                  <a:lnTo>
                    <a:pt x="340423" y="448754"/>
                  </a:lnTo>
                  <a:lnTo>
                    <a:pt x="357671" y="448754"/>
                  </a:lnTo>
                  <a:lnTo>
                    <a:pt x="351052" y="437919"/>
                  </a:lnTo>
                  <a:lnTo>
                    <a:pt x="343267" y="425626"/>
                  </a:lnTo>
                  <a:lnTo>
                    <a:pt x="327711" y="401388"/>
                  </a:lnTo>
                  <a:lnTo>
                    <a:pt x="320333" y="389575"/>
                  </a:lnTo>
                  <a:lnTo>
                    <a:pt x="298078" y="345895"/>
                  </a:lnTo>
                  <a:lnTo>
                    <a:pt x="294059" y="327123"/>
                  </a:lnTo>
                  <a:lnTo>
                    <a:pt x="290314" y="311937"/>
                  </a:lnTo>
                  <a:lnTo>
                    <a:pt x="288287" y="299428"/>
                  </a:lnTo>
                  <a:lnTo>
                    <a:pt x="287840" y="289455"/>
                  </a:lnTo>
                  <a:lnTo>
                    <a:pt x="288833" y="281877"/>
                  </a:lnTo>
                  <a:lnTo>
                    <a:pt x="291126" y="276553"/>
                  </a:lnTo>
                  <a:lnTo>
                    <a:pt x="294580" y="273342"/>
                  </a:lnTo>
                  <a:lnTo>
                    <a:pt x="299056" y="272104"/>
                  </a:lnTo>
                  <a:lnTo>
                    <a:pt x="1145095" y="272104"/>
                  </a:lnTo>
                  <a:lnTo>
                    <a:pt x="1145095" y="0"/>
                  </a:lnTo>
                  <a:close/>
                </a:path>
                <a:path w="1145540" h="1005839">
                  <a:moveTo>
                    <a:pt x="1145095" y="336637"/>
                  </a:moveTo>
                  <a:lnTo>
                    <a:pt x="1037517" y="336637"/>
                  </a:lnTo>
                  <a:lnTo>
                    <a:pt x="1038667" y="336640"/>
                  </a:lnTo>
                  <a:lnTo>
                    <a:pt x="1039199" y="337272"/>
                  </a:lnTo>
                  <a:lnTo>
                    <a:pt x="1052106" y="355777"/>
                  </a:lnTo>
                  <a:lnTo>
                    <a:pt x="1048078" y="368609"/>
                  </a:lnTo>
                  <a:lnTo>
                    <a:pt x="1021226" y="398838"/>
                  </a:lnTo>
                  <a:lnTo>
                    <a:pt x="977208" y="408968"/>
                  </a:lnTo>
                  <a:lnTo>
                    <a:pt x="948771" y="412184"/>
                  </a:lnTo>
                  <a:lnTo>
                    <a:pt x="932947" y="414326"/>
                  </a:lnTo>
                  <a:lnTo>
                    <a:pt x="916053" y="417202"/>
                  </a:lnTo>
                  <a:lnTo>
                    <a:pt x="903028" y="417515"/>
                  </a:lnTo>
                  <a:lnTo>
                    <a:pt x="890081" y="418173"/>
                  </a:lnTo>
                  <a:lnTo>
                    <a:pt x="877205" y="419124"/>
                  </a:lnTo>
                  <a:lnTo>
                    <a:pt x="864395" y="420311"/>
                  </a:lnTo>
                  <a:lnTo>
                    <a:pt x="851646" y="421679"/>
                  </a:lnTo>
                  <a:lnTo>
                    <a:pt x="788611" y="429326"/>
                  </a:lnTo>
                  <a:lnTo>
                    <a:pt x="776108" y="430633"/>
                  </a:lnTo>
                  <a:lnTo>
                    <a:pt x="763627" y="431736"/>
                  </a:lnTo>
                  <a:lnTo>
                    <a:pt x="751162" y="432583"/>
                  </a:lnTo>
                  <a:lnTo>
                    <a:pt x="738707" y="433117"/>
                  </a:lnTo>
                  <a:lnTo>
                    <a:pt x="739355" y="445222"/>
                  </a:lnTo>
                  <a:lnTo>
                    <a:pt x="729338" y="479704"/>
                  </a:lnTo>
                  <a:lnTo>
                    <a:pt x="725611" y="486738"/>
                  </a:lnTo>
                  <a:lnTo>
                    <a:pt x="721429" y="495957"/>
                  </a:lnTo>
                  <a:lnTo>
                    <a:pt x="717006" y="507973"/>
                  </a:lnTo>
                  <a:lnTo>
                    <a:pt x="712455" y="523586"/>
                  </a:lnTo>
                  <a:lnTo>
                    <a:pt x="526122" y="541604"/>
                  </a:lnTo>
                  <a:lnTo>
                    <a:pt x="541591" y="680872"/>
                  </a:lnTo>
                  <a:lnTo>
                    <a:pt x="526127" y="690066"/>
                  </a:lnTo>
                  <a:lnTo>
                    <a:pt x="512612" y="698781"/>
                  </a:lnTo>
                  <a:lnTo>
                    <a:pt x="481697" y="722049"/>
                  </a:lnTo>
                  <a:lnTo>
                    <a:pt x="455215" y="746365"/>
                  </a:lnTo>
                  <a:lnTo>
                    <a:pt x="449847" y="751246"/>
                  </a:lnTo>
                  <a:lnTo>
                    <a:pt x="412228" y="770468"/>
                  </a:lnTo>
                  <a:lnTo>
                    <a:pt x="380627" y="773609"/>
                  </a:lnTo>
                  <a:lnTo>
                    <a:pt x="1145095" y="773609"/>
                  </a:lnTo>
                  <a:lnTo>
                    <a:pt x="1145095" y="336637"/>
                  </a:lnTo>
                  <a:close/>
                </a:path>
                <a:path w="1145540" h="1005839">
                  <a:moveTo>
                    <a:pt x="261103" y="731164"/>
                  </a:moveTo>
                  <a:lnTo>
                    <a:pt x="221542" y="733536"/>
                  </a:lnTo>
                  <a:lnTo>
                    <a:pt x="169908" y="739469"/>
                  </a:lnTo>
                  <a:lnTo>
                    <a:pt x="157614" y="740788"/>
                  </a:lnTo>
                  <a:lnTo>
                    <a:pt x="145689" y="741844"/>
                  </a:lnTo>
                  <a:lnTo>
                    <a:pt x="134197" y="742538"/>
                  </a:lnTo>
                  <a:lnTo>
                    <a:pt x="301587" y="742538"/>
                  </a:lnTo>
                  <a:lnTo>
                    <a:pt x="296314" y="738520"/>
                  </a:lnTo>
                  <a:lnTo>
                    <a:pt x="286941" y="732053"/>
                  </a:lnTo>
                  <a:lnTo>
                    <a:pt x="274117" y="731295"/>
                  </a:lnTo>
                  <a:lnTo>
                    <a:pt x="261103" y="731164"/>
                  </a:lnTo>
                  <a:close/>
                </a:path>
                <a:path w="1145540" h="1005839">
                  <a:moveTo>
                    <a:pt x="357671" y="448754"/>
                  </a:moveTo>
                  <a:lnTo>
                    <a:pt x="340423" y="448754"/>
                  </a:lnTo>
                  <a:lnTo>
                    <a:pt x="347000" y="468132"/>
                  </a:lnTo>
                  <a:lnTo>
                    <a:pt x="372920" y="503461"/>
                  </a:lnTo>
                  <a:lnTo>
                    <a:pt x="385461" y="509957"/>
                  </a:lnTo>
                  <a:lnTo>
                    <a:pt x="382174" y="498485"/>
                  </a:lnTo>
                  <a:lnTo>
                    <a:pt x="365651" y="462522"/>
                  </a:lnTo>
                  <a:lnTo>
                    <a:pt x="357671" y="448754"/>
                  </a:lnTo>
                  <a:close/>
                </a:path>
                <a:path w="1145540" h="1005839">
                  <a:moveTo>
                    <a:pt x="1145095" y="324967"/>
                  </a:moveTo>
                  <a:lnTo>
                    <a:pt x="649922" y="324967"/>
                  </a:lnTo>
                  <a:lnTo>
                    <a:pt x="660102" y="333898"/>
                  </a:lnTo>
                  <a:lnTo>
                    <a:pt x="667763" y="342110"/>
                  </a:lnTo>
                  <a:lnTo>
                    <a:pt x="673405" y="349579"/>
                  </a:lnTo>
                  <a:lnTo>
                    <a:pt x="677526" y="356283"/>
                  </a:lnTo>
                  <a:lnTo>
                    <a:pt x="680626" y="362197"/>
                  </a:lnTo>
                  <a:lnTo>
                    <a:pt x="683204" y="367300"/>
                  </a:lnTo>
                  <a:lnTo>
                    <a:pt x="685759" y="371566"/>
                  </a:lnTo>
                  <a:lnTo>
                    <a:pt x="688789" y="374974"/>
                  </a:lnTo>
                  <a:lnTo>
                    <a:pt x="692795" y="377501"/>
                  </a:lnTo>
                  <a:lnTo>
                    <a:pt x="698274" y="379121"/>
                  </a:lnTo>
                  <a:lnTo>
                    <a:pt x="705726" y="379814"/>
                  </a:lnTo>
                  <a:lnTo>
                    <a:pt x="715651" y="379555"/>
                  </a:lnTo>
                  <a:lnTo>
                    <a:pt x="728546" y="378321"/>
                  </a:lnTo>
                  <a:lnTo>
                    <a:pt x="744912" y="376089"/>
                  </a:lnTo>
                  <a:lnTo>
                    <a:pt x="765247" y="372836"/>
                  </a:lnTo>
                  <a:lnTo>
                    <a:pt x="943927" y="340436"/>
                  </a:lnTo>
                  <a:lnTo>
                    <a:pt x="986408" y="340436"/>
                  </a:lnTo>
                  <a:lnTo>
                    <a:pt x="1024782" y="338729"/>
                  </a:lnTo>
                  <a:lnTo>
                    <a:pt x="1037517" y="336637"/>
                  </a:lnTo>
                  <a:lnTo>
                    <a:pt x="1145095" y="336637"/>
                  </a:lnTo>
                  <a:lnTo>
                    <a:pt x="1145095" y="324967"/>
                  </a:lnTo>
                  <a:close/>
                </a:path>
                <a:path w="1145540" h="1005839">
                  <a:moveTo>
                    <a:pt x="1145095" y="272104"/>
                  </a:moveTo>
                  <a:lnTo>
                    <a:pt x="299056" y="272104"/>
                  </a:lnTo>
                  <a:lnTo>
                    <a:pt x="304415" y="272696"/>
                  </a:lnTo>
                  <a:lnTo>
                    <a:pt x="310518" y="274980"/>
                  </a:lnTo>
                  <a:lnTo>
                    <a:pt x="347302" y="306826"/>
                  </a:lnTo>
                  <a:lnTo>
                    <a:pt x="375898" y="348363"/>
                  </a:lnTo>
                  <a:lnTo>
                    <a:pt x="386854" y="371386"/>
                  </a:lnTo>
                  <a:lnTo>
                    <a:pt x="649922" y="324967"/>
                  </a:lnTo>
                  <a:lnTo>
                    <a:pt x="1145095" y="324967"/>
                  </a:lnTo>
                  <a:lnTo>
                    <a:pt x="1145095" y="272104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7206166" y="1933949"/>
              <a:ext cx="154940" cy="148590"/>
            </a:xfrm>
            <a:custGeom>
              <a:avLst/>
              <a:gdLst/>
              <a:ahLst/>
              <a:cxnLst/>
              <a:rect l="l" t="t" r="r" b="b"/>
              <a:pathLst>
                <a:path w="154940" h="148589">
                  <a:moveTo>
                    <a:pt x="87340" y="0"/>
                  </a:moveTo>
                  <a:lnTo>
                    <a:pt x="44010" y="11553"/>
                  </a:lnTo>
                  <a:lnTo>
                    <a:pt x="10724" y="39319"/>
                  </a:lnTo>
                  <a:lnTo>
                    <a:pt x="0" y="71263"/>
                  </a:lnTo>
                  <a:lnTo>
                    <a:pt x="572" y="82028"/>
                  </a:lnTo>
                  <a:lnTo>
                    <a:pt x="18647" y="121023"/>
                  </a:lnTo>
                  <a:lnTo>
                    <a:pt x="53063" y="145164"/>
                  </a:lnTo>
                  <a:lnTo>
                    <a:pt x="72685" y="148182"/>
                  </a:lnTo>
                  <a:lnTo>
                    <a:pt x="82450" y="146818"/>
                  </a:lnTo>
                  <a:lnTo>
                    <a:pt x="91936" y="143307"/>
                  </a:lnTo>
                  <a:lnTo>
                    <a:pt x="107037" y="139981"/>
                  </a:lnTo>
                  <a:lnTo>
                    <a:pt x="145854" y="110663"/>
                  </a:lnTo>
                  <a:lnTo>
                    <a:pt x="154576" y="78683"/>
                  </a:lnTo>
                  <a:lnTo>
                    <a:pt x="154033" y="67420"/>
                  </a:lnTo>
                  <a:lnTo>
                    <a:pt x="136771" y="25849"/>
                  </a:lnTo>
                  <a:lnTo>
                    <a:pt x="99269" y="1549"/>
                  </a:lnTo>
                  <a:lnTo>
                    <a:pt x="87340" y="0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object 77"/>
            <p:cNvSpPr txBox="1"/>
            <p:nvPr/>
          </p:nvSpPr>
          <p:spPr>
            <a:xfrm>
              <a:off x="8255634" y="1635651"/>
              <a:ext cx="904875" cy="5321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08279" marR="5080" indent="-196215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оборона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287020">
                <a:lnSpc>
                  <a:spcPct val="100000"/>
                </a:lnSpc>
                <a:spcBef>
                  <a:spcPts val="38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28,4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652060" y="5362653"/>
            <a:ext cx="2025225" cy="1004569"/>
            <a:chOff x="71176" y="2511663"/>
            <a:chExt cx="2025225" cy="1004569"/>
          </a:xfrm>
        </p:grpSpPr>
        <p:sp>
          <p:nvSpPr>
            <p:cNvPr id="7" name="object 7"/>
            <p:cNvSpPr/>
            <p:nvPr/>
          </p:nvSpPr>
          <p:spPr>
            <a:xfrm>
              <a:off x="71176" y="2511663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40" h="1004570">
                  <a:moveTo>
                    <a:pt x="1145095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095" y="1004569"/>
                  </a:lnTo>
                  <a:lnTo>
                    <a:pt x="1145095" y="911859"/>
                  </a:lnTo>
                  <a:lnTo>
                    <a:pt x="313425" y="911859"/>
                  </a:lnTo>
                  <a:lnTo>
                    <a:pt x="303858" y="910589"/>
                  </a:lnTo>
                  <a:lnTo>
                    <a:pt x="279184" y="877569"/>
                  </a:lnTo>
                  <a:lnTo>
                    <a:pt x="279323" y="867409"/>
                  </a:lnTo>
                  <a:lnTo>
                    <a:pt x="287292" y="819149"/>
                  </a:lnTo>
                  <a:lnTo>
                    <a:pt x="290494" y="805179"/>
                  </a:lnTo>
                  <a:lnTo>
                    <a:pt x="293921" y="789939"/>
                  </a:lnTo>
                  <a:lnTo>
                    <a:pt x="297445" y="774699"/>
                  </a:lnTo>
                  <a:lnTo>
                    <a:pt x="300936" y="758189"/>
                  </a:lnTo>
                  <a:lnTo>
                    <a:pt x="304266" y="741679"/>
                  </a:lnTo>
                  <a:lnTo>
                    <a:pt x="307306" y="725169"/>
                  </a:lnTo>
                  <a:lnTo>
                    <a:pt x="301866" y="720089"/>
                  </a:lnTo>
                  <a:lnTo>
                    <a:pt x="294388" y="715009"/>
                  </a:lnTo>
                  <a:lnTo>
                    <a:pt x="285185" y="708659"/>
                  </a:lnTo>
                  <a:lnTo>
                    <a:pt x="274574" y="701039"/>
                  </a:lnTo>
                  <a:lnTo>
                    <a:pt x="262869" y="693419"/>
                  </a:lnTo>
                  <a:lnTo>
                    <a:pt x="250385" y="684529"/>
                  </a:lnTo>
                  <a:lnTo>
                    <a:pt x="211409" y="650239"/>
                  </a:lnTo>
                  <a:lnTo>
                    <a:pt x="176764" y="607059"/>
                  </a:lnTo>
                  <a:lnTo>
                    <a:pt x="154952" y="552449"/>
                  </a:lnTo>
                  <a:lnTo>
                    <a:pt x="151741" y="509269"/>
                  </a:lnTo>
                  <a:lnTo>
                    <a:pt x="154479" y="485139"/>
                  </a:lnTo>
                  <a:lnTo>
                    <a:pt x="170218" y="433069"/>
                  </a:lnTo>
                  <a:lnTo>
                    <a:pt x="192203" y="389889"/>
                  </a:lnTo>
                  <a:lnTo>
                    <a:pt x="216592" y="354329"/>
                  </a:lnTo>
                  <a:lnTo>
                    <a:pt x="225310" y="344169"/>
                  </a:lnTo>
                  <a:lnTo>
                    <a:pt x="234341" y="332739"/>
                  </a:lnTo>
                  <a:lnTo>
                    <a:pt x="243697" y="322579"/>
                  </a:lnTo>
                  <a:lnTo>
                    <a:pt x="284604" y="279399"/>
                  </a:lnTo>
                  <a:lnTo>
                    <a:pt x="295760" y="267969"/>
                  </a:lnTo>
                  <a:lnTo>
                    <a:pt x="307310" y="253999"/>
                  </a:lnTo>
                  <a:lnTo>
                    <a:pt x="319266" y="240029"/>
                  </a:lnTo>
                  <a:lnTo>
                    <a:pt x="331640" y="224789"/>
                  </a:lnTo>
                  <a:lnTo>
                    <a:pt x="344444" y="208279"/>
                  </a:lnTo>
                  <a:lnTo>
                    <a:pt x="357688" y="189229"/>
                  </a:lnTo>
                  <a:lnTo>
                    <a:pt x="371386" y="170179"/>
                  </a:lnTo>
                  <a:lnTo>
                    <a:pt x="1145095" y="170179"/>
                  </a:lnTo>
                  <a:lnTo>
                    <a:pt x="1145095" y="0"/>
                  </a:lnTo>
                  <a:close/>
                </a:path>
                <a:path w="1145540" h="1004570">
                  <a:moveTo>
                    <a:pt x="456269" y="711199"/>
                  </a:moveTo>
                  <a:lnTo>
                    <a:pt x="430820" y="711199"/>
                  </a:lnTo>
                  <a:lnTo>
                    <a:pt x="427262" y="735329"/>
                  </a:lnTo>
                  <a:lnTo>
                    <a:pt x="425693" y="742949"/>
                  </a:lnTo>
                  <a:lnTo>
                    <a:pt x="409863" y="769619"/>
                  </a:lnTo>
                  <a:lnTo>
                    <a:pt x="407540" y="772159"/>
                  </a:lnTo>
                  <a:lnTo>
                    <a:pt x="404950" y="775969"/>
                  </a:lnTo>
                  <a:lnTo>
                    <a:pt x="402062" y="781049"/>
                  </a:lnTo>
                  <a:lnTo>
                    <a:pt x="398841" y="788669"/>
                  </a:lnTo>
                  <a:lnTo>
                    <a:pt x="395255" y="796289"/>
                  </a:lnTo>
                  <a:lnTo>
                    <a:pt x="391270" y="806449"/>
                  </a:lnTo>
                  <a:lnTo>
                    <a:pt x="386854" y="819149"/>
                  </a:lnTo>
                  <a:lnTo>
                    <a:pt x="378867" y="830579"/>
                  </a:lnTo>
                  <a:lnTo>
                    <a:pt x="363510" y="867409"/>
                  </a:lnTo>
                  <a:lnTo>
                    <a:pt x="360675" y="880109"/>
                  </a:lnTo>
                  <a:lnTo>
                    <a:pt x="359189" y="885189"/>
                  </a:lnTo>
                  <a:lnTo>
                    <a:pt x="326308" y="908049"/>
                  </a:lnTo>
                  <a:lnTo>
                    <a:pt x="313425" y="911859"/>
                  </a:lnTo>
                  <a:lnTo>
                    <a:pt x="1145095" y="911859"/>
                  </a:lnTo>
                  <a:lnTo>
                    <a:pt x="1145095" y="789939"/>
                  </a:lnTo>
                  <a:lnTo>
                    <a:pt x="649920" y="789939"/>
                  </a:lnTo>
                  <a:lnTo>
                    <a:pt x="602383" y="787399"/>
                  </a:lnTo>
                  <a:lnTo>
                    <a:pt x="558375" y="778509"/>
                  </a:lnTo>
                  <a:lnTo>
                    <a:pt x="519567" y="765809"/>
                  </a:lnTo>
                  <a:lnTo>
                    <a:pt x="474760" y="737869"/>
                  </a:lnTo>
                  <a:lnTo>
                    <a:pt x="458681" y="717549"/>
                  </a:lnTo>
                  <a:lnTo>
                    <a:pt x="456269" y="711199"/>
                  </a:lnTo>
                  <a:close/>
                </a:path>
                <a:path w="1145540" h="1004570">
                  <a:moveTo>
                    <a:pt x="402336" y="416559"/>
                  </a:moveTo>
                  <a:lnTo>
                    <a:pt x="368544" y="458469"/>
                  </a:lnTo>
                  <a:lnTo>
                    <a:pt x="349272" y="497839"/>
                  </a:lnTo>
                  <a:lnTo>
                    <a:pt x="342433" y="535939"/>
                  </a:lnTo>
                  <a:lnTo>
                    <a:pt x="342361" y="548639"/>
                  </a:lnTo>
                  <a:lnTo>
                    <a:pt x="342478" y="552449"/>
                  </a:lnTo>
                  <a:lnTo>
                    <a:pt x="348444" y="591819"/>
                  </a:lnTo>
                  <a:lnTo>
                    <a:pt x="361726" y="633729"/>
                  </a:lnTo>
                  <a:lnTo>
                    <a:pt x="380021" y="679449"/>
                  </a:lnTo>
                  <a:lnTo>
                    <a:pt x="386854" y="695959"/>
                  </a:lnTo>
                  <a:lnTo>
                    <a:pt x="375886" y="702309"/>
                  </a:lnTo>
                  <a:lnTo>
                    <a:pt x="366154" y="708659"/>
                  </a:lnTo>
                  <a:lnTo>
                    <a:pt x="357603" y="712469"/>
                  </a:lnTo>
                  <a:lnTo>
                    <a:pt x="350181" y="717549"/>
                  </a:lnTo>
                  <a:lnTo>
                    <a:pt x="343833" y="721359"/>
                  </a:lnTo>
                  <a:lnTo>
                    <a:pt x="338506" y="726439"/>
                  </a:lnTo>
                  <a:lnTo>
                    <a:pt x="326329" y="765809"/>
                  </a:lnTo>
                  <a:lnTo>
                    <a:pt x="324967" y="803909"/>
                  </a:lnTo>
                  <a:lnTo>
                    <a:pt x="337787" y="791209"/>
                  </a:lnTo>
                  <a:lnTo>
                    <a:pt x="348340" y="778509"/>
                  </a:lnTo>
                  <a:lnTo>
                    <a:pt x="357032" y="768349"/>
                  </a:lnTo>
                  <a:lnTo>
                    <a:pt x="364268" y="759459"/>
                  </a:lnTo>
                  <a:lnTo>
                    <a:pt x="370454" y="750569"/>
                  </a:lnTo>
                  <a:lnTo>
                    <a:pt x="375995" y="744219"/>
                  </a:lnTo>
                  <a:lnTo>
                    <a:pt x="408236" y="718819"/>
                  </a:lnTo>
                  <a:lnTo>
                    <a:pt x="430820" y="711199"/>
                  </a:lnTo>
                  <a:lnTo>
                    <a:pt x="456269" y="711199"/>
                  </a:lnTo>
                  <a:lnTo>
                    <a:pt x="455787" y="709929"/>
                  </a:lnTo>
                  <a:lnTo>
                    <a:pt x="454977" y="703579"/>
                  </a:lnTo>
                  <a:lnTo>
                    <a:pt x="455676" y="699769"/>
                  </a:lnTo>
                  <a:lnTo>
                    <a:pt x="457309" y="695959"/>
                  </a:lnTo>
                  <a:lnTo>
                    <a:pt x="434982" y="695959"/>
                  </a:lnTo>
                  <a:lnTo>
                    <a:pt x="425727" y="690879"/>
                  </a:lnTo>
                  <a:lnTo>
                    <a:pt x="420699" y="689609"/>
                  </a:lnTo>
                  <a:lnTo>
                    <a:pt x="418579" y="688339"/>
                  </a:lnTo>
                  <a:lnTo>
                    <a:pt x="417782" y="688339"/>
                  </a:lnTo>
                  <a:lnTo>
                    <a:pt x="416466" y="687069"/>
                  </a:lnTo>
                  <a:lnTo>
                    <a:pt x="405401" y="681989"/>
                  </a:lnTo>
                  <a:lnTo>
                    <a:pt x="386463" y="636269"/>
                  </a:lnTo>
                  <a:lnTo>
                    <a:pt x="374143" y="596899"/>
                  </a:lnTo>
                  <a:lnTo>
                    <a:pt x="367905" y="548639"/>
                  </a:lnTo>
                  <a:lnTo>
                    <a:pt x="368149" y="537209"/>
                  </a:lnTo>
                  <a:lnTo>
                    <a:pt x="376273" y="488949"/>
                  </a:lnTo>
                  <a:lnTo>
                    <a:pt x="389806" y="448309"/>
                  </a:lnTo>
                  <a:lnTo>
                    <a:pt x="395721" y="433069"/>
                  </a:lnTo>
                  <a:lnTo>
                    <a:pt x="402336" y="416559"/>
                  </a:lnTo>
                  <a:close/>
                </a:path>
                <a:path w="1145540" h="1004570">
                  <a:moveTo>
                    <a:pt x="1145095" y="205739"/>
                  </a:moveTo>
                  <a:lnTo>
                    <a:pt x="1001184" y="205739"/>
                  </a:lnTo>
                  <a:lnTo>
                    <a:pt x="1008447" y="241299"/>
                  </a:lnTo>
                  <a:lnTo>
                    <a:pt x="1014855" y="275589"/>
                  </a:lnTo>
                  <a:lnTo>
                    <a:pt x="1024746" y="340359"/>
                  </a:lnTo>
                  <a:lnTo>
                    <a:pt x="1030144" y="401319"/>
                  </a:lnTo>
                  <a:lnTo>
                    <a:pt x="1030934" y="430529"/>
                  </a:lnTo>
                  <a:lnTo>
                    <a:pt x="1030332" y="458469"/>
                  </a:lnTo>
                  <a:lnTo>
                    <a:pt x="1024597" y="510539"/>
                  </a:lnTo>
                  <a:lnTo>
                    <a:pt x="1012222" y="560069"/>
                  </a:lnTo>
                  <a:lnTo>
                    <a:pt x="992494" y="605789"/>
                  </a:lnTo>
                  <a:lnTo>
                    <a:pt x="964698" y="647699"/>
                  </a:lnTo>
                  <a:lnTo>
                    <a:pt x="928118" y="688339"/>
                  </a:lnTo>
                  <a:lnTo>
                    <a:pt x="882040" y="726439"/>
                  </a:lnTo>
                  <a:lnTo>
                    <a:pt x="841929" y="751839"/>
                  </a:lnTo>
                  <a:lnTo>
                    <a:pt x="796990" y="769619"/>
                  </a:lnTo>
                  <a:lnTo>
                    <a:pt x="748895" y="782319"/>
                  </a:lnTo>
                  <a:lnTo>
                    <a:pt x="699315" y="788669"/>
                  </a:lnTo>
                  <a:lnTo>
                    <a:pt x="674490" y="789939"/>
                  </a:lnTo>
                  <a:lnTo>
                    <a:pt x="1145095" y="789939"/>
                  </a:lnTo>
                  <a:lnTo>
                    <a:pt x="1145095" y="205739"/>
                  </a:lnTo>
                  <a:close/>
                </a:path>
                <a:path w="1145540" h="1004570">
                  <a:moveTo>
                    <a:pt x="459302" y="694689"/>
                  </a:moveTo>
                  <a:lnTo>
                    <a:pt x="454516" y="694689"/>
                  </a:lnTo>
                  <a:lnTo>
                    <a:pt x="446582" y="695959"/>
                  </a:lnTo>
                  <a:lnTo>
                    <a:pt x="457309" y="695959"/>
                  </a:lnTo>
                  <a:lnTo>
                    <a:pt x="459302" y="694689"/>
                  </a:lnTo>
                  <a:close/>
                </a:path>
                <a:path w="1145540" h="1004570">
                  <a:moveTo>
                    <a:pt x="461680" y="693419"/>
                  </a:moveTo>
                  <a:lnTo>
                    <a:pt x="461078" y="693419"/>
                  </a:lnTo>
                  <a:lnTo>
                    <a:pt x="459302" y="694689"/>
                  </a:lnTo>
                  <a:lnTo>
                    <a:pt x="461680" y="693419"/>
                  </a:lnTo>
                  <a:close/>
                </a:path>
                <a:path w="1145540" h="1004570">
                  <a:moveTo>
                    <a:pt x="974877" y="170179"/>
                  </a:moveTo>
                  <a:lnTo>
                    <a:pt x="371386" y="170179"/>
                  </a:lnTo>
                  <a:lnTo>
                    <a:pt x="386344" y="175259"/>
                  </a:lnTo>
                  <a:lnTo>
                    <a:pt x="400484" y="181609"/>
                  </a:lnTo>
                  <a:lnTo>
                    <a:pt x="438312" y="204469"/>
                  </a:lnTo>
                  <a:lnTo>
                    <a:pt x="469904" y="231139"/>
                  </a:lnTo>
                  <a:lnTo>
                    <a:pt x="496105" y="260349"/>
                  </a:lnTo>
                  <a:lnTo>
                    <a:pt x="503787" y="269239"/>
                  </a:lnTo>
                  <a:lnTo>
                    <a:pt x="510995" y="279399"/>
                  </a:lnTo>
                  <a:lnTo>
                    <a:pt x="517760" y="288289"/>
                  </a:lnTo>
                  <a:lnTo>
                    <a:pt x="524113" y="298449"/>
                  </a:lnTo>
                  <a:lnTo>
                    <a:pt x="530087" y="307339"/>
                  </a:lnTo>
                  <a:lnTo>
                    <a:pt x="541018" y="323849"/>
                  </a:lnTo>
                  <a:lnTo>
                    <a:pt x="560339" y="314959"/>
                  </a:lnTo>
                  <a:lnTo>
                    <a:pt x="602485" y="300989"/>
                  </a:lnTo>
                  <a:lnTo>
                    <a:pt x="648223" y="288289"/>
                  </a:lnTo>
                  <a:lnTo>
                    <a:pt x="696256" y="279399"/>
                  </a:lnTo>
                  <a:lnTo>
                    <a:pt x="794022" y="259079"/>
                  </a:lnTo>
                  <a:lnTo>
                    <a:pt x="841162" y="246379"/>
                  </a:lnTo>
                  <a:lnTo>
                    <a:pt x="885411" y="231139"/>
                  </a:lnTo>
                  <a:lnTo>
                    <a:pt x="925472" y="210819"/>
                  </a:lnTo>
                  <a:lnTo>
                    <a:pt x="960050" y="185419"/>
                  </a:lnTo>
                  <a:lnTo>
                    <a:pt x="974877" y="170179"/>
                  </a:lnTo>
                  <a:close/>
                </a:path>
                <a:path w="1145540" h="1004570">
                  <a:moveTo>
                    <a:pt x="1145095" y="170179"/>
                  </a:moveTo>
                  <a:lnTo>
                    <a:pt x="974877" y="170179"/>
                  </a:lnTo>
                  <a:lnTo>
                    <a:pt x="974756" y="195579"/>
                  </a:lnTo>
                  <a:lnTo>
                    <a:pt x="974649" y="200659"/>
                  </a:lnTo>
                  <a:lnTo>
                    <a:pt x="970564" y="223519"/>
                  </a:lnTo>
                  <a:lnTo>
                    <a:pt x="968736" y="229869"/>
                  </a:lnTo>
                  <a:lnTo>
                    <a:pt x="966453" y="236219"/>
                  </a:lnTo>
                  <a:lnTo>
                    <a:pt x="963665" y="246379"/>
                  </a:lnTo>
                  <a:lnTo>
                    <a:pt x="960321" y="259079"/>
                  </a:lnTo>
                  <a:lnTo>
                    <a:pt x="959408" y="262889"/>
                  </a:lnTo>
                  <a:lnTo>
                    <a:pt x="967735" y="250189"/>
                  </a:lnTo>
                  <a:lnTo>
                    <a:pt x="973632" y="240029"/>
                  </a:lnTo>
                  <a:lnTo>
                    <a:pt x="980722" y="228599"/>
                  </a:lnTo>
                  <a:lnTo>
                    <a:pt x="1001184" y="205739"/>
                  </a:lnTo>
                  <a:lnTo>
                    <a:pt x="1145095" y="205739"/>
                  </a:lnTo>
                  <a:lnTo>
                    <a:pt x="1145095" y="170179"/>
                  </a:lnTo>
                  <a:close/>
                </a:path>
              </a:pathLst>
            </a:custGeom>
            <a:solidFill>
              <a:srgbClr val="D384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object 78"/>
            <p:cNvSpPr txBox="1"/>
            <p:nvPr/>
          </p:nvSpPr>
          <p:spPr>
            <a:xfrm>
              <a:off x="1284236" y="2652104"/>
              <a:ext cx="812165" cy="60753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065" marR="5080" algn="ctr">
                <a:lnSpc>
                  <a:spcPct val="936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Охрана </a:t>
              </a:r>
              <a:r>
                <a:rPr sz="1000" dirty="0" err="1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окружающей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sz="1000" dirty="0" err="1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среды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 marL="12065" marR="5080" algn="ctr">
                <a:lnSpc>
                  <a:spcPct val="93600"/>
                </a:lnSpc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26,5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4652058" y="4006845"/>
            <a:ext cx="2104977" cy="1007115"/>
            <a:chOff x="6911026" y="2537732"/>
            <a:chExt cx="2104977" cy="1007115"/>
          </a:xfrm>
        </p:grpSpPr>
        <p:sp>
          <p:nvSpPr>
            <p:cNvPr id="62" name="object 62"/>
            <p:cNvSpPr/>
            <p:nvPr/>
          </p:nvSpPr>
          <p:spPr>
            <a:xfrm>
              <a:off x="6911028" y="2537732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0" y="0"/>
                  </a:moveTo>
                  <a:lnTo>
                    <a:pt x="1146048" y="0"/>
                  </a:lnTo>
                  <a:lnTo>
                    <a:pt x="1146048" y="1006665"/>
                  </a:lnTo>
                  <a:lnTo>
                    <a:pt x="0" y="1006665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6911026" y="2537737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1146048" y="0"/>
                  </a:moveTo>
                  <a:lnTo>
                    <a:pt x="0" y="0"/>
                  </a:lnTo>
                  <a:lnTo>
                    <a:pt x="0" y="1006652"/>
                  </a:lnTo>
                  <a:lnTo>
                    <a:pt x="1146048" y="1006652"/>
                  </a:lnTo>
                  <a:lnTo>
                    <a:pt x="1146048" y="860920"/>
                  </a:lnTo>
                  <a:lnTo>
                    <a:pt x="573647" y="860920"/>
                  </a:lnTo>
                  <a:lnTo>
                    <a:pt x="534498" y="856616"/>
                  </a:lnTo>
                  <a:lnTo>
                    <a:pt x="496092" y="843763"/>
                  </a:lnTo>
                  <a:lnTo>
                    <a:pt x="458812" y="822745"/>
                  </a:lnTo>
                  <a:lnTo>
                    <a:pt x="423043" y="793945"/>
                  </a:lnTo>
                  <a:lnTo>
                    <a:pt x="389167" y="757746"/>
                  </a:lnTo>
                  <a:lnTo>
                    <a:pt x="357567" y="714531"/>
                  </a:lnTo>
                  <a:lnTo>
                    <a:pt x="328627" y="664684"/>
                  </a:lnTo>
                  <a:lnTo>
                    <a:pt x="302730" y="608588"/>
                  </a:lnTo>
                  <a:lnTo>
                    <a:pt x="280259" y="546626"/>
                  </a:lnTo>
                  <a:lnTo>
                    <a:pt x="261599" y="479182"/>
                  </a:lnTo>
                  <a:lnTo>
                    <a:pt x="247131" y="406639"/>
                  </a:lnTo>
                  <a:lnTo>
                    <a:pt x="237240" y="329380"/>
                  </a:lnTo>
                  <a:lnTo>
                    <a:pt x="232308" y="247789"/>
                  </a:lnTo>
                  <a:lnTo>
                    <a:pt x="236707" y="242984"/>
                  </a:lnTo>
                  <a:lnTo>
                    <a:pt x="239636" y="238980"/>
                  </a:lnTo>
                  <a:lnTo>
                    <a:pt x="241395" y="235694"/>
                  </a:lnTo>
                  <a:lnTo>
                    <a:pt x="242281" y="233043"/>
                  </a:lnTo>
                  <a:lnTo>
                    <a:pt x="242594" y="230944"/>
                  </a:lnTo>
                  <a:lnTo>
                    <a:pt x="242696" y="228072"/>
                  </a:lnTo>
                  <a:lnTo>
                    <a:pt x="243082" y="227132"/>
                  </a:lnTo>
                  <a:lnTo>
                    <a:pt x="293658" y="220573"/>
                  </a:lnTo>
                  <a:lnTo>
                    <a:pt x="310398" y="218629"/>
                  </a:lnTo>
                  <a:lnTo>
                    <a:pt x="348538" y="213446"/>
                  </a:lnTo>
                  <a:lnTo>
                    <a:pt x="394718" y="205240"/>
                  </a:lnTo>
                  <a:lnTo>
                    <a:pt x="442515" y="191976"/>
                  </a:lnTo>
                  <a:lnTo>
                    <a:pt x="484077" y="173932"/>
                  </a:lnTo>
                  <a:lnTo>
                    <a:pt x="573024" y="123888"/>
                  </a:lnTo>
                  <a:lnTo>
                    <a:pt x="1146048" y="123888"/>
                  </a:lnTo>
                  <a:lnTo>
                    <a:pt x="1146048" y="0"/>
                  </a:lnTo>
                  <a:close/>
                </a:path>
                <a:path w="1146175" h="1007110">
                  <a:moveTo>
                    <a:pt x="1146048" y="216814"/>
                  </a:moveTo>
                  <a:lnTo>
                    <a:pt x="913739" y="216814"/>
                  </a:lnTo>
                  <a:lnTo>
                    <a:pt x="913646" y="233043"/>
                  </a:lnTo>
                  <a:lnTo>
                    <a:pt x="913525" y="242984"/>
                  </a:lnTo>
                  <a:lnTo>
                    <a:pt x="911633" y="300320"/>
                  </a:lnTo>
                  <a:lnTo>
                    <a:pt x="908722" y="341840"/>
                  </a:lnTo>
                  <a:lnTo>
                    <a:pt x="904325" y="383082"/>
                  </a:lnTo>
                  <a:lnTo>
                    <a:pt x="898255" y="423952"/>
                  </a:lnTo>
                  <a:lnTo>
                    <a:pt x="890326" y="464358"/>
                  </a:lnTo>
                  <a:lnTo>
                    <a:pt x="880353" y="504207"/>
                  </a:lnTo>
                  <a:lnTo>
                    <a:pt x="868149" y="543405"/>
                  </a:lnTo>
                  <a:lnTo>
                    <a:pt x="853529" y="581861"/>
                  </a:lnTo>
                  <a:lnTo>
                    <a:pt x="836307" y="619480"/>
                  </a:lnTo>
                  <a:lnTo>
                    <a:pt x="802687" y="685751"/>
                  </a:lnTo>
                  <a:lnTo>
                    <a:pt x="767128" y="740790"/>
                  </a:lnTo>
                  <a:lnTo>
                    <a:pt x="730011" y="784980"/>
                  </a:lnTo>
                  <a:lnTo>
                    <a:pt x="691722" y="818705"/>
                  </a:lnTo>
                  <a:lnTo>
                    <a:pt x="652643" y="842347"/>
                  </a:lnTo>
                  <a:lnTo>
                    <a:pt x="613157" y="856291"/>
                  </a:lnTo>
                  <a:lnTo>
                    <a:pt x="573647" y="860920"/>
                  </a:lnTo>
                  <a:lnTo>
                    <a:pt x="1146048" y="860920"/>
                  </a:lnTo>
                  <a:lnTo>
                    <a:pt x="1146048" y="216814"/>
                  </a:lnTo>
                  <a:close/>
                </a:path>
                <a:path w="1146175" h="1007110">
                  <a:moveTo>
                    <a:pt x="1146048" y="123888"/>
                  </a:moveTo>
                  <a:lnTo>
                    <a:pt x="573024" y="123888"/>
                  </a:lnTo>
                  <a:lnTo>
                    <a:pt x="590943" y="131073"/>
                  </a:lnTo>
                  <a:lnTo>
                    <a:pt x="607654" y="138618"/>
                  </a:lnTo>
                  <a:lnTo>
                    <a:pt x="623343" y="146419"/>
                  </a:lnTo>
                  <a:lnTo>
                    <a:pt x="638195" y="154370"/>
                  </a:lnTo>
                  <a:lnTo>
                    <a:pt x="652443" y="162394"/>
                  </a:lnTo>
                  <a:lnTo>
                    <a:pt x="679593" y="178084"/>
                  </a:lnTo>
                  <a:lnTo>
                    <a:pt x="692959" y="185594"/>
                  </a:lnTo>
                  <a:lnTo>
                    <a:pt x="734356" y="205473"/>
                  </a:lnTo>
                  <a:lnTo>
                    <a:pt x="781607" y="219185"/>
                  </a:lnTo>
                  <a:lnTo>
                    <a:pt x="839729" y="223906"/>
                  </a:lnTo>
                  <a:lnTo>
                    <a:pt x="862385" y="222994"/>
                  </a:lnTo>
                  <a:lnTo>
                    <a:pt x="886994" y="220665"/>
                  </a:lnTo>
                  <a:lnTo>
                    <a:pt x="913739" y="216814"/>
                  </a:lnTo>
                  <a:lnTo>
                    <a:pt x="1146048" y="216814"/>
                  </a:lnTo>
                  <a:lnTo>
                    <a:pt x="1146048" y="123888"/>
                  </a:lnTo>
                  <a:close/>
                </a:path>
              </a:pathLst>
            </a:custGeom>
            <a:solidFill>
              <a:srgbClr val="70C9A4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object 79"/>
            <p:cNvSpPr txBox="1"/>
            <p:nvPr/>
          </p:nvSpPr>
          <p:spPr>
            <a:xfrm>
              <a:off x="8050168" y="2553367"/>
              <a:ext cx="965835" cy="9607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947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безопасность и правоохраните- льная деятельность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85090" algn="ctr">
                <a:lnSpc>
                  <a:spcPct val="100000"/>
                </a:lnSpc>
                <a:spcBef>
                  <a:spcPts val="37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310,9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2468064" y="1196988"/>
            <a:ext cx="1928923" cy="1005840"/>
            <a:chOff x="4591434" y="2527636"/>
            <a:chExt cx="1928923" cy="1005840"/>
          </a:xfrm>
        </p:grpSpPr>
        <p:sp>
          <p:nvSpPr>
            <p:cNvPr id="61" name="object 61"/>
            <p:cNvSpPr/>
            <p:nvPr/>
          </p:nvSpPr>
          <p:spPr>
            <a:xfrm>
              <a:off x="4591434" y="2527636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20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20" y="1005840"/>
                  </a:lnTo>
                  <a:lnTo>
                    <a:pt x="1145120" y="935046"/>
                  </a:lnTo>
                  <a:lnTo>
                    <a:pt x="582524" y="935046"/>
                  </a:lnTo>
                  <a:lnTo>
                    <a:pt x="562420" y="932908"/>
                  </a:lnTo>
                  <a:lnTo>
                    <a:pt x="521930" y="905488"/>
                  </a:lnTo>
                  <a:lnTo>
                    <a:pt x="504835" y="847777"/>
                  </a:lnTo>
                  <a:lnTo>
                    <a:pt x="502413" y="793249"/>
                  </a:lnTo>
                  <a:lnTo>
                    <a:pt x="502989" y="761343"/>
                  </a:lnTo>
                  <a:lnTo>
                    <a:pt x="504355" y="726419"/>
                  </a:lnTo>
                  <a:lnTo>
                    <a:pt x="506208" y="688535"/>
                  </a:lnTo>
                  <a:lnTo>
                    <a:pt x="508247" y="647750"/>
                  </a:lnTo>
                  <a:lnTo>
                    <a:pt x="510169" y="604122"/>
                  </a:lnTo>
                  <a:lnTo>
                    <a:pt x="511674" y="557708"/>
                  </a:lnTo>
                  <a:lnTo>
                    <a:pt x="512460" y="508567"/>
                  </a:lnTo>
                  <a:lnTo>
                    <a:pt x="512225" y="456757"/>
                  </a:lnTo>
                  <a:lnTo>
                    <a:pt x="510667" y="402336"/>
                  </a:lnTo>
                  <a:lnTo>
                    <a:pt x="461130" y="402079"/>
                  </a:lnTo>
                  <a:lnTo>
                    <a:pt x="447200" y="401727"/>
                  </a:lnTo>
                  <a:lnTo>
                    <a:pt x="399831" y="397471"/>
                  </a:lnTo>
                  <a:lnTo>
                    <a:pt x="357613" y="385917"/>
                  </a:lnTo>
                  <a:lnTo>
                    <a:pt x="309499" y="247586"/>
                  </a:lnTo>
                  <a:lnTo>
                    <a:pt x="92849" y="232117"/>
                  </a:lnTo>
                  <a:lnTo>
                    <a:pt x="235638" y="158844"/>
                  </a:lnTo>
                  <a:lnTo>
                    <a:pt x="275028" y="139156"/>
                  </a:lnTo>
                  <a:lnTo>
                    <a:pt x="313583" y="120443"/>
                  </a:lnTo>
                  <a:lnTo>
                    <a:pt x="349631" y="103726"/>
                  </a:lnTo>
                  <a:lnTo>
                    <a:pt x="395347" y="84627"/>
                  </a:lnTo>
                  <a:lnTo>
                    <a:pt x="417817" y="77368"/>
                  </a:lnTo>
                  <a:lnTo>
                    <a:pt x="1145120" y="77368"/>
                  </a:lnTo>
                  <a:lnTo>
                    <a:pt x="1145120" y="0"/>
                  </a:lnTo>
                  <a:close/>
                </a:path>
                <a:path w="1145539" h="1005839">
                  <a:moveTo>
                    <a:pt x="1145120" y="309486"/>
                  </a:moveTo>
                  <a:lnTo>
                    <a:pt x="974902" y="309486"/>
                  </a:lnTo>
                  <a:lnTo>
                    <a:pt x="974902" y="835621"/>
                  </a:lnTo>
                  <a:lnTo>
                    <a:pt x="634453" y="928471"/>
                  </a:lnTo>
                  <a:lnTo>
                    <a:pt x="606435" y="933587"/>
                  </a:lnTo>
                  <a:lnTo>
                    <a:pt x="582524" y="935046"/>
                  </a:lnTo>
                  <a:lnTo>
                    <a:pt x="1145120" y="935046"/>
                  </a:lnTo>
                  <a:lnTo>
                    <a:pt x="1145120" y="309486"/>
                  </a:lnTo>
                  <a:close/>
                </a:path>
                <a:path w="1145539" h="1005839">
                  <a:moveTo>
                    <a:pt x="1145120" y="77368"/>
                  </a:moveTo>
                  <a:lnTo>
                    <a:pt x="417817" y="77368"/>
                  </a:lnTo>
                  <a:lnTo>
                    <a:pt x="431101" y="77596"/>
                  </a:lnTo>
                  <a:lnTo>
                    <a:pt x="447496" y="78265"/>
                  </a:lnTo>
                  <a:lnTo>
                    <a:pt x="511628" y="82687"/>
                  </a:lnTo>
                  <a:lnTo>
                    <a:pt x="563126" y="87415"/>
                  </a:lnTo>
                  <a:lnTo>
                    <a:pt x="618153" y="93350"/>
                  </a:lnTo>
                  <a:lnTo>
                    <a:pt x="673737" y="100306"/>
                  </a:lnTo>
                  <a:lnTo>
                    <a:pt x="726908" y="108097"/>
                  </a:lnTo>
                  <a:lnTo>
                    <a:pt x="774694" y="116539"/>
                  </a:lnTo>
                  <a:lnTo>
                    <a:pt x="814124" y="125445"/>
                  </a:lnTo>
                  <a:lnTo>
                    <a:pt x="851103" y="139268"/>
                  </a:lnTo>
                  <a:lnTo>
                    <a:pt x="839743" y="142443"/>
                  </a:lnTo>
                  <a:lnTo>
                    <a:pt x="828384" y="146250"/>
                  </a:lnTo>
                  <a:lnTo>
                    <a:pt x="782947" y="166516"/>
                  </a:lnTo>
                  <a:lnTo>
                    <a:pt x="748870" y="185219"/>
                  </a:lnTo>
                  <a:lnTo>
                    <a:pt x="703433" y="211554"/>
                  </a:lnTo>
                  <a:lnTo>
                    <a:pt x="692074" y="217962"/>
                  </a:lnTo>
                  <a:lnTo>
                    <a:pt x="680714" y="224172"/>
                  </a:lnTo>
                  <a:lnTo>
                    <a:pt x="669355" y="230121"/>
                  </a:lnTo>
                  <a:lnTo>
                    <a:pt x="654114" y="239468"/>
                  </a:lnTo>
                  <a:lnTo>
                    <a:pt x="624966" y="265140"/>
                  </a:lnTo>
                  <a:lnTo>
                    <a:pt x="611956" y="303598"/>
                  </a:lnTo>
                  <a:lnTo>
                    <a:pt x="611550" y="318855"/>
                  </a:lnTo>
                  <a:lnTo>
                    <a:pt x="611064" y="326695"/>
                  </a:lnTo>
                  <a:lnTo>
                    <a:pt x="592681" y="370385"/>
                  </a:lnTo>
                  <a:lnTo>
                    <a:pt x="557085" y="402336"/>
                  </a:lnTo>
                  <a:lnTo>
                    <a:pt x="574006" y="399567"/>
                  </a:lnTo>
                  <a:lnTo>
                    <a:pt x="611469" y="391662"/>
                  </a:lnTo>
                  <a:lnTo>
                    <a:pt x="652832" y="381297"/>
                  </a:lnTo>
                  <a:lnTo>
                    <a:pt x="789178" y="343797"/>
                  </a:lnTo>
                  <a:lnTo>
                    <a:pt x="812227" y="337710"/>
                  </a:lnTo>
                  <a:lnTo>
                    <a:pt x="857352" y="326615"/>
                  </a:lnTo>
                  <a:lnTo>
                    <a:pt x="900249" y="317656"/>
                  </a:lnTo>
                  <a:lnTo>
                    <a:pt x="939804" y="311668"/>
                  </a:lnTo>
                  <a:lnTo>
                    <a:pt x="974902" y="309486"/>
                  </a:lnTo>
                  <a:lnTo>
                    <a:pt x="1145120" y="309486"/>
                  </a:lnTo>
                  <a:lnTo>
                    <a:pt x="1145120" y="77368"/>
                  </a:lnTo>
                  <a:close/>
                </a:path>
              </a:pathLst>
            </a:custGeom>
            <a:solidFill>
              <a:srgbClr val="B03C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object 80"/>
            <p:cNvSpPr txBox="1"/>
            <p:nvPr/>
          </p:nvSpPr>
          <p:spPr>
            <a:xfrm>
              <a:off x="5720257" y="2829219"/>
              <a:ext cx="800100" cy="40267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Образование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12700" algn="ctr">
                <a:lnSpc>
                  <a:spcPct val="100000"/>
                </a:lnSpc>
                <a:spcBef>
                  <a:spcPts val="459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11 231,7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6800254" y="2563509"/>
            <a:ext cx="2178351" cy="1004569"/>
            <a:chOff x="2399999" y="2510320"/>
            <a:chExt cx="2178351" cy="1004569"/>
          </a:xfrm>
        </p:grpSpPr>
        <p:sp>
          <p:nvSpPr>
            <p:cNvPr id="13" name="object 13"/>
            <p:cNvSpPr/>
            <p:nvPr/>
          </p:nvSpPr>
          <p:spPr>
            <a:xfrm>
              <a:off x="2399999" y="2510320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70">
                  <a:moveTo>
                    <a:pt x="1145095" y="0"/>
                  </a:moveTo>
                  <a:lnTo>
                    <a:pt x="0" y="0"/>
                  </a:lnTo>
                  <a:lnTo>
                    <a:pt x="0" y="1004570"/>
                  </a:lnTo>
                  <a:lnTo>
                    <a:pt x="1145095" y="1004570"/>
                  </a:lnTo>
                  <a:lnTo>
                    <a:pt x="1145095" y="943610"/>
                  </a:lnTo>
                  <a:lnTo>
                    <a:pt x="742759" y="943610"/>
                  </a:lnTo>
                  <a:lnTo>
                    <a:pt x="741017" y="939800"/>
                  </a:lnTo>
                  <a:lnTo>
                    <a:pt x="620409" y="939800"/>
                  </a:lnTo>
                  <a:lnTo>
                    <a:pt x="618257" y="935990"/>
                  </a:lnTo>
                  <a:lnTo>
                    <a:pt x="499056" y="935990"/>
                  </a:lnTo>
                  <a:lnTo>
                    <a:pt x="479704" y="896620"/>
                  </a:lnTo>
                  <a:lnTo>
                    <a:pt x="480778" y="887730"/>
                  </a:lnTo>
                  <a:lnTo>
                    <a:pt x="483484" y="873760"/>
                  </a:lnTo>
                  <a:lnTo>
                    <a:pt x="487047" y="859790"/>
                  </a:lnTo>
                  <a:lnTo>
                    <a:pt x="490693" y="844550"/>
                  </a:lnTo>
                  <a:lnTo>
                    <a:pt x="493646" y="831850"/>
                  </a:lnTo>
                  <a:lnTo>
                    <a:pt x="495132" y="821690"/>
                  </a:lnTo>
                  <a:lnTo>
                    <a:pt x="498940" y="805180"/>
                  </a:lnTo>
                  <a:lnTo>
                    <a:pt x="506551" y="767080"/>
                  </a:lnTo>
                  <a:lnTo>
                    <a:pt x="510199" y="726440"/>
                  </a:lnTo>
                  <a:lnTo>
                    <a:pt x="510602" y="695960"/>
                  </a:lnTo>
                  <a:lnTo>
                    <a:pt x="185699" y="695960"/>
                  </a:lnTo>
                  <a:lnTo>
                    <a:pt x="185699" y="386080"/>
                  </a:lnTo>
                  <a:lnTo>
                    <a:pt x="210795" y="383540"/>
                  </a:lnTo>
                  <a:lnTo>
                    <a:pt x="230298" y="382270"/>
                  </a:lnTo>
                  <a:lnTo>
                    <a:pt x="365873" y="382270"/>
                  </a:lnTo>
                  <a:lnTo>
                    <a:pt x="349700" y="368300"/>
                  </a:lnTo>
                  <a:lnTo>
                    <a:pt x="321541" y="328930"/>
                  </a:lnTo>
                  <a:lnTo>
                    <a:pt x="304199" y="284480"/>
                  </a:lnTo>
                  <a:lnTo>
                    <a:pt x="299252" y="236220"/>
                  </a:lnTo>
                  <a:lnTo>
                    <a:pt x="301920" y="213360"/>
                  </a:lnTo>
                  <a:lnTo>
                    <a:pt x="318525" y="168910"/>
                  </a:lnTo>
                  <a:lnTo>
                    <a:pt x="351471" y="133350"/>
                  </a:lnTo>
                  <a:lnTo>
                    <a:pt x="402336" y="107950"/>
                  </a:lnTo>
                  <a:lnTo>
                    <a:pt x="459266" y="95250"/>
                  </a:lnTo>
                  <a:lnTo>
                    <a:pt x="763535" y="95250"/>
                  </a:lnTo>
                  <a:lnTo>
                    <a:pt x="784237" y="91440"/>
                  </a:lnTo>
                  <a:lnTo>
                    <a:pt x="1145095" y="91440"/>
                  </a:lnTo>
                  <a:lnTo>
                    <a:pt x="1145095" y="0"/>
                  </a:lnTo>
                  <a:close/>
                </a:path>
                <a:path w="1145539" h="1004570">
                  <a:moveTo>
                    <a:pt x="1145095" y="416560"/>
                  </a:moveTo>
                  <a:lnTo>
                    <a:pt x="851090" y="416560"/>
                  </a:lnTo>
                  <a:lnTo>
                    <a:pt x="851200" y="426720"/>
                  </a:lnTo>
                  <a:lnTo>
                    <a:pt x="853265" y="476250"/>
                  </a:lnTo>
                  <a:lnTo>
                    <a:pt x="855545" y="518160"/>
                  </a:lnTo>
                  <a:lnTo>
                    <a:pt x="856258" y="533400"/>
                  </a:lnTo>
                  <a:lnTo>
                    <a:pt x="856891" y="548640"/>
                  </a:lnTo>
                  <a:lnTo>
                    <a:pt x="857407" y="563880"/>
                  </a:lnTo>
                  <a:lnTo>
                    <a:pt x="857772" y="579120"/>
                  </a:lnTo>
                  <a:lnTo>
                    <a:pt x="857831" y="612140"/>
                  </a:lnTo>
                  <a:lnTo>
                    <a:pt x="857616" y="622300"/>
                  </a:lnTo>
                  <a:lnTo>
                    <a:pt x="853184" y="670560"/>
                  </a:lnTo>
                  <a:lnTo>
                    <a:pt x="851090" y="680720"/>
                  </a:lnTo>
                  <a:lnTo>
                    <a:pt x="727290" y="680720"/>
                  </a:lnTo>
                  <a:lnTo>
                    <a:pt x="727404" y="711200"/>
                  </a:lnTo>
                  <a:lnTo>
                    <a:pt x="729778" y="754380"/>
                  </a:lnTo>
                  <a:lnTo>
                    <a:pt x="738807" y="802640"/>
                  </a:lnTo>
                  <a:lnTo>
                    <a:pt x="742619" y="819150"/>
                  </a:lnTo>
                  <a:lnTo>
                    <a:pt x="752599" y="863600"/>
                  </a:lnTo>
                  <a:lnTo>
                    <a:pt x="758232" y="881380"/>
                  </a:lnTo>
                  <a:lnTo>
                    <a:pt x="742759" y="943610"/>
                  </a:lnTo>
                  <a:lnTo>
                    <a:pt x="1145095" y="943610"/>
                  </a:lnTo>
                  <a:lnTo>
                    <a:pt x="1145095" y="416560"/>
                  </a:lnTo>
                  <a:close/>
                </a:path>
                <a:path w="1145539" h="1004570">
                  <a:moveTo>
                    <a:pt x="621646" y="730409"/>
                  </a:moveTo>
                  <a:lnTo>
                    <a:pt x="639135" y="773430"/>
                  </a:lnTo>
                  <a:lnTo>
                    <a:pt x="643462" y="815340"/>
                  </a:lnTo>
                  <a:lnTo>
                    <a:pt x="643312" y="829310"/>
                  </a:lnTo>
                  <a:lnTo>
                    <a:pt x="639309" y="869950"/>
                  </a:lnTo>
                  <a:lnTo>
                    <a:pt x="628928" y="916940"/>
                  </a:lnTo>
                  <a:lnTo>
                    <a:pt x="620409" y="939800"/>
                  </a:lnTo>
                  <a:lnTo>
                    <a:pt x="741017" y="939800"/>
                  </a:lnTo>
                  <a:lnTo>
                    <a:pt x="722185" y="897890"/>
                  </a:lnTo>
                  <a:lnTo>
                    <a:pt x="708034" y="859790"/>
                  </a:lnTo>
                  <a:lnTo>
                    <a:pt x="703737" y="845820"/>
                  </a:lnTo>
                  <a:lnTo>
                    <a:pt x="699707" y="833120"/>
                  </a:lnTo>
                  <a:lnTo>
                    <a:pt x="695976" y="820420"/>
                  </a:lnTo>
                  <a:lnTo>
                    <a:pt x="692577" y="807720"/>
                  </a:lnTo>
                  <a:lnTo>
                    <a:pt x="689544" y="793750"/>
                  </a:lnTo>
                  <a:lnTo>
                    <a:pt x="686911" y="782320"/>
                  </a:lnTo>
                  <a:lnTo>
                    <a:pt x="684709" y="769620"/>
                  </a:lnTo>
                  <a:lnTo>
                    <a:pt x="682973" y="756920"/>
                  </a:lnTo>
                  <a:lnTo>
                    <a:pt x="681736" y="745490"/>
                  </a:lnTo>
                  <a:lnTo>
                    <a:pt x="681031" y="734060"/>
                  </a:lnTo>
                  <a:lnTo>
                    <a:pt x="621646" y="730409"/>
                  </a:lnTo>
                  <a:close/>
                </a:path>
                <a:path w="1145539" h="1004570">
                  <a:moveTo>
                    <a:pt x="557072" y="726440"/>
                  </a:moveTo>
                  <a:lnTo>
                    <a:pt x="552707" y="772160"/>
                  </a:lnTo>
                  <a:lnTo>
                    <a:pt x="544518" y="810260"/>
                  </a:lnTo>
                  <a:lnTo>
                    <a:pt x="533116" y="849630"/>
                  </a:lnTo>
                  <a:lnTo>
                    <a:pt x="519397" y="887730"/>
                  </a:lnTo>
                  <a:lnTo>
                    <a:pt x="504261" y="924560"/>
                  </a:lnTo>
                  <a:lnTo>
                    <a:pt x="499056" y="935990"/>
                  </a:lnTo>
                  <a:lnTo>
                    <a:pt x="618257" y="935990"/>
                  </a:lnTo>
                  <a:lnTo>
                    <a:pt x="605338" y="899160"/>
                  </a:lnTo>
                  <a:lnTo>
                    <a:pt x="596208" y="848360"/>
                  </a:lnTo>
                  <a:lnTo>
                    <a:pt x="594607" y="821690"/>
                  </a:lnTo>
                  <a:lnTo>
                    <a:pt x="594717" y="810260"/>
                  </a:lnTo>
                  <a:lnTo>
                    <a:pt x="600634" y="765810"/>
                  </a:lnTo>
                  <a:lnTo>
                    <a:pt x="616165" y="730250"/>
                  </a:lnTo>
                  <a:lnTo>
                    <a:pt x="616290" y="730080"/>
                  </a:lnTo>
                  <a:lnTo>
                    <a:pt x="557072" y="726440"/>
                  </a:lnTo>
                  <a:close/>
                </a:path>
                <a:path w="1145539" h="1004570">
                  <a:moveTo>
                    <a:pt x="618972" y="726440"/>
                  </a:moveTo>
                  <a:lnTo>
                    <a:pt x="616290" y="730080"/>
                  </a:lnTo>
                  <a:lnTo>
                    <a:pt x="621646" y="730409"/>
                  </a:lnTo>
                  <a:lnTo>
                    <a:pt x="618972" y="726440"/>
                  </a:lnTo>
                  <a:close/>
                </a:path>
                <a:path w="1145539" h="1004570">
                  <a:moveTo>
                    <a:pt x="365873" y="382270"/>
                  </a:moveTo>
                  <a:lnTo>
                    <a:pt x="244869" y="382270"/>
                  </a:lnTo>
                  <a:lnTo>
                    <a:pt x="255171" y="383540"/>
                  </a:lnTo>
                  <a:lnTo>
                    <a:pt x="261863" y="386080"/>
                  </a:lnTo>
                  <a:lnTo>
                    <a:pt x="265609" y="388620"/>
                  </a:lnTo>
                  <a:lnTo>
                    <a:pt x="267067" y="392430"/>
                  </a:lnTo>
                  <a:lnTo>
                    <a:pt x="266901" y="394970"/>
                  </a:lnTo>
                  <a:lnTo>
                    <a:pt x="265771" y="397510"/>
                  </a:lnTo>
                  <a:lnTo>
                    <a:pt x="264339" y="400050"/>
                  </a:lnTo>
                  <a:lnTo>
                    <a:pt x="263265" y="401320"/>
                  </a:lnTo>
                  <a:lnTo>
                    <a:pt x="279670" y="420370"/>
                  </a:lnTo>
                  <a:lnTo>
                    <a:pt x="292085" y="435610"/>
                  </a:lnTo>
                  <a:lnTo>
                    <a:pt x="295469" y="439498"/>
                  </a:lnTo>
                  <a:lnTo>
                    <a:pt x="297462" y="440690"/>
                  </a:lnTo>
                  <a:lnTo>
                    <a:pt x="309486" y="448310"/>
                  </a:lnTo>
                  <a:lnTo>
                    <a:pt x="318713" y="455930"/>
                  </a:lnTo>
                  <a:lnTo>
                    <a:pt x="328463" y="463550"/>
                  </a:lnTo>
                  <a:lnTo>
                    <a:pt x="348239" y="476250"/>
                  </a:lnTo>
                  <a:lnTo>
                    <a:pt x="357621" y="482600"/>
                  </a:lnTo>
                  <a:lnTo>
                    <a:pt x="384248" y="528320"/>
                  </a:lnTo>
                  <a:lnTo>
                    <a:pt x="386567" y="546100"/>
                  </a:lnTo>
                  <a:lnTo>
                    <a:pt x="381141" y="561340"/>
                  </a:lnTo>
                  <a:lnTo>
                    <a:pt x="356463" y="593090"/>
                  </a:lnTo>
                  <a:lnTo>
                    <a:pt x="314328" y="618490"/>
                  </a:lnTo>
                  <a:lnTo>
                    <a:pt x="303999" y="624840"/>
                  </a:lnTo>
                  <a:lnTo>
                    <a:pt x="273288" y="659130"/>
                  </a:lnTo>
                  <a:lnTo>
                    <a:pt x="265163" y="671830"/>
                  </a:lnTo>
                  <a:lnTo>
                    <a:pt x="261624" y="676910"/>
                  </a:lnTo>
                  <a:lnTo>
                    <a:pt x="221632" y="694690"/>
                  </a:lnTo>
                  <a:lnTo>
                    <a:pt x="207974" y="695960"/>
                  </a:lnTo>
                  <a:lnTo>
                    <a:pt x="510602" y="695960"/>
                  </a:lnTo>
                  <a:lnTo>
                    <a:pt x="510654" y="683260"/>
                  </a:lnTo>
                  <a:lnTo>
                    <a:pt x="480737" y="680720"/>
                  </a:lnTo>
                  <a:lnTo>
                    <a:pt x="434026" y="680720"/>
                  </a:lnTo>
                  <a:lnTo>
                    <a:pt x="419049" y="676910"/>
                  </a:lnTo>
                  <a:lnTo>
                    <a:pt x="408015" y="674370"/>
                  </a:lnTo>
                  <a:lnTo>
                    <a:pt x="400377" y="671830"/>
                  </a:lnTo>
                  <a:lnTo>
                    <a:pt x="395592" y="669290"/>
                  </a:lnTo>
                  <a:lnTo>
                    <a:pt x="393112" y="668020"/>
                  </a:lnTo>
                  <a:lnTo>
                    <a:pt x="392393" y="666750"/>
                  </a:lnTo>
                  <a:lnTo>
                    <a:pt x="392889" y="664210"/>
                  </a:lnTo>
                  <a:lnTo>
                    <a:pt x="394053" y="662940"/>
                  </a:lnTo>
                  <a:lnTo>
                    <a:pt x="395341" y="660400"/>
                  </a:lnTo>
                  <a:lnTo>
                    <a:pt x="396207" y="659130"/>
                  </a:lnTo>
                  <a:lnTo>
                    <a:pt x="396105" y="656590"/>
                  </a:lnTo>
                  <a:lnTo>
                    <a:pt x="394490" y="654050"/>
                  </a:lnTo>
                  <a:lnTo>
                    <a:pt x="390815" y="651510"/>
                  </a:lnTo>
                  <a:lnTo>
                    <a:pt x="386854" y="648970"/>
                  </a:lnTo>
                  <a:lnTo>
                    <a:pt x="386854" y="416560"/>
                  </a:lnTo>
                  <a:lnTo>
                    <a:pt x="1145095" y="416560"/>
                  </a:lnTo>
                  <a:lnTo>
                    <a:pt x="1145095" y="414020"/>
                  </a:lnTo>
                  <a:lnTo>
                    <a:pt x="457064" y="414020"/>
                  </a:lnTo>
                  <a:lnTo>
                    <a:pt x="432156" y="412750"/>
                  </a:lnTo>
                  <a:lnTo>
                    <a:pt x="408768" y="406400"/>
                  </a:lnTo>
                  <a:lnTo>
                    <a:pt x="387098" y="397510"/>
                  </a:lnTo>
                  <a:lnTo>
                    <a:pt x="367343" y="383540"/>
                  </a:lnTo>
                  <a:lnTo>
                    <a:pt x="365873" y="382270"/>
                  </a:lnTo>
                  <a:close/>
                </a:path>
                <a:path w="1145539" h="1004570">
                  <a:moveTo>
                    <a:pt x="283581" y="433070"/>
                  </a:moveTo>
                  <a:lnTo>
                    <a:pt x="280889" y="433070"/>
                  </a:lnTo>
                  <a:lnTo>
                    <a:pt x="280473" y="434340"/>
                  </a:lnTo>
                  <a:lnTo>
                    <a:pt x="297903" y="453390"/>
                  </a:lnTo>
                  <a:lnTo>
                    <a:pt x="302368" y="457200"/>
                  </a:lnTo>
                  <a:lnTo>
                    <a:pt x="306185" y="459740"/>
                  </a:lnTo>
                  <a:lnTo>
                    <a:pt x="308936" y="462280"/>
                  </a:lnTo>
                  <a:lnTo>
                    <a:pt x="310203" y="461010"/>
                  </a:lnTo>
                  <a:lnTo>
                    <a:pt x="288966" y="435610"/>
                  </a:lnTo>
                  <a:lnTo>
                    <a:pt x="283581" y="433070"/>
                  </a:lnTo>
                  <a:close/>
                </a:path>
                <a:path w="1145539" h="1004570">
                  <a:moveTo>
                    <a:pt x="763535" y="95250"/>
                  </a:moveTo>
                  <a:lnTo>
                    <a:pt x="459266" y="95250"/>
                  </a:lnTo>
                  <a:lnTo>
                    <a:pt x="484974" y="96520"/>
                  </a:lnTo>
                  <a:lnTo>
                    <a:pt x="508675" y="101600"/>
                  </a:lnTo>
                  <a:lnTo>
                    <a:pt x="549542" y="121920"/>
                  </a:lnTo>
                  <a:lnTo>
                    <a:pt x="580846" y="154940"/>
                  </a:lnTo>
                  <a:lnTo>
                    <a:pt x="601565" y="196850"/>
                  </a:lnTo>
                  <a:lnTo>
                    <a:pt x="610679" y="242570"/>
                  </a:lnTo>
                  <a:lnTo>
                    <a:pt x="610564" y="266700"/>
                  </a:lnTo>
                  <a:lnTo>
                    <a:pt x="600355" y="312420"/>
                  </a:lnTo>
                  <a:lnTo>
                    <a:pt x="575987" y="354330"/>
                  </a:lnTo>
                  <a:lnTo>
                    <a:pt x="536439" y="388620"/>
                  </a:lnTo>
                  <a:lnTo>
                    <a:pt x="483296" y="410210"/>
                  </a:lnTo>
                  <a:lnTo>
                    <a:pt x="457064" y="414020"/>
                  </a:lnTo>
                  <a:lnTo>
                    <a:pt x="1145095" y="414020"/>
                  </a:lnTo>
                  <a:lnTo>
                    <a:pt x="1145095" y="403860"/>
                  </a:lnTo>
                  <a:lnTo>
                    <a:pt x="766622" y="403860"/>
                  </a:lnTo>
                  <a:lnTo>
                    <a:pt x="741654" y="400050"/>
                  </a:lnTo>
                  <a:lnTo>
                    <a:pt x="697613" y="382270"/>
                  </a:lnTo>
                  <a:lnTo>
                    <a:pt x="662672" y="350520"/>
                  </a:lnTo>
                  <a:lnTo>
                    <a:pt x="638314" y="311150"/>
                  </a:lnTo>
                  <a:lnTo>
                    <a:pt x="626027" y="265430"/>
                  </a:lnTo>
                  <a:lnTo>
                    <a:pt x="624874" y="242570"/>
                  </a:lnTo>
                  <a:lnTo>
                    <a:pt x="627295" y="219710"/>
                  </a:lnTo>
                  <a:lnTo>
                    <a:pt x="643605" y="175260"/>
                  </a:lnTo>
                  <a:lnTo>
                    <a:pt x="676441" y="137160"/>
                  </a:lnTo>
                  <a:lnTo>
                    <a:pt x="727290" y="107950"/>
                  </a:lnTo>
                  <a:lnTo>
                    <a:pt x="756634" y="96520"/>
                  </a:lnTo>
                  <a:lnTo>
                    <a:pt x="763535" y="95250"/>
                  </a:lnTo>
                  <a:close/>
                </a:path>
                <a:path w="1145539" h="1004570">
                  <a:moveTo>
                    <a:pt x="1145095" y="91440"/>
                  </a:moveTo>
                  <a:lnTo>
                    <a:pt x="809982" y="91440"/>
                  </a:lnTo>
                  <a:lnTo>
                    <a:pt x="833755" y="95250"/>
                  </a:lnTo>
                  <a:lnTo>
                    <a:pt x="855439" y="102870"/>
                  </a:lnTo>
                  <a:lnTo>
                    <a:pt x="892075" y="130810"/>
                  </a:lnTo>
                  <a:lnTo>
                    <a:pt x="918962" y="167640"/>
                  </a:lnTo>
                  <a:lnTo>
                    <a:pt x="935172" y="212090"/>
                  </a:lnTo>
                  <a:lnTo>
                    <a:pt x="939776" y="257810"/>
                  </a:lnTo>
                  <a:lnTo>
                    <a:pt x="937436" y="280670"/>
                  </a:lnTo>
                  <a:lnTo>
                    <a:pt x="922891" y="325120"/>
                  </a:lnTo>
                  <a:lnTo>
                    <a:pt x="894418" y="360680"/>
                  </a:lnTo>
                  <a:lnTo>
                    <a:pt x="851090" y="386080"/>
                  </a:lnTo>
                  <a:lnTo>
                    <a:pt x="793308" y="402590"/>
                  </a:lnTo>
                  <a:lnTo>
                    <a:pt x="766622" y="403860"/>
                  </a:lnTo>
                  <a:lnTo>
                    <a:pt x="1145095" y="403860"/>
                  </a:lnTo>
                  <a:lnTo>
                    <a:pt x="1145095" y="91440"/>
                  </a:lnTo>
                  <a:close/>
                </a:path>
              </a:pathLst>
            </a:custGeom>
            <a:solidFill>
              <a:srgbClr val="7E3C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object 81"/>
            <p:cNvSpPr txBox="1"/>
            <p:nvPr/>
          </p:nvSpPr>
          <p:spPr>
            <a:xfrm>
              <a:off x="3547745" y="2812415"/>
              <a:ext cx="1030605" cy="5403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212090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Культура, кинематография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220345">
                <a:lnSpc>
                  <a:spcPct val="100000"/>
                </a:lnSpc>
                <a:spcBef>
                  <a:spcPts val="409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1 058,8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9" name="Группа 98"/>
          <p:cNvGrpSpPr/>
          <p:nvPr/>
        </p:nvGrpSpPr>
        <p:grpSpPr>
          <a:xfrm>
            <a:off x="96588" y="1211223"/>
            <a:ext cx="2378541" cy="1103244"/>
            <a:chOff x="5666409" y="5299937"/>
            <a:chExt cx="2378541" cy="1103244"/>
          </a:xfrm>
        </p:grpSpPr>
        <p:sp>
          <p:nvSpPr>
            <p:cNvPr id="68" name="object 68"/>
            <p:cNvSpPr/>
            <p:nvPr/>
          </p:nvSpPr>
          <p:spPr>
            <a:xfrm>
              <a:off x="5666416" y="5299937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0" y="0"/>
                  </a:moveTo>
                  <a:lnTo>
                    <a:pt x="1146048" y="0"/>
                  </a:lnTo>
                  <a:lnTo>
                    <a:pt x="1146048" y="1006551"/>
                  </a:lnTo>
                  <a:lnTo>
                    <a:pt x="0" y="1006551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5666409" y="5299938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1146047" y="0"/>
                  </a:moveTo>
                  <a:lnTo>
                    <a:pt x="0" y="0"/>
                  </a:lnTo>
                  <a:lnTo>
                    <a:pt x="0" y="1006551"/>
                  </a:lnTo>
                  <a:lnTo>
                    <a:pt x="1146047" y="1006551"/>
                  </a:lnTo>
                  <a:lnTo>
                    <a:pt x="1146047" y="836218"/>
                  </a:lnTo>
                  <a:lnTo>
                    <a:pt x="61950" y="836218"/>
                  </a:lnTo>
                  <a:lnTo>
                    <a:pt x="61950" y="727811"/>
                  </a:lnTo>
                  <a:lnTo>
                    <a:pt x="65111" y="710846"/>
                  </a:lnTo>
                  <a:lnTo>
                    <a:pt x="67215" y="696954"/>
                  </a:lnTo>
                  <a:lnTo>
                    <a:pt x="68406" y="685605"/>
                  </a:lnTo>
                  <a:lnTo>
                    <a:pt x="68830" y="676266"/>
                  </a:lnTo>
                  <a:lnTo>
                    <a:pt x="68631" y="668406"/>
                  </a:lnTo>
                  <a:lnTo>
                    <a:pt x="67956" y="661494"/>
                  </a:lnTo>
                  <a:lnTo>
                    <a:pt x="66948" y="654997"/>
                  </a:lnTo>
                  <a:lnTo>
                    <a:pt x="65753" y="648384"/>
                  </a:lnTo>
                  <a:lnTo>
                    <a:pt x="64516" y="641124"/>
                  </a:lnTo>
                  <a:lnTo>
                    <a:pt x="63382" y="632685"/>
                  </a:lnTo>
                  <a:lnTo>
                    <a:pt x="62497" y="622535"/>
                  </a:lnTo>
                  <a:lnTo>
                    <a:pt x="62005" y="610142"/>
                  </a:lnTo>
                  <a:lnTo>
                    <a:pt x="247802" y="603935"/>
                  </a:lnTo>
                  <a:lnTo>
                    <a:pt x="296839" y="603935"/>
                  </a:lnTo>
                  <a:lnTo>
                    <a:pt x="296934" y="603373"/>
                  </a:lnTo>
                  <a:lnTo>
                    <a:pt x="308834" y="574354"/>
                  </a:lnTo>
                  <a:lnTo>
                    <a:pt x="299727" y="569080"/>
                  </a:lnTo>
                  <a:lnTo>
                    <a:pt x="259245" y="539974"/>
                  </a:lnTo>
                  <a:lnTo>
                    <a:pt x="231757" y="509528"/>
                  </a:lnTo>
                  <a:lnTo>
                    <a:pt x="218621" y="485015"/>
                  </a:lnTo>
                  <a:lnTo>
                    <a:pt x="588517" y="480047"/>
                  </a:lnTo>
                  <a:lnTo>
                    <a:pt x="1146047" y="480047"/>
                  </a:lnTo>
                  <a:lnTo>
                    <a:pt x="1146047" y="464566"/>
                  </a:lnTo>
                  <a:lnTo>
                    <a:pt x="216827" y="464566"/>
                  </a:lnTo>
                  <a:lnTo>
                    <a:pt x="309752" y="278739"/>
                  </a:lnTo>
                  <a:lnTo>
                    <a:pt x="652904" y="278739"/>
                  </a:lnTo>
                  <a:lnTo>
                    <a:pt x="681431" y="170345"/>
                  </a:lnTo>
                  <a:lnTo>
                    <a:pt x="1146047" y="170345"/>
                  </a:lnTo>
                  <a:lnTo>
                    <a:pt x="1146047" y="0"/>
                  </a:lnTo>
                  <a:close/>
                </a:path>
                <a:path w="1146175" h="1007110">
                  <a:moveTo>
                    <a:pt x="1146047" y="603936"/>
                  </a:moveTo>
                  <a:lnTo>
                    <a:pt x="1090976" y="603936"/>
                  </a:lnTo>
                  <a:lnTo>
                    <a:pt x="1099591" y="836218"/>
                  </a:lnTo>
                  <a:lnTo>
                    <a:pt x="1146047" y="836218"/>
                  </a:lnTo>
                  <a:lnTo>
                    <a:pt x="1146047" y="603936"/>
                  </a:lnTo>
                  <a:close/>
                </a:path>
                <a:path w="1146175" h="1007110">
                  <a:moveTo>
                    <a:pt x="643644" y="593459"/>
                  </a:moveTo>
                  <a:lnTo>
                    <a:pt x="637784" y="598516"/>
                  </a:lnTo>
                  <a:lnTo>
                    <a:pt x="633865" y="603373"/>
                  </a:lnTo>
                  <a:lnTo>
                    <a:pt x="632709" y="606395"/>
                  </a:lnTo>
                  <a:lnTo>
                    <a:pt x="632620" y="607421"/>
                  </a:lnTo>
                  <a:lnTo>
                    <a:pt x="633085" y="609184"/>
                  </a:lnTo>
                  <a:lnTo>
                    <a:pt x="635019" y="610024"/>
                  </a:lnTo>
                  <a:lnTo>
                    <a:pt x="637689" y="609424"/>
                  </a:lnTo>
                  <a:lnTo>
                    <a:pt x="640484" y="607337"/>
                  </a:lnTo>
                  <a:lnTo>
                    <a:pt x="642794" y="603717"/>
                  </a:lnTo>
                  <a:lnTo>
                    <a:pt x="644008" y="598516"/>
                  </a:lnTo>
                  <a:lnTo>
                    <a:pt x="643644" y="593459"/>
                  </a:lnTo>
                  <a:close/>
                </a:path>
                <a:path w="1146175" h="1007110">
                  <a:moveTo>
                    <a:pt x="1146047" y="480047"/>
                  </a:moveTo>
                  <a:lnTo>
                    <a:pt x="882764" y="480047"/>
                  </a:lnTo>
                  <a:lnTo>
                    <a:pt x="882639" y="498352"/>
                  </a:lnTo>
                  <a:lnTo>
                    <a:pt x="882265" y="509528"/>
                  </a:lnTo>
                  <a:lnTo>
                    <a:pt x="868176" y="554115"/>
                  </a:lnTo>
                  <a:lnTo>
                    <a:pt x="859599" y="564742"/>
                  </a:lnTo>
                  <a:lnTo>
                    <a:pt x="860727" y="572808"/>
                  </a:lnTo>
                  <a:lnTo>
                    <a:pt x="861090" y="580125"/>
                  </a:lnTo>
                  <a:lnTo>
                    <a:pt x="861236" y="592452"/>
                  </a:lnTo>
                  <a:lnTo>
                    <a:pt x="861876" y="597429"/>
                  </a:lnTo>
                  <a:lnTo>
                    <a:pt x="887891" y="609805"/>
                  </a:lnTo>
                  <a:lnTo>
                    <a:pt x="900657" y="609667"/>
                  </a:lnTo>
                  <a:lnTo>
                    <a:pt x="916944" y="608620"/>
                  </a:lnTo>
                  <a:lnTo>
                    <a:pt x="937182" y="606648"/>
                  </a:lnTo>
                  <a:lnTo>
                    <a:pt x="953175" y="606056"/>
                  </a:lnTo>
                  <a:lnTo>
                    <a:pt x="1009491" y="604548"/>
                  </a:lnTo>
                  <a:lnTo>
                    <a:pt x="1146047" y="603936"/>
                  </a:lnTo>
                  <a:lnTo>
                    <a:pt x="1146047" y="480047"/>
                  </a:lnTo>
                  <a:close/>
                </a:path>
                <a:path w="1146175" h="1007110">
                  <a:moveTo>
                    <a:pt x="296839" y="603935"/>
                  </a:moveTo>
                  <a:lnTo>
                    <a:pt x="247802" y="603935"/>
                  </a:lnTo>
                  <a:lnTo>
                    <a:pt x="263424" y="604170"/>
                  </a:lnTo>
                  <a:lnTo>
                    <a:pt x="275269" y="604739"/>
                  </a:lnTo>
                  <a:lnTo>
                    <a:pt x="283871" y="605436"/>
                  </a:lnTo>
                  <a:lnTo>
                    <a:pt x="289802" y="606060"/>
                  </a:lnTo>
                  <a:lnTo>
                    <a:pt x="293479" y="606395"/>
                  </a:lnTo>
                  <a:lnTo>
                    <a:pt x="295551" y="606247"/>
                  </a:lnTo>
                  <a:lnTo>
                    <a:pt x="296480" y="605436"/>
                  </a:lnTo>
                  <a:lnTo>
                    <a:pt x="296570" y="605152"/>
                  </a:lnTo>
                  <a:lnTo>
                    <a:pt x="296839" y="603935"/>
                  </a:lnTo>
                  <a:close/>
                </a:path>
                <a:path w="1146175" h="1007110">
                  <a:moveTo>
                    <a:pt x="882764" y="480047"/>
                  </a:moveTo>
                  <a:lnTo>
                    <a:pt x="588517" y="480047"/>
                  </a:lnTo>
                  <a:lnTo>
                    <a:pt x="593586" y="491407"/>
                  </a:lnTo>
                  <a:lnTo>
                    <a:pt x="597776" y="502766"/>
                  </a:lnTo>
                  <a:lnTo>
                    <a:pt x="615932" y="548201"/>
                  </a:lnTo>
                  <a:lnTo>
                    <a:pt x="634974" y="572960"/>
                  </a:lnTo>
                  <a:lnTo>
                    <a:pt x="640709" y="583185"/>
                  </a:lnTo>
                  <a:lnTo>
                    <a:pt x="643517" y="591688"/>
                  </a:lnTo>
                  <a:lnTo>
                    <a:pt x="643644" y="593459"/>
                  </a:lnTo>
                  <a:lnTo>
                    <a:pt x="644914" y="592365"/>
                  </a:lnTo>
                  <a:lnTo>
                    <a:pt x="650455" y="588441"/>
                  </a:lnTo>
                  <a:lnTo>
                    <a:pt x="665949" y="588441"/>
                  </a:lnTo>
                  <a:lnTo>
                    <a:pt x="665949" y="572960"/>
                  </a:lnTo>
                  <a:lnTo>
                    <a:pt x="638119" y="542838"/>
                  </a:lnTo>
                  <a:lnTo>
                    <a:pt x="620459" y="498352"/>
                  </a:lnTo>
                  <a:lnTo>
                    <a:pt x="619515" y="483062"/>
                  </a:lnTo>
                  <a:lnTo>
                    <a:pt x="882764" y="480047"/>
                  </a:lnTo>
                  <a:close/>
                </a:path>
                <a:path w="1146175" h="1007110">
                  <a:moveTo>
                    <a:pt x="652904" y="278739"/>
                  </a:moveTo>
                  <a:lnTo>
                    <a:pt x="634974" y="278739"/>
                  </a:lnTo>
                  <a:lnTo>
                    <a:pt x="588517" y="464566"/>
                  </a:lnTo>
                  <a:lnTo>
                    <a:pt x="603999" y="464566"/>
                  </a:lnTo>
                  <a:lnTo>
                    <a:pt x="652904" y="278739"/>
                  </a:lnTo>
                  <a:close/>
                </a:path>
                <a:path w="1146175" h="1007110">
                  <a:moveTo>
                    <a:pt x="1146047" y="170345"/>
                  </a:moveTo>
                  <a:lnTo>
                    <a:pt x="882764" y="170345"/>
                  </a:lnTo>
                  <a:lnTo>
                    <a:pt x="876477" y="182296"/>
                  </a:lnTo>
                  <a:lnTo>
                    <a:pt x="865048" y="221753"/>
                  </a:lnTo>
                  <a:lnTo>
                    <a:pt x="862744" y="256441"/>
                  </a:lnTo>
                  <a:lnTo>
                    <a:pt x="862859" y="266092"/>
                  </a:lnTo>
                  <a:lnTo>
                    <a:pt x="867279" y="311645"/>
                  </a:lnTo>
                  <a:lnTo>
                    <a:pt x="875922" y="358944"/>
                  </a:lnTo>
                  <a:lnTo>
                    <a:pt x="886237" y="405720"/>
                  </a:lnTo>
                  <a:lnTo>
                    <a:pt x="889614" y="420925"/>
                  </a:lnTo>
                  <a:lnTo>
                    <a:pt x="892805" y="435840"/>
                  </a:lnTo>
                  <a:lnTo>
                    <a:pt x="895717" y="450406"/>
                  </a:lnTo>
                  <a:lnTo>
                    <a:pt x="898258" y="464566"/>
                  </a:lnTo>
                  <a:lnTo>
                    <a:pt x="1146047" y="464566"/>
                  </a:lnTo>
                  <a:lnTo>
                    <a:pt x="1146047" y="327464"/>
                  </a:lnTo>
                  <a:lnTo>
                    <a:pt x="928189" y="327464"/>
                  </a:lnTo>
                  <a:lnTo>
                    <a:pt x="927195" y="327020"/>
                  </a:lnTo>
                  <a:lnTo>
                    <a:pt x="925711" y="325225"/>
                  </a:lnTo>
                  <a:lnTo>
                    <a:pt x="923640" y="323154"/>
                  </a:lnTo>
                  <a:lnTo>
                    <a:pt x="922201" y="322492"/>
                  </a:lnTo>
                  <a:lnTo>
                    <a:pt x="917345" y="322492"/>
                  </a:lnTo>
                  <a:lnTo>
                    <a:pt x="903341" y="314051"/>
                  </a:lnTo>
                  <a:lnTo>
                    <a:pt x="892564" y="306250"/>
                  </a:lnTo>
                  <a:lnTo>
                    <a:pt x="884990" y="298897"/>
                  </a:lnTo>
                  <a:lnTo>
                    <a:pt x="880594" y="291802"/>
                  </a:lnTo>
                  <a:lnTo>
                    <a:pt x="879352" y="284773"/>
                  </a:lnTo>
                  <a:lnTo>
                    <a:pt x="881240" y="277619"/>
                  </a:lnTo>
                  <a:lnTo>
                    <a:pt x="886232" y="270148"/>
                  </a:lnTo>
                  <a:lnTo>
                    <a:pt x="894306" y="262171"/>
                  </a:lnTo>
                  <a:lnTo>
                    <a:pt x="905437" y="253495"/>
                  </a:lnTo>
                  <a:lnTo>
                    <a:pt x="918048" y="253495"/>
                  </a:lnTo>
                  <a:lnTo>
                    <a:pt x="920376" y="252403"/>
                  </a:lnTo>
                  <a:lnTo>
                    <a:pt x="923402" y="250265"/>
                  </a:lnTo>
                  <a:lnTo>
                    <a:pt x="925646" y="248715"/>
                  </a:lnTo>
                  <a:lnTo>
                    <a:pt x="927225" y="248637"/>
                  </a:lnTo>
                  <a:lnTo>
                    <a:pt x="1146047" y="248637"/>
                  </a:lnTo>
                  <a:lnTo>
                    <a:pt x="1146047" y="170345"/>
                  </a:lnTo>
                  <a:close/>
                </a:path>
                <a:path w="1146175" h="1007110">
                  <a:moveTo>
                    <a:pt x="1146047" y="248637"/>
                  </a:moveTo>
                  <a:lnTo>
                    <a:pt x="927225" y="248637"/>
                  </a:lnTo>
                  <a:lnTo>
                    <a:pt x="928255" y="250918"/>
                  </a:lnTo>
                  <a:lnTo>
                    <a:pt x="928854" y="256441"/>
                  </a:lnTo>
                  <a:lnTo>
                    <a:pt x="929119" y="265392"/>
                  </a:lnTo>
                  <a:lnTo>
                    <a:pt x="929224" y="296033"/>
                  </a:lnTo>
                  <a:lnTo>
                    <a:pt x="929103" y="319998"/>
                  </a:lnTo>
                  <a:lnTo>
                    <a:pt x="928793" y="325482"/>
                  </a:lnTo>
                  <a:lnTo>
                    <a:pt x="928189" y="327464"/>
                  </a:lnTo>
                  <a:lnTo>
                    <a:pt x="1146047" y="327464"/>
                  </a:lnTo>
                  <a:lnTo>
                    <a:pt x="1146047" y="248637"/>
                  </a:lnTo>
                  <a:close/>
                </a:path>
                <a:path w="1146175" h="1007110">
                  <a:moveTo>
                    <a:pt x="920884" y="321885"/>
                  </a:moveTo>
                  <a:lnTo>
                    <a:pt x="917345" y="322492"/>
                  </a:lnTo>
                  <a:lnTo>
                    <a:pt x="922201" y="322492"/>
                  </a:lnTo>
                  <a:lnTo>
                    <a:pt x="920884" y="321885"/>
                  </a:lnTo>
                  <a:close/>
                </a:path>
                <a:path w="1146175" h="1007110">
                  <a:moveTo>
                    <a:pt x="918048" y="253495"/>
                  </a:moveTo>
                  <a:lnTo>
                    <a:pt x="905437" y="253495"/>
                  </a:lnTo>
                  <a:lnTo>
                    <a:pt x="911510" y="254903"/>
                  </a:lnTo>
                  <a:lnTo>
                    <a:pt x="916451" y="254244"/>
                  </a:lnTo>
                  <a:lnTo>
                    <a:pt x="918048" y="253495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6316872" y="5516737"/>
              <a:ext cx="201930" cy="201295"/>
            </a:xfrm>
            <a:custGeom>
              <a:avLst/>
              <a:gdLst/>
              <a:ahLst/>
              <a:cxnLst/>
              <a:rect l="l" t="t" r="r" b="b"/>
              <a:pathLst>
                <a:path w="201929" h="201295">
                  <a:moveTo>
                    <a:pt x="154876" y="0"/>
                  </a:moveTo>
                  <a:lnTo>
                    <a:pt x="46456" y="0"/>
                  </a:lnTo>
                  <a:lnTo>
                    <a:pt x="0" y="201307"/>
                  </a:lnTo>
                  <a:lnTo>
                    <a:pt x="201333" y="201307"/>
                  </a:lnTo>
                  <a:lnTo>
                    <a:pt x="154876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6409800" y="5961859"/>
              <a:ext cx="309880" cy="66040"/>
            </a:xfrm>
            <a:custGeom>
              <a:avLst/>
              <a:gdLst/>
              <a:ahLst/>
              <a:cxnLst/>
              <a:rect l="l" t="t" r="r" b="b"/>
              <a:pathLst>
                <a:path w="309879" h="66039">
                  <a:moveTo>
                    <a:pt x="0" y="3955"/>
                  </a:moveTo>
                  <a:lnTo>
                    <a:pt x="15481" y="65893"/>
                  </a:lnTo>
                  <a:lnTo>
                    <a:pt x="309740" y="65893"/>
                  </a:lnTo>
                  <a:lnTo>
                    <a:pt x="309740" y="59919"/>
                  </a:lnTo>
                  <a:lnTo>
                    <a:pt x="49996" y="59919"/>
                  </a:lnTo>
                  <a:lnTo>
                    <a:pt x="31892" y="54432"/>
                  </a:lnTo>
                  <a:lnTo>
                    <a:pt x="20772" y="46855"/>
                  </a:lnTo>
                  <a:lnTo>
                    <a:pt x="15078" y="37901"/>
                  </a:lnTo>
                  <a:lnTo>
                    <a:pt x="13254" y="28278"/>
                  </a:lnTo>
                  <a:lnTo>
                    <a:pt x="13743" y="18699"/>
                  </a:lnTo>
                  <a:lnTo>
                    <a:pt x="14987" y="9874"/>
                  </a:lnTo>
                  <a:lnTo>
                    <a:pt x="0" y="3955"/>
                  </a:lnTo>
                  <a:close/>
                </a:path>
                <a:path w="309879" h="66039">
                  <a:moveTo>
                    <a:pt x="93893" y="0"/>
                  </a:moveTo>
                  <a:lnTo>
                    <a:pt x="58757" y="15706"/>
                  </a:lnTo>
                  <a:lnTo>
                    <a:pt x="57222" y="29595"/>
                  </a:lnTo>
                  <a:lnTo>
                    <a:pt x="56848" y="35006"/>
                  </a:lnTo>
                  <a:lnTo>
                    <a:pt x="56166" y="40767"/>
                  </a:lnTo>
                  <a:lnTo>
                    <a:pt x="54948" y="46856"/>
                  </a:lnTo>
                  <a:lnTo>
                    <a:pt x="52967" y="53247"/>
                  </a:lnTo>
                  <a:lnTo>
                    <a:pt x="49996" y="59919"/>
                  </a:lnTo>
                  <a:lnTo>
                    <a:pt x="309740" y="59919"/>
                  </a:lnTo>
                  <a:lnTo>
                    <a:pt x="309740" y="3955"/>
                  </a:lnTo>
                  <a:lnTo>
                    <a:pt x="157104" y="3955"/>
                  </a:lnTo>
                  <a:lnTo>
                    <a:pt x="137226" y="1966"/>
                  </a:lnTo>
                  <a:lnTo>
                    <a:pt x="120215" y="659"/>
                  </a:lnTo>
                  <a:lnTo>
                    <a:pt x="105847" y="12"/>
                  </a:lnTo>
                  <a:lnTo>
                    <a:pt x="93893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6545437" y="5548064"/>
              <a:ext cx="50165" cy="79375"/>
            </a:xfrm>
            <a:custGeom>
              <a:avLst/>
              <a:gdLst/>
              <a:ahLst/>
              <a:cxnLst/>
              <a:rect l="l" t="t" r="r" b="b"/>
              <a:pathLst>
                <a:path w="50165" h="79375">
                  <a:moveTo>
                    <a:pt x="49964" y="73875"/>
                  </a:moveTo>
                  <a:lnTo>
                    <a:pt x="42379" y="73875"/>
                  </a:lnTo>
                  <a:lnTo>
                    <a:pt x="45013" y="75357"/>
                  </a:lnTo>
                  <a:lnTo>
                    <a:pt x="46977" y="77458"/>
                  </a:lnTo>
                  <a:lnTo>
                    <a:pt x="48372" y="79100"/>
                  </a:lnTo>
                  <a:lnTo>
                    <a:pt x="49293" y="79210"/>
                  </a:lnTo>
                  <a:lnTo>
                    <a:pt x="49840" y="76710"/>
                  </a:lnTo>
                  <a:lnTo>
                    <a:pt x="49964" y="73875"/>
                  </a:lnTo>
                  <a:close/>
                </a:path>
                <a:path w="50165" h="79375">
                  <a:moveTo>
                    <a:pt x="35089" y="0"/>
                  </a:moveTo>
                  <a:lnTo>
                    <a:pt x="4771" y="25371"/>
                  </a:lnTo>
                  <a:lnTo>
                    <a:pt x="0" y="40118"/>
                  </a:lnTo>
                  <a:lnTo>
                    <a:pt x="2239" y="47478"/>
                  </a:lnTo>
                  <a:lnTo>
                    <a:pt x="7557" y="55113"/>
                  </a:lnTo>
                  <a:lnTo>
                    <a:pt x="15953" y="63235"/>
                  </a:lnTo>
                  <a:lnTo>
                    <a:pt x="27423" y="72057"/>
                  </a:lnTo>
                  <a:lnTo>
                    <a:pt x="34716" y="77067"/>
                  </a:lnTo>
                  <a:lnTo>
                    <a:pt x="38980" y="74087"/>
                  </a:lnTo>
                  <a:lnTo>
                    <a:pt x="42379" y="73875"/>
                  </a:lnTo>
                  <a:lnTo>
                    <a:pt x="49964" y="73875"/>
                  </a:lnTo>
                  <a:lnTo>
                    <a:pt x="50043" y="72057"/>
                  </a:lnTo>
                  <a:lnTo>
                    <a:pt x="49970" y="14253"/>
                  </a:lnTo>
                  <a:lnTo>
                    <a:pt x="49648" y="7254"/>
                  </a:lnTo>
                  <a:lnTo>
                    <a:pt x="49098" y="3147"/>
                  </a:lnTo>
                  <a:lnTo>
                    <a:pt x="41460" y="3147"/>
                  </a:lnTo>
                  <a:lnTo>
                    <a:pt x="38563" y="2472"/>
                  </a:lnTo>
                  <a:lnTo>
                    <a:pt x="35089" y="0"/>
                  </a:lnTo>
                  <a:close/>
                </a:path>
                <a:path w="50165" h="79375">
                  <a:moveTo>
                    <a:pt x="47208" y="1135"/>
                  </a:moveTo>
                  <a:lnTo>
                    <a:pt x="45730" y="1803"/>
                  </a:lnTo>
                  <a:lnTo>
                    <a:pt x="43831" y="2698"/>
                  </a:lnTo>
                  <a:lnTo>
                    <a:pt x="41460" y="3147"/>
                  </a:lnTo>
                  <a:lnTo>
                    <a:pt x="49098" y="3147"/>
                  </a:lnTo>
                  <a:lnTo>
                    <a:pt x="48319" y="1371"/>
                  </a:lnTo>
                  <a:lnTo>
                    <a:pt x="47208" y="1135"/>
                  </a:lnTo>
                  <a:close/>
                </a:path>
              </a:pathLst>
            </a:custGeom>
            <a:solidFill>
              <a:srgbClr val="F7F7F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5774819" y="5965814"/>
              <a:ext cx="278765" cy="62230"/>
            </a:xfrm>
            <a:custGeom>
              <a:avLst/>
              <a:gdLst/>
              <a:ahLst/>
              <a:cxnLst/>
              <a:rect l="l" t="t" r="r" b="b"/>
              <a:pathLst>
                <a:path w="278764" h="62229">
                  <a:moveTo>
                    <a:pt x="0" y="0"/>
                  </a:moveTo>
                  <a:lnTo>
                    <a:pt x="278765" y="0"/>
                  </a:lnTo>
                  <a:lnTo>
                    <a:pt x="278765" y="61937"/>
                  </a:lnTo>
                  <a:lnTo>
                    <a:pt x="0" y="61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6100055" y="5965814"/>
              <a:ext cx="290195" cy="66675"/>
            </a:xfrm>
            <a:custGeom>
              <a:avLst/>
              <a:gdLst/>
              <a:ahLst/>
              <a:cxnLst/>
              <a:rect l="l" t="t" r="r" b="b"/>
              <a:pathLst>
                <a:path w="290195" h="66675">
                  <a:moveTo>
                    <a:pt x="0" y="0"/>
                  </a:moveTo>
                  <a:lnTo>
                    <a:pt x="290004" y="0"/>
                  </a:lnTo>
                  <a:lnTo>
                    <a:pt x="290004" y="66205"/>
                  </a:lnTo>
                  <a:lnTo>
                    <a:pt x="0" y="66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6425285" y="5965814"/>
              <a:ext cx="294640" cy="62230"/>
            </a:xfrm>
            <a:custGeom>
              <a:avLst/>
              <a:gdLst/>
              <a:ahLst/>
              <a:cxnLst/>
              <a:rect l="l" t="t" r="r" b="b"/>
              <a:pathLst>
                <a:path w="294640" h="62229">
                  <a:moveTo>
                    <a:pt x="0" y="0"/>
                  </a:moveTo>
                  <a:lnTo>
                    <a:pt x="294259" y="0"/>
                  </a:lnTo>
                  <a:lnTo>
                    <a:pt x="294259" y="61937"/>
                  </a:lnTo>
                  <a:lnTo>
                    <a:pt x="0" y="61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object 82"/>
            <p:cNvSpPr txBox="1"/>
            <p:nvPr/>
          </p:nvSpPr>
          <p:spPr>
            <a:xfrm>
              <a:off x="6816739" y="5308009"/>
              <a:ext cx="1228211" cy="10951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экономика (сельское хозяйство, дорожное хозяйство, транспорт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ts val="111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лесное </a:t>
              </a:r>
              <a:r>
                <a:rPr sz="1000" dirty="0" err="1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хозяйство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000" dirty="0" smtClean="0">
                <a:solidFill>
                  <a:srgbClr val="2B2A29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ts val="1110"/>
                </a:lnSpc>
              </a:pPr>
              <a:r>
                <a:rPr sz="1000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и 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т.д.)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35560" algn="ctr">
                <a:lnSpc>
                  <a:spcPct val="100000"/>
                </a:lnSpc>
                <a:spcBef>
                  <a:spcPts val="509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14 325,4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2470859" y="3967008"/>
            <a:ext cx="2209986" cy="1004569"/>
            <a:chOff x="6899444" y="3794635"/>
            <a:chExt cx="2209986" cy="1004569"/>
          </a:xfrm>
        </p:grpSpPr>
        <p:sp>
          <p:nvSpPr>
            <p:cNvPr id="66" name="object 66"/>
            <p:cNvSpPr/>
            <p:nvPr/>
          </p:nvSpPr>
          <p:spPr>
            <a:xfrm>
              <a:off x="6899444" y="3794635"/>
              <a:ext cx="1145095" cy="10045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bject 84"/>
            <p:cNvSpPr txBox="1"/>
            <p:nvPr/>
          </p:nvSpPr>
          <p:spPr>
            <a:xfrm>
              <a:off x="8076920" y="3914966"/>
              <a:ext cx="1032510" cy="7639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019"/>
                </a:lnSpc>
              </a:pPr>
              <a:r>
                <a:rPr sz="9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Обслуживание государственного и муниципального долга</a:t>
              </a:r>
              <a:endParaRPr sz="900" dirty="0">
                <a:latin typeface="Times New Roman" pitchFamily="18" charset="0"/>
                <a:cs typeface="Times New Roman" pitchFamily="18" charset="0"/>
              </a:endParaRPr>
            </a:p>
            <a:p>
              <a:pPr marL="38735" algn="ctr">
                <a:lnSpc>
                  <a:spcPct val="100000"/>
                </a:lnSpc>
                <a:spcBef>
                  <a:spcPts val="380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681,4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4655619" y="1190720"/>
            <a:ext cx="1887220" cy="1005840"/>
            <a:chOff x="4599097" y="3779697"/>
            <a:chExt cx="1887220" cy="1005840"/>
          </a:xfrm>
        </p:grpSpPr>
        <p:sp>
          <p:nvSpPr>
            <p:cNvPr id="64" name="object 64"/>
            <p:cNvSpPr/>
            <p:nvPr/>
          </p:nvSpPr>
          <p:spPr>
            <a:xfrm>
              <a:off x="4599097" y="377969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27"/>
                  </a:lnTo>
                  <a:lnTo>
                    <a:pt x="0" y="1005827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4599097" y="3780962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70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900429"/>
                  </a:lnTo>
                  <a:lnTo>
                    <a:pt x="656727" y="900429"/>
                  </a:lnTo>
                  <a:lnTo>
                    <a:pt x="637661" y="899159"/>
                  </a:lnTo>
                  <a:lnTo>
                    <a:pt x="618972" y="896619"/>
                  </a:lnTo>
                  <a:lnTo>
                    <a:pt x="620093" y="885189"/>
                  </a:lnTo>
                  <a:lnTo>
                    <a:pt x="623306" y="873759"/>
                  </a:lnTo>
                  <a:lnTo>
                    <a:pt x="623870" y="872489"/>
                  </a:lnTo>
                  <a:lnTo>
                    <a:pt x="516331" y="872489"/>
                  </a:lnTo>
                  <a:lnTo>
                    <a:pt x="454063" y="866139"/>
                  </a:lnTo>
                  <a:lnTo>
                    <a:pt x="429156" y="861059"/>
                  </a:lnTo>
                  <a:lnTo>
                    <a:pt x="416703" y="859789"/>
                  </a:lnTo>
                  <a:lnTo>
                    <a:pt x="360559" y="848359"/>
                  </a:lnTo>
                  <a:lnTo>
                    <a:pt x="343811" y="845819"/>
                  </a:lnTo>
                  <a:lnTo>
                    <a:pt x="328928" y="842009"/>
                  </a:lnTo>
                  <a:lnTo>
                    <a:pt x="315740" y="836929"/>
                  </a:lnTo>
                  <a:lnTo>
                    <a:pt x="304075" y="833119"/>
                  </a:lnTo>
                  <a:lnTo>
                    <a:pt x="293761" y="828039"/>
                  </a:lnTo>
                  <a:lnTo>
                    <a:pt x="262597" y="797559"/>
                  </a:lnTo>
                  <a:lnTo>
                    <a:pt x="245020" y="763269"/>
                  </a:lnTo>
                  <a:lnTo>
                    <a:pt x="233493" y="730249"/>
                  </a:lnTo>
                  <a:lnTo>
                    <a:pt x="784674" y="730249"/>
                  </a:lnTo>
                  <a:lnTo>
                    <a:pt x="787081" y="727709"/>
                  </a:lnTo>
                  <a:lnTo>
                    <a:pt x="797629" y="717549"/>
                  </a:lnTo>
                  <a:lnTo>
                    <a:pt x="804988" y="711199"/>
                  </a:lnTo>
                  <a:lnTo>
                    <a:pt x="510654" y="711199"/>
                  </a:lnTo>
                  <a:lnTo>
                    <a:pt x="510654" y="695959"/>
                  </a:lnTo>
                  <a:lnTo>
                    <a:pt x="247586" y="695959"/>
                  </a:lnTo>
                  <a:lnTo>
                    <a:pt x="225513" y="687069"/>
                  </a:lnTo>
                  <a:lnTo>
                    <a:pt x="202501" y="655319"/>
                  </a:lnTo>
                  <a:lnTo>
                    <a:pt x="197380" y="643889"/>
                  </a:lnTo>
                  <a:lnTo>
                    <a:pt x="180135" y="598169"/>
                  </a:lnTo>
                  <a:lnTo>
                    <a:pt x="167661" y="553719"/>
                  </a:lnTo>
                  <a:lnTo>
                    <a:pt x="161628" y="532129"/>
                  </a:lnTo>
                  <a:lnTo>
                    <a:pt x="157843" y="519429"/>
                  </a:lnTo>
                  <a:lnTo>
                    <a:pt x="152715" y="509269"/>
                  </a:lnTo>
                  <a:lnTo>
                    <a:pt x="147729" y="497839"/>
                  </a:lnTo>
                  <a:lnTo>
                    <a:pt x="142978" y="486409"/>
                  </a:lnTo>
                  <a:lnTo>
                    <a:pt x="138555" y="476249"/>
                  </a:lnTo>
                  <a:lnTo>
                    <a:pt x="134556" y="464819"/>
                  </a:lnTo>
                  <a:lnTo>
                    <a:pt x="124658" y="421639"/>
                  </a:lnTo>
                  <a:lnTo>
                    <a:pt x="124177" y="411479"/>
                  </a:lnTo>
                  <a:lnTo>
                    <a:pt x="124682" y="401319"/>
                  </a:lnTo>
                  <a:lnTo>
                    <a:pt x="138429" y="363219"/>
                  </a:lnTo>
                  <a:lnTo>
                    <a:pt x="175440" y="330199"/>
                  </a:lnTo>
                  <a:lnTo>
                    <a:pt x="523416" y="330199"/>
                  </a:lnTo>
                  <a:lnTo>
                    <a:pt x="521946" y="323849"/>
                  </a:lnTo>
                  <a:lnTo>
                    <a:pt x="216636" y="323849"/>
                  </a:lnTo>
                  <a:lnTo>
                    <a:pt x="217665" y="314959"/>
                  </a:lnTo>
                  <a:lnTo>
                    <a:pt x="232359" y="270509"/>
                  </a:lnTo>
                  <a:lnTo>
                    <a:pt x="250899" y="229869"/>
                  </a:lnTo>
                  <a:lnTo>
                    <a:pt x="275566" y="185419"/>
                  </a:lnTo>
                  <a:lnTo>
                    <a:pt x="305619" y="142239"/>
                  </a:lnTo>
                  <a:lnTo>
                    <a:pt x="340313" y="104139"/>
                  </a:lnTo>
                  <a:lnTo>
                    <a:pt x="378907" y="73659"/>
                  </a:lnTo>
                  <a:lnTo>
                    <a:pt x="420657" y="55879"/>
                  </a:lnTo>
                  <a:lnTo>
                    <a:pt x="442483" y="53339"/>
                  </a:lnTo>
                  <a:lnTo>
                    <a:pt x="1145108" y="53339"/>
                  </a:lnTo>
                  <a:lnTo>
                    <a:pt x="1145108" y="0"/>
                  </a:lnTo>
                  <a:close/>
                </a:path>
                <a:path w="1145539" h="1004570">
                  <a:moveTo>
                    <a:pt x="1145108" y="633729"/>
                  </a:moveTo>
                  <a:lnTo>
                    <a:pt x="928288" y="633729"/>
                  </a:lnTo>
                  <a:lnTo>
                    <a:pt x="925255" y="650239"/>
                  </a:lnTo>
                  <a:lnTo>
                    <a:pt x="921609" y="664209"/>
                  </a:lnTo>
                  <a:lnTo>
                    <a:pt x="907372" y="702309"/>
                  </a:lnTo>
                  <a:lnTo>
                    <a:pt x="882135" y="742949"/>
                  </a:lnTo>
                  <a:lnTo>
                    <a:pt x="874965" y="753109"/>
                  </a:lnTo>
                  <a:lnTo>
                    <a:pt x="867530" y="761999"/>
                  </a:lnTo>
                  <a:lnTo>
                    <a:pt x="859866" y="770889"/>
                  </a:lnTo>
                  <a:lnTo>
                    <a:pt x="844007" y="789939"/>
                  </a:lnTo>
                  <a:lnTo>
                    <a:pt x="835890" y="800099"/>
                  </a:lnTo>
                  <a:lnTo>
                    <a:pt x="827699" y="810259"/>
                  </a:lnTo>
                  <a:lnTo>
                    <a:pt x="817220" y="820419"/>
                  </a:lnTo>
                  <a:lnTo>
                    <a:pt x="807724" y="830579"/>
                  </a:lnTo>
                  <a:lnTo>
                    <a:pt x="790935" y="849629"/>
                  </a:lnTo>
                  <a:lnTo>
                    <a:pt x="783270" y="858519"/>
                  </a:lnTo>
                  <a:lnTo>
                    <a:pt x="775844" y="866139"/>
                  </a:lnTo>
                  <a:lnTo>
                    <a:pt x="744807" y="888999"/>
                  </a:lnTo>
                  <a:lnTo>
                    <a:pt x="702712" y="899159"/>
                  </a:lnTo>
                  <a:lnTo>
                    <a:pt x="689067" y="900429"/>
                  </a:lnTo>
                  <a:lnTo>
                    <a:pt x="1145108" y="900429"/>
                  </a:lnTo>
                  <a:lnTo>
                    <a:pt x="1145108" y="633729"/>
                  </a:lnTo>
                  <a:close/>
                </a:path>
                <a:path w="1145539" h="1004570">
                  <a:moveTo>
                    <a:pt x="784674" y="730249"/>
                  </a:moveTo>
                  <a:lnTo>
                    <a:pt x="261017" y="730249"/>
                  </a:lnTo>
                  <a:lnTo>
                    <a:pt x="274717" y="731519"/>
                  </a:lnTo>
                  <a:lnTo>
                    <a:pt x="288320" y="734059"/>
                  </a:lnTo>
                  <a:lnTo>
                    <a:pt x="301782" y="735329"/>
                  </a:lnTo>
                  <a:lnTo>
                    <a:pt x="315061" y="737869"/>
                  </a:lnTo>
                  <a:lnTo>
                    <a:pt x="353373" y="749299"/>
                  </a:lnTo>
                  <a:lnTo>
                    <a:pt x="365493" y="754379"/>
                  </a:lnTo>
                  <a:lnTo>
                    <a:pt x="377217" y="758189"/>
                  </a:lnTo>
                  <a:lnTo>
                    <a:pt x="388503" y="763269"/>
                  </a:lnTo>
                  <a:lnTo>
                    <a:pt x="399306" y="768349"/>
                  </a:lnTo>
                  <a:lnTo>
                    <a:pt x="409586" y="774699"/>
                  </a:lnTo>
                  <a:lnTo>
                    <a:pt x="419299" y="779779"/>
                  </a:lnTo>
                  <a:lnTo>
                    <a:pt x="428403" y="784859"/>
                  </a:lnTo>
                  <a:lnTo>
                    <a:pt x="452402" y="791209"/>
                  </a:lnTo>
                  <a:lnTo>
                    <a:pt x="473673" y="797559"/>
                  </a:lnTo>
                  <a:lnTo>
                    <a:pt x="492437" y="802639"/>
                  </a:lnTo>
                  <a:lnTo>
                    <a:pt x="508914" y="806449"/>
                  </a:lnTo>
                  <a:lnTo>
                    <a:pt x="523326" y="810259"/>
                  </a:lnTo>
                  <a:lnTo>
                    <a:pt x="535893" y="815339"/>
                  </a:lnTo>
                  <a:lnTo>
                    <a:pt x="546836" y="819149"/>
                  </a:lnTo>
                  <a:lnTo>
                    <a:pt x="556376" y="822959"/>
                  </a:lnTo>
                  <a:lnTo>
                    <a:pt x="590764" y="848359"/>
                  </a:lnTo>
                  <a:lnTo>
                    <a:pt x="602431" y="864869"/>
                  </a:lnTo>
                  <a:lnTo>
                    <a:pt x="603503" y="866139"/>
                  </a:lnTo>
                  <a:lnTo>
                    <a:pt x="591051" y="868679"/>
                  </a:lnTo>
                  <a:lnTo>
                    <a:pt x="553692" y="872489"/>
                  </a:lnTo>
                  <a:lnTo>
                    <a:pt x="623870" y="872489"/>
                  </a:lnTo>
                  <a:lnTo>
                    <a:pt x="652599" y="831849"/>
                  </a:lnTo>
                  <a:lnTo>
                    <a:pt x="685560" y="805179"/>
                  </a:lnTo>
                  <a:lnTo>
                    <a:pt x="721222" y="781049"/>
                  </a:lnTo>
                  <a:lnTo>
                    <a:pt x="753537" y="760729"/>
                  </a:lnTo>
                  <a:lnTo>
                    <a:pt x="776246" y="739139"/>
                  </a:lnTo>
                  <a:lnTo>
                    <a:pt x="784674" y="730249"/>
                  </a:lnTo>
                  <a:close/>
                </a:path>
                <a:path w="1145539" h="1004570">
                  <a:moveTo>
                    <a:pt x="651857" y="546099"/>
                  </a:moveTo>
                  <a:lnTo>
                    <a:pt x="648562" y="546099"/>
                  </a:lnTo>
                  <a:lnTo>
                    <a:pt x="647001" y="547369"/>
                  </a:lnTo>
                  <a:lnTo>
                    <a:pt x="636663" y="588009"/>
                  </a:lnTo>
                  <a:lnTo>
                    <a:pt x="634453" y="603249"/>
                  </a:lnTo>
                  <a:lnTo>
                    <a:pt x="634453" y="702309"/>
                  </a:lnTo>
                  <a:lnTo>
                    <a:pt x="620514" y="704849"/>
                  </a:lnTo>
                  <a:lnTo>
                    <a:pt x="597277" y="709929"/>
                  </a:lnTo>
                  <a:lnTo>
                    <a:pt x="591771" y="711199"/>
                  </a:lnTo>
                  <a:lnTo>
                    <a:pt x="804988" y="711199"/>
                  </a:lnTo>
                  <a:lnTo>
                    <a:pt x="807931" y="708659"/>
                  </a:lnTo>
                  <a:lnTo>
                    <a:pt x="818033" y="699769"/>
                  </a:lnTo>
                  <a:lnTo>
                    <a:pt x="827976" y="690879"/>
                  </a:lnTo>
                  <a:lnTo>
                    <a:pt x="857294" y="668019"/>
                  </a:lnTo>
                  <a:lnTo>
                    <a:pt x="876847" y="655319"/>
                  </a:lnTo>
                  <a:lnTo>
                    <a:pt x="896811" y="645159"/>
                  </a:lnTo>
                  <a:lnTo>
                    <a:pt x="907056" y="640079"/>
                  </a:lnTo>
                  <a:lnTo>
                    <a:pt x="917534" y="637539"/>
                  </a:lnTo>
                  <a:lnTo>
                    <a:pt x="928288" y="633729"/>
                  </a:lnTo>
                  <a:lnTo>
                    <a:pt x="1145108" y="633729"/>
                  </a:lnTo>
                  <a:lnTo>
                    <a:pt x="1145108" y="632459"/>
                  </a:lnTo>
                  <a:lnTo>
                    <a:pt x="931215" y="632459"/>
                  </a:lnTo>
                  <a:lnTo>
                    <a:pt x="928279" y="619759"/>
                  </a:lnTo>
                  <a:lnTo>
                    <a:pt x="924976" y="605789"/>
                  </a:lnTo>
                  <a:lnTo>
                    <a:pt x="921362" y="589279"/>
                  </a:lnTo>
                  <a:lnTo>
                    <a:pt x="917494" y="572769"/>
                  </a:lnTo>
                  <a:lnTo>
                    <a:pt x="913426" y="553719"/>
                  </a:lnTo>
                  <a:lnTo>
                    <a:pt x="912110" y="547369"/>
                  </a:lnTo>
                  <a:lnTo>
                    <a:pt x="655617" y="547369"/>
                  </a:lnTo>
                  <a:lnTo>
                    <a:pt x="651857" y="546099"/>
                  </a:lnTo>
                  <a:close/>
                </a:path>
                <a:path w="1145539" h="1004570">
                  <a:moveTo>
                    <a:pt x="523416" y="330199"/>
                  </a:moveTo>
                  <a:lnTo>
                    <a:pt x="175440" y="330199"/>
                  </a:lnTo>
                  <a:lnTo>
                    <a:pt x="183638" y="336549"/>
                  </a:lnTo>
                  <a:lnTo>
                    <a:pt x="191249" y="345439"/>
                  </a:lnTo>
                  <a:lnTo>
                    <a:pt x="210866" y="380999"/>
                  </a:lnTo>
                  <a:lnTo>
                    <a:pt x="226311" y="426719"/>
                  </a:lnTo>
                  <a:lnTo>
                    <a:pt x="238419" y="477519"/>
                  </a:lnTo>
                  <a:lnTo>
                    <a:pt x="248025" y="529589"/>
                  </a:lnTo>
                  <a:lnTo>
                    <a:pt x="255962" y="577849"/>
                  </a:lnTo>
                  <a:lnTo>
                    <a:pt x="258382" y="593089"/>
                  </a:lnTo>
                  <a:lnTo>
                    <a:pt x="260740" y="605789"/>
                  </a:lnTo>
                  <a:lnTo>
                    <a:pt x="263067" y="618489"/>
                  </a:lnTo>
                  <a:lnTo>
                    <a:pt x="247586" y="695959"/>
                  </a:lnTo>
                  <a:lnTo>
                    <a:pt x="510654" y="695959"/>
                  </a:lnTo>
                  <a:lnTo>
                    <a:pt x="503125" y="650239"/>
                  </a:lnTo>
                  <a:lnTo>
                    <a:pt x="502892" y="624839"/>
                  </a:lnTo>
                  <a:lnTo>
                    <a:pt x="502602" y="613409"/>
                  </a:lnTo>
                  <a:lnTo>
                    <a:pt x="492104" y="563879"/>
                  </a:lnTo>
                  <a:lnTo>
                    <a:pt x="475584" y="541019"/>
                  </a:lnTo>
                  <a:lnTo>
                    <a:pt x="458311" y="541019"/>
                  </a:lnTo>
                  <a:lnTo>
                    <a:pt x="456292" y="538479"/>
                  </a:lnTo>
                  <a:lnTo>
                    <a:pt x="449805" y="491489"/>
                  </a:lnTo>
                  <a:lnTo>
                    <a:pt x="448962" y="453389"/>
                  </a:lnTo>
                  <a:lnTo>
                    <a:pt x="448754" y="416559"/>
                  </a:lnTo>
                  <a:lnTo>
                    <a:pt x="449428" y="398779"/>
                  </a:lnTo>
                  <a:lnTo>
                    <a:pt x="451643" y="384809"/>
                  </a:lnTo>
                  <a:lnTo>
                    <a:pt x="455690" y="377189"/>
                  </a:lnTo>
                  <a:lnTo>
                    <a:pt x="461859" y="372109"/>
                  </a:lnTo>
                  <a:lnTo>
                    <a:pt x="470440" y="369569"/>
                  </a:lnTo>
                  <a:lnTo>
                    <a:pt x="879055" y="369569"/>
                  </a:lnTo>
                  <a:lnTo>
                    <a:pt x="877090" y="356869"/>
                  </a:lnTo>
                  <a:lnTo>
                    <a:pt x="875512" y="345439"/>
                  </a:lnTo>
                  <a:lnTo>
                    <a:pt x="559203" y="345439"/>
                  </a:lnTo>
                  <a:lnTo>
                    <a:pt x="543672" y="342899"/>
                  </a:lnTo>
                  <a:lnTo>
                    <a:pt x="526135" y="340359"/>
                  </a:lnTo>
                  <a:lnTo>
                    <a:pt x="523710" y="331469"/>
                  </a:lnTo>
                  <a:lnTo>
                    <a:pt x="523416" y="330199"/>
                  </a:lnTo>
                  <a:close/>
                </a:path>
                <a:path w="1145539" h="1004570">
                  <a:moveTo>
                    <a:pt x="1145108" y="246379"/>
                  </a:moveTo>
                  <a:lnTo>
                    <a:pt x="866571" y="246379"/>
                  </a:lnTo>
                  <a:lnTo>
                    <a:pt x="879193" y="252729"/>
                  </a:lnTo>
                  <a:lnTo>
                    <a:pt x="890697" y="259079"/>
                  </a:lnTo>
                  <a:lnTo>
                    <a:pt x="927256" y="293369"/>
                  </a:lnTo>
                  <a:lnTo>
                    <a:pt x="952786" y="336549"/>
                  </a:lnTo>
                  <a:lnTo>
                    <a:pt x="967989" y="373379"/>
                  </a:lnTo>
                  <a:lnTo>
                    <a:pt x="977530" y="398779"/>
                  </a:lnTo>
                  <a:lnTo>
                    <a:pt x="982378" y="411479"/>
                  </a:lnTo>
                  <a:lnTo>
                    <a:pt x="996361" y="455929"/>
                  </a:lnTo>
                  <a:lnTo>
                    <a:pt x="1003617" y="497839"/>
                  </a:lnTo>
                  <a:lnTo>
                    <a:pt x="1004257" y="519429"/>
                  </a:lnTo>
                  <a:lnTo>
                    <a:pt x="1004200" y="524509"/>
                  </a:lnTo>
                  <a:lnTo>
                    <a:pt x="994777" y="570229"/>
                  </a:lnTo>
                  <a:lnTo>
                    <a:pt x="978113" y="598169"/>
                  </a:lnTo>
                  <a:lnTo>
                    <a:pt x="970673" y="607059"/>
                  </a:lnTo>
                  <a:lnTo>
                    <a:pt x="962275" y="614679"/>
                  </a:lnTo>
                  <a:lnTo>
                    <a:pt x="952906" y="621029"/>
                  </a:lnTo>
                  <a:lnTo>
                    <a:pt x="942556" y="627379"/>
                  </a:lnTo>
                  <a:lnTo>
                    <a:pt x="931215" y="632459"/>
                  </a:lnTo>
                  <a:lnTo>
                    <a:pt x="1145108" y="632459"/>
                  </a:lnTo>
                  <a:lnTo>
                    <a:pt x="1145108" y="246379"/>
                  </a:lnTo>
                  <a:close/>
                </a:path>
                <a:path w="1145539" h="1004570">
                  <a:moveTo>
                    <a:pt x="879055" y="369569"/>
                  </a:moveTo>
                  <a:lnTo>
                    <a:pt x="656936" y="369569"/>
                  </a:lnTo>
                  <a:lnTo>
                    <a:pt x="662351" y="370839"/>
                  </a:lnTo>
                  <a:lnTo>
                    <a:pt x="666489" y="373379"/>
                  </a:lnTo>
                  <a:lnTo>
                    <a:pt x="677162" y="400049"/>
                  </a:lnTo>
                  <a:lnTo>
                    <a:pt x="678687" y="407669"/>
                  </a:lnTo>
                  <a:lnTo>
                    <a:pt x="680742" y="416559"/>
                  </a:lnTo>
                  <a:lnTo>
                    <a:pt x="680872" y="519429"/>
                  </a:lnTo>
                  <a:lnTo>
                    <a:pt x="676456" y="528319"/>
                  </a:lnTo>
                  <a:lnTo>
                    <a:pt x="660120" y="547369"/>
                  </a:lnTo>
                  <a:lnTo>
                    <a:pt x="912110" y="547369"/>
                  </a:lnTo>
                  <a:lnTo>
                    <a:pt x="909215" y="533399"/>
                  </a:lnTo>
                  <a:lnTo>
                    <a:pt x="896283" y="468629"/>
                  </a:lnTo>
                  <a:lnTo>
                    <a:pt x="892059" y="445769"/>
                  </a:lnTo>
                  <a:lnTo>
                    <a:pt x="887972" y="422909"/>
                  </a:lnTo>
                  <a:lnTo>
                    <a:pt x="884077" y="401319"/>
                  </a:lnTo>
                  <a:lnTo>
                    <a:pt x="880431" y="378459"/>
                  </a:lnTo>
                  <a:lnTo>
                    <a:pt x="879055" y="369569"/>
                  </a:lnTo>
                  <a:close/>
                </a:path>
                <a:path w="1145539" h="1004570">
                  <a:moveTo>
                    <a:pt x="472085" y="539749"/>
                  </a:moveTo>
                  <a:lnTo>
                    <a:pt x="468836" y="539749"/>
                  </a:lnTo>
                  <a:lnTo>
                    <a:pt x="465835" y="541019"/>
                  </a:lnTo>
                  <a:lnTo>
                    <a:pt x="475584" y="541019"/>
                  </a:lnTo>
                  <a:lnTo>
                    <a:pt x="472085" y="539749"/>
                  </a:lnTo>
                  <a:close/>
                </a:path>
                <a:path w="1145539" h="1004570">
                  <a:moveTo>
                    <a:pt x="564355" y="369569"/>
                  </a:moveTo>
                  <a:lnTo>
                    <a:pt x="481723" y="369569"/>
                  </a:lnTo>
                  <a:lnTo>
                    <a:pt x="513557" y="370839"/>
                  </a:lnTo>
                  <a:lnTo>
                    <a:pt x="540610" y="370839"/>
                  </a:lnTo>
                  <a:lnTo>
                    <a:pt x="564355" y="369569"/>
                  </a:lnTo>
                  <a:close/>
                </a:path>
                <a:path w="1145539" h="1004570">
                  <a:moveTo>
                    <a:pt x="827094" y="219709"/>
                  </a:moveTo>
                  <a:lnTo>
                    <a:pt x="564548" y="219709"/>
                  </a:lnTo>
                  <a:lnTo>
                    <a:pt x="575996" y="220979"/>
                  </a:lnTo>
                  <a:lnTo>
                    <a:pt x="589007" y="224789"/>
                  </a:lnTo>
                  <a:lnTo>
                    <a:pt x="615764" y="262889"/>
                  </a:lnTo>
                  <a:lnTo>
                    <a:pt x="622190" y="299719"/>
                  </a:lnTo>
                  <a:lnTo>
                    <a:pt x="621034" y="308609"/>
                  </a:lnTo>
                  <a:lnTo>
                    <a:pt x="594572" y="340359"/>
                  </a:lnTo>
                  <a:lnTo>
                    <a:pt x="572808" y="345439"/>
                  </a:lnTo>
                  <a:lnTo>
                    <a:pt x="875512" y="345439"/>
                  </a:lnTo>
                  <a:lnTo>
                    <a:pt x="869453" y="295909"/>
                  </a:lnTo>
                  <a:lnTo>
                    <a:pt x="866571" y="246379"/>
                  </a:lnTo>
                  <a:lnTo>
                    <a:pt x="1145108" y="246379"/>
                  </a:lnTo>
                  <a:lnTo>
                    <a:pt x="1145108" y="231139"/>
                  </a:lnTo>
                  <a:lnTo>
                    <a:pt x="897388" y="231139"/>
                  </a:lnTo>
                  <a:lnTo>
                    <a:pt x="859751" y="227329"/>
                  </a:lnTo>
                  <a:lnTo>
                    <a:pt x="846079" y="224789"/>
                  </a:lnTo>
                  <a:lnTo>
                    <a:pt x="827094" y="219709"/>
                  </a:lnTo>
                  <a:close/>
                </a:path>
                <a:path w="1145539" h="1004570">
                  <a:moveTo>
                    <a:pt x="1145108" y="53339"/>
                  </a:moveTo>
                  <a:lnTo>
                    <a:pt x="442483" y="53339"/>
                  </a:lnTo>
                  <a:lnTo>
                    <a:pt x="464820" y="55879"/>
                  </a:lnTo>
                  <a:lnTo>
                    <a:pt x="487575" y="63499"/>
                  </a:lnTo>
                  <a:lnTo>
                    <a:pt x="510654" y="76199"/>
                  </a:lnTo>
                  <a:lnTo>
                    <a:pt x="506914" y="86359"/>
                  </a:lnTo>
                  <a:lnTo>
                    <a:pt x="501779" y="95249"/>
                  </a:lnTo>
                  <a:lnTo>
                    <a:pt x="470276" y="130809"/>
                  </a:lnTo>
                  <a:lnTo>
                    <a:pt x="439321" y="157479"/>
                  </a:lnTo>
                  <a:lnTo>
                    <a:pt x="406566" y="184149"/>
                  </a:lnTo>
                  <a:lnTo>
                    <a:pt x="395945" y="193039"/>
                  </a:lnTo>
                  <a:lnTo>
                    <a:pt x="385722" y="201929"/>
                  </a:lnTo>
                  <a:lnTo>
                    <a:pt x="376046" y="210819"/>
                  </a:lnTo>
                  <a:lnTo>
                    <a:pt x="363497" y="220979"/>
                  </a:lnTo>
                  <a:lnTo>
                    <a:pt x="351741" y="229869"/>
                  </a:lnTo>
                  <a:lnTo>
                    <a:pt x="320135" y="255269"/>
                  </a:lnTo>
                  <a:lnTo>
                    <a:pt x="310456" y="262889"/>
                  </a:lnTo>
                  <a:lnTo>
                    <a:pt x="301020" y="270509"/>
                  </a:lnTo>
                  <a:lnTo>
                    <a:pt x="291720" y="278129"/>
                  </a:lnTo>
                  <a:lnTo>
                    <a:pt x="273085" y="290829"/>
                  </a:lnTo>
                  <a:lnTo>
                    <a:pt x="232603" y="316229"/>
                  </a:lnTo>
                  <a:lnTo>
                    <a:pt x="216636" y="323849"/>
                  </a:lnTo>
                  <a:lnTo>
                    <a:pt x="521946" y="323849"/>
                  </a:lnTo>
                  <a:lnTo>
                    <a:pt x="521652" y="322579"/>
                  </a:lnTo>
                  <a:lnTo>
                    <a:pt x="520040" y="312419"/>
                  </a:lnTo>
                  <a:lnTo>
                    <a:pt x="518955" y="302259"/>
                  </a:lnTo>
                  <a:lnTo>
                    <a:pt x="518582" y="293369"/>
                  </a:lnTo>
                  <a:lnTo>
                    <a:pt x="518682" y="280669"/>
                  </a:lnTo>
                  <a:lnTo>
                    <a:pt x="527958" y="242569"/>
                  </a:lnTo>
                  <a:lnTo>
                    <a:pt x="564548" y="219709"/>
                  </a:lnTo>
                  <a:lnTo>
                    <a:pt x="827094" y="219709"/>
                  </a:lnTo>
                  <a:lnTo>
                    <a:pt x="817397" y="217169"/>
                  </a:lnTo>
                  <a:lnTo>
                    <a:pt x="756301" y="196849"/>
                  </a:lnTo>
                  <a:lnTo>
                    <a:pt x="724818" y="184149"/>
                  </a:lnTo>
                  <a:lnTo>
                    <a:pt x="709046" y="179069"/>
                  </a:lnTo>
                  <a:lnTo>
                    <a:pt x="662307" y="160019"/>
                  </a:lnTo>
                  <a:lnTo>
                    <a:pt x="647113" y="154939"/>
                  </a:lnTo>
                  <a:lnTo>
                    <a:pt x="632209" y="148589"/>
                  </a:lnTo>
                  <a:lnTo>
                    <a:pt x="617653" y="143509"/>
                  </a:lnTo>
                  <a:lnTo>
                    <a:pt x="603503" y="138429"/>
                  </a:lnTo>
                  <a:lnTo>
                    <a:pt x="583784" y="134619"/>
                  </a:lnTo>
                  <a:lnTo>
                    <a:pt x="568491" y="132079"/>
                  </a:lnTo>
                  <a:lnTo>
                    <a:pt x="556980" y="130809"/>
                  </a:lnTo>
                  <a:lnTo>
                    <a:pt x="548604" y="129539"/>
                  </a:lnTo>
                  <a:lnTo>
                    <a:pt x="528077" y="97789"/>
                  </a:lnTo>
                  <a:lnTo>
                    <a:pt x="526135" y="92709"/>
                  </a:lnTo>
                  <a:lnTo>
                    <a:pt x="536328" y="87629"/>
                  </a:lnTo>
                  <a:lnTo>
                    <a:pt x="547217" y="83819"/>
                  </a:lnTo>
                  <a:lnTo>
                    <a:pt x="558719" y="81279"/>
                  </a:lnTo>
                  <a:lnTo>
                    <a:pt x="583236" y="78739"/>
                  </a:lnTo>
                  <a:lnTo>
                    <a:pt x="1145108" y="78739"/>
                  </a:lnTo>
                  <a:lnTo>
                    <a:pt x="1145108" y="53339"/>
                  </a:lnTo>
                  <a:close/>
                </a:path>
                <a:path w="1145539" h="1004570">
                  <a:moveTo>
                    <a:pt x="1145108" y="78739"/>
                  </a:moveTo>
                  <a:lnTo>
                    <a:pt x="622558" y="78739"/>
                  </a:lnTo>
                  <a:lnTo>
                    <a:pt x="676283" y="83819"/>
                  </a:lnTo>
                  <a:lnTo>
                    <a:pt x="702219" y="87629"/>
                  </a:lnTo>
                  <a:lnTo>
                    <a:pt x="738114" y="91439"/>
                  </a:lnTo>
                  <a:lnTo>
                    <a:pt x="748947" y="91439"/>
                  </a:lnTo>
                  <a:lnTo>
                    <a:pt x="769773" y="97789"/>
                  </a:lnTo>
                  <a:lnTo>
                    <a:pt x="788367" y="102869"/>
                  </a:lnTo>
                  <a:lnTo>
                    <a:pt x="804877" y="107949"/>
                  </a:lnTo>
                  <a:lnTo>
                    <a:pt x="819451" y="114299"/>
                  </a:lnTo>
                  <a:lnTo>
                    <a:pt x="832238" y="119379"/>
                  </a:lnTo>
                  <a:lnTo>
                    <a:pt x="868484" y="146049"/>
                  </a:lnTo>
                  <a:lnTo>
                    <a:pt x="888008" y="186689"/>
                  </a:lnTo>
                  <a:lnTo>
                    <a:pt x="897388" y="231139"/>
                  </a:lnTo>
                  <a:lnTo>
                    <a:pt x="1145108" y="231139"/>
                  </a:lnTo>
                  <a:lnTo>
                    <a:pt x="1145108" y="78739"/>
                  </a:lnTo>
                  <a:close/>
                </a:path>
              </a:pathLst>
            </a:custGeom>
            <a:solidFill>
              <a:srgbClr val="354E60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object 85"/>
            <p:cNvSpPr txBox="1"/>
            <p:nvPr/>
          </p:nvSpPr>
          <p:spPr>
            <a:xfrm>
              <a:off x="5744637" y="4012418"/>
              <a:ext cx="741680" cy="5416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Социальная политика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100000"/>
                </a:lnSpc>
                <a:spcBef>
                  <a:spcPts val="45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8 801,8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6781800" y="3949078"/>
            <a:ext cx="2010115" cy="1005842"/>
            <a:chOff x="2374559" y="3742666"/>
            <a:chExt cx="2010115" cy="1005842"/>
          </a:xfrm>
        </p:grpSpPr>
        <p:sp>
          <p:nvSpPr>
            <p:cNvPr id="14" name="object 14"/>
            <p:cNvSpPr/>
            <p:nvPr/>
          </p:nvSpPr>
          <p:spPr>
            <a:xfrm>
              <a:off x="2374559" y="3742666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2374563" y="3742668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08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08" y="1005840"/>
                  </a:lnTo>
                  <a:lnTo>
                    <a:pt x="1145108" y="928458"/>
                  </a:lnTo>
                  <a:lnTo>
                    <a:pt x="386843" y="928458"/>
                  </a:lnTo>
                  <a:lnTo>
                    <a:pt x="369213" y="927785"/>
                  </a:lnTo>
                  <a:lnTo>
                    <a:pt x="327430" y="918803"/>
                  </a:lnTo>
                  <a:lnTo>
                    <a:pt x="294933" y="888979"/>
                  </a:lnTo>
                  <a:lnTo>
                    <a:pt x="294005" y="882040"/>
                  </a:lnTo>
                  <a:lnTo>
                    <a:pt x="294933" y="875100"/>
                  </a:lnTo>
                  <a:lnTo>
                    <a:pt x="327430" y="845276"/>
                  </a:lnTo>
                  <a:lnTo>
                    <a:pt x="369213" y="836294"/>
                  </a:lnTo>
                  <a:lnTo>
                    <a:pt x="386854" y="835621"/>
                  </a:lnTo>
                  <a:lnTo>
                    <a:pt x="1145108" y="835621"/>
                  </a:lnTo>
                  <a:lnTo>
                    <a:pt x="1145108" y="816275"/>
                  </a:lnTo>
                  <a:lnTo>
                    <a:pt x="586087" y="816275"/>
                  </a:lnTo>
                  <a:lnTo>
                    <a:pt x="540296" y="815919"/>
                  </a:lnTo>
                  <a:lnTo>
                    <a:pt x="495050" y="814821"/>
                  </a:lnTo>
                  <a:lnTo>
                    <a:pt x="451011" y="812933"/>
                  </a:lnTo>
                  <a:lnTo>
                    <a:pt x="408841" y="810210"/>
                  </a:lnTo>
                  <a:lnTo>
                    <a:pt x="369201" y="806605"/>
                  </a:lnTo>
                  <a:lnTo>
                    <a:pt x="300157" y="796562"/>
                  </a:lnTo>
                  <a:lnTo>
                    <a:pt x="249172" y="782434"/>
                  </a:lnTo>
                  <a:lnTo>
                    <a:pt x="224154" y="732792"/>
                  </a:lnTo>
                  <a:lnTo>
                    <a:pt x="218616" y="693256"/>
                  </a:lnTo>
                  <a:lnTo>
                    <a:pt x="215120" y="654647"/>
                  </a:lnTo>
                  <a:lnTo>
                    <a:pt x="213295" y="616503"/>
                  </a:lnTo>
                  <a:lnTo>
                    <a:pt x="212877" y="559142"/>
                  </a:lnTo>
                  <a:lnTo>
                    <a:pt x="213171" y="539750"/>
                  </a:lnTo>
                  <a:lnTo>
                    <a:pt x="213604" y="520127"/>
                  </a:lnTo>
                  <a:lnTo>
                    <a:pt x="214130" y="500213"/>
                  </a:lnTo>
                  <a:lnTo>
                    <a:pt x="215275" y="459283"/>
                  </a:lnTo>
                  <a:lnTo>
                    <a:pt x="215829" y="436720"/>
                  </a:lnTo>
                  <a:lnTo>
                    <a:pt x="216234" y="416495"/>
                  </a:lnTo>
                  <a:lnTo>
                    <a:pt x="216528" y="394259"/>
                  </a:lnTo>
                  <a:lnTo>
                    <a:pt x="216636" y="371386"/>
                  </a:lnTo>
                  <a:lnTo>
                    <a:pt x="217082" y="350507"/>
                  </a:lnTo>
                  <a:lnTo>
                    <a:pt x="224478" y="301928"/>
                  </a:lnTo>
                  <a:lnTo>
                    <a:pt x="251764" y="264466"/>
                  </a:lnTo>
                  <a:lnTo>
                    <a:pt x="288384" y="251708"/>
                  </a:lnTo>
                  <a:lnTo>
                    <a:pt x="341497" y="247691"/>
                  </a:lnTo>
                  <a:lnTo>
                    <a:pt x="373670" y="247446"/>
                  </a:lnTo>
                  <a:lnTo>
                    <a:pt x="401111" y="246749"/>
                  </a:lnTo>
                  <a:lnTo>
                    <a:pt x="443234" y="244050"/>
                  </a:lnTo>
                  <a:lnTo>
                    <a:pt x="486494" y="233744"/>
                  </a:lnTo>
                  <a:lnTo>
                    <a:pt x="494385" y="222084"/>
                  </a:lnTo>
                  <a:lnTo>
                    <a:pt x="494253" y="217511"/>
                  </a:lnTo>
                  <a:lnTo>
                    <a:pt x="493338" y="212613"/>
                  </a:lnTo>
                  <a:lnTo>
                    <a:pt x="490596" y="201891"/>
                  </a:lnTo>
                  <a:lnTo>
                    <a:pt x="489487" y="196089"/>
                  </a:lnTo>
                  <a:lnTo>
                    <a:pt x="489031" y="190010"/>
                  </a:lnTo>
                  <a:lnTo>
                    <a:pt x="489587" y="183664"/>
                  </a:lnTo>
                  <a:lnTo>
                    <a:pt x="491515" y="177062"/>
                  </a:lnTo>
                  <a:lnTo>
                    <a:pt x="495172" y="170218"/>
                  </a:lnTo>
                  <a:lnTo>
                    <a:pt x="668990" y="170218"/>
                  </a:lnTo>
                  <a:lnTo>
                    <a:pt x="670190" y="168981"/>
                  </a:lnTo>
                  <a:lnTo>
                    <a:pt x="679450" y="159609"/>
                  </a:lnTo>
                  <a:lnTo>
                    <a:pt x="684598" y="154736"/>
                  </a:lnTo>
                  <a:lnTo>
                    <a:pt x="464223" y="154736"/>
                  </a:lnTo>
                  <a:lnTo>
                    <a:pt x="424466" y="153224"/>
                  </a:lnTo>
                  <a:lnTo>
                    <a:pt x="402469" y="113893"/>
                  </a:lnTo>
                  <a:lnTo>
                    <a:pt x="402336" y="92849"/>
                  </a:lnTo>
                  <a:lnTo>
                    <a:pt x="762454" y="92849"/>
                  </a:lnTo>
                  <a:lnTo>
                    <a:pt x="758240" y="46418"/>
                  </a:lnTo>
                  <a:lnTo>
                    <a:pt x="1145108" y="46418"/>
                  </a:lnTo>
                  <a:lnTo>
                    <a:pt x="1145108" y="0"/>
                  </a:lnTo>
                  <a:close/>
                </a:path>
                <a:path w="1145539" h="1005839">
                  <a:moveTo>
                    <a:pt x="1145108" y="835621"/>
                  </a:moveTo>
                  <a:lnTo>
                    <a:pt x="386854" y="835621"/>
                  </a:lnTo>
                  <a:lnTo>
                    <a:pt x="809300" y="835706"/>
                  </a:lnTo>
                  <a:lnTo>
                    <a:pt x="824870" y="836301"/>
                  </a:lnTo>
                  <a:lnTo>
                    <a:pt x="862168" y="853982"/>
                  </a:lnTo>
                  <a:lnTo>
                    <a:pt x="882040" y="882040"/>
                  </a:lnTo>
                  <a:lnTo>
                    <a:pt x="871900" y="897078"/>
                  </a:lnTo>
                  <a:lnTo>
                    <a:pt x="838733" y="925741"/>
                  </a:lnTo>
                  <a:lnTo>
                    <a:pt x="386854" y="928458"/>
                  </a:lnTo>
                  <a:lnTo>
                    <a:pt x="1145108" y="928458"/>
                  </a:lnTo>
                  <a:lnTo>
                    <a:pt x="1145108" y="835621"/>
                  </a:lnTo>
                  <a:close/>
                </a:path>
                <a:path w="1145539" h="1005839">
                  <a:moveTo>
                    <a:pt x="1145108" y="254851"/>
                  </a:moveTo>
                  <a:lnTo>
                    <a:pt x="860616" y="254851"/>
                  </a:lnTo>
                  <a:lnTo>
                    <a:pt x="877048" y="255514"/>
                  </a:lnTo>
                  <a:lnTo>
                    <a:pt x="892486" y="257497"/>
                  </a:lnTo>
                  <a:lnTo>
                    <a:pt x="931101" y="275578"/>
                  </a:lnTo>
                  <a:lnTo>
                    <a:pt x="954533" y="320687"/>
                  </a:lnTo>
                  <a:lnTo>
                    <a:pt x="959408" y="371386"/>
                  </a:lnTo>
                  <a:lnTo>
                    <a:pt x="959536" y="394259"/>
                  </a:lnTo>
                  <a:lnTo>
                    <a:pt x="959832" y="416495"/>
                  </a:lnTo>
                  <a:lnTo>
                    <a:pt x="960220" y="438150"/>
                  </a:lnTo>
                  <a:lnTo>
                    <a:pt x="961100" y="482366"/>
                  </a:lnTo>
                  <a:lnTo>
                    <a:pt x="961496" y="505502"/>
                  </a:lnTo>
                  <a:lnTo>
                    <a:pt x="961673" y="520127"/>
                  </a:lnTo>
                  <a:lnTo>
                    <a:pt x="961756" y="574911"/>
                  </a:lnTo>
                  <a:lnTo>
                    <a:pt x="961340" y="597700"/>
                  </a:lnTo>
                  <a:lnTo>
                    <a:pt x="959406" y="642127"/>
                  </a:lnTo>
                  <a:lnTo>
                    <a:pt x="955614" y="684325"/>
                  </a:lnTo>
                  <a:lnTo>
                    <a:pt x="949502" y="723459"/>
                  </a:lnTo>
                  <a:lnTo>
                    <a:pt x="934967" y="774586"/>
                  </a:lnTo>
                  <a:lnTo>
                    <a:pt x="892667" y="797949"/>
                  </a:lnTo>
                  <a:lnTo>
                    <a:pt x="835242" y="805409"/>
                  </a:lnTo>
                  <a:lnTo>
                    <a:pt x="761475" y="811197"/>
                  </a:lnTo>
                  <a:lnTo>
                    <a:pt x="720118" y="813348"/>
                  </a:lnTo>
                  <a:lnTo>
                    <a:pt x="676659" y="814943"/>
                  </a:lnTo>
                  <a:lnTo>
                    <a:pt x="631762" y="815934"/>
                  </a:lnTo>
                  <a:lnTo>
                    <a:pt x="586087" y="816275"/>
                  </a:lnTo>
                  <a:lnTo>
                    <a:pt x="1145108" y="816275"/>
                  </a:lnTo>
                  <a:lnTo>
                    <a:pt x="1145108" y="254851"/>
                  </a:lnTo>
                  <a:close/>
                </a:path>
                <a:path w="1145539" h="1005839">
                  <a:moveTo>
                    <a:pt x="1145108" y="125077"/>
                  </a:moveTo>
                  <a:lnTo>
                    <a:pt x="724792" y="125077"/>
                  </a:lnTo>
                  <a:lnTo>
                    <a:pt x="720148" y="137458"/>
                  </a:lnTo>
                  <a:lnTo>
                    <a:pt x="714132" y="148490"/>
                  </a:lnTo>
                  <a:lnTo>
                    <a:pt x="707271" y="158508"/>
                  </a:lnTo>
                  <a:lnTo>
                    <a:pt x="700089" y="167847"/>
                  </a:lnTo>
                  <a:lnTo>
                    <a:pt x="693113" y="176840"/>
                  </a:lnTo>
                  <a:lnTo>
                    <a:pt x="686868" y="185822"/>
                  </a:lnTo>
                  <a:lnTo>
                    <a:pt x="681881" y="195126"/>
                  </a:lnTo>
                  <a:lnTo>
                    <a:pt x="678677" y="205087"/>
                  </a:lnTo>
                  <a:lnTo>
                    <a:pt x="678002" y="213354"/>
                  </a:lnTo>
                  <a:lnTo>
                    <a:pt x="677877" y="216636"/>
                  </a:lnTo>
                  <a:lnTo>
                    <a:pt x="679722" y="228315"/>
                  </a:lnTo>
                  <a:lnTo>
                    <a:pt x="714154" y="246614"/>
                  </a:lnTo>
                  <a:lnTo>
                    <a:pt x="769605" y="256625"/>
                  </a:lnTo>
                  <a:lnTo>
                    <a:pt x="788410" y="256994"/>
                  </a:lnTo>
                  <a:lnTo>
                    <a:pt x="807086" y="256581"/>
                  </a:lnTo>
                  <a:lnTo>
                    <a:pt x="843363" y="255089"/>
                  </a:lnTo>
                  <a:lnTo>
                    <a:pt x="860616" y="254851"/>
                  </a:lnTo>
                  <a:lnTo>
                    <a:pt x="1145108" y="254851"/>
                  </a:lnTo>
                  <a:lnTo>
                    <a:pt x="1145108" y="125077"/>
                  </a:lnTo>
                  <a:close/>
                </a:path>
                <a:path w="1145539" h="1005839">
                  <a:moveTo>
                    <a:pt x="668990" y="170218"/>
                  </a:moveTo>
                  <a:lnTo>
                    <a:pt x="495172" y="170218"/>
                  </a:lnTo>
                  <a:lnTo>
                    <a:pt x="505312" y="180882"/>
                  </a:lnTo>
                  <a:lnTo>
                    <a:pt x="513693" y="190156"/>
                  </a:lnTo>
                  <a:lnTo>
                    <a:pt x="550024" y="213354"/>
                  </a:lnTo>
                  <a:lnTo>
                    <a:pt x="588022" y="216636"/>
                  </a:lnTo>
                  <a:lnTo>
                    <a:pt x="601351" y="215608"/>
                  </a:lnTo>
                  <a:lnTo>
                    <a:pt x="643496" y="194978"/>
                  </a:lnTo>
                  <a:lnTo>
                    <a:pt x="661273" y="178163"/>
                  </a:lnTo>
                  <a:lnTo>
                    <a:pt x="668990" y="170218"/>
                  </a:lnTo>
                  <a:close/>
                </a:path>
                <a:path w="1145539" h="1005839">
                  <a:moveTo>
                    <a:pt x="762454" y="92849"/>
                  </a:moveTo>
                  <a:lnTo>
                    <a:pt x="448754" y="92849"/>
                  </a:lnTo>
                  <a:lnTo>
                    <a:pt x="464223" y="154736"/>
                  </a:lnTo>
                  <a:lnTo>
                    <a:pt x="684598" y="154736"/>
                  </a:lnTo>
                  <a:lnTo>
                    <a:pt x="689297" y="150289"/>
                  </a:lnTo>
                  <a:lnTo>
                    <a:pt x="699974" y="141265"/>
                  </a:lnTo>
                  <a:lnTo>
                    <a:pt x="711725" y="132780"/>
                  </a:lnTo>
                  <a:lnTo>
                    <a:pt x="724792" y="125077"/>
                  </a:lnTo>
                  <a:lnTo>
                    <a:pt x="1145108" y="125077"/>
                  </a:lnTo>
                  <a:lnTo>
                    <a:pt x="1145108" y="108183"/>
                  </a:lnTo>
                  <a:lnTo>
                    <a:pt x="763845" y="108183"/>
                  </a:lnTo>
                  <a:lnTo>
                    <a:pt x="762454" y="92849"/>
                  </a:lnTo>
                  <a:close/>
                </a:path>
                <a:path w="1145539" h="1005839">
                  <a:moveTo>
                    <a:pt x="1145108" y="46418"/>
                  </a:moveTo>
                  <a:lnTo>
                    <a:pt x="804672" y="46418"/>
                  </a:lnTo>
                  <a:lnTo>
                    <a:pt x="804482" y="69639"/>
                  </a:lnTo>
                  <a:lnTo>
                    <a:pt x="803159" y="86178"/>
                  </a:lnTo>
                  <a:lnTo>
                    <a:pt x="799568" y="97167"/>
                  </a:lnTo>
                  <a:lnTo>
                    <a:pt x="792575" y="103742"/>
                  </a:lnTo>
                  <a:lnTo>
                    <a:pt x="781045" y="107036"/>
                  </a:lnTo>
                  <a:lnTo>
                    <a:pt x="763845" y="108183"/>
                  </a:lnTo>
                  <a:lnTo>
                    <a:pt x="1145108" y="108183"/>
                  </a:lnTo>
                  <a:lnTo>
                    <a:pt x="1145108" y="46418"/>
                  </a:lnTo>
                  <a:close/>
                </a:path>
              </a:pathLst>
            </a:custGeom>
            <a:solidFill>
              <a:srgbClr val="5A8A99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2668572" y="4063871"/>
              <a:ext cx="584200" cy="416559"/>
            </a:xfrm>
            <a:custGeom>
              <a:avLst/>
              <a:gdLst/>
              <a:ahLst/>
              <a:cxnLst/>
              <a:rect l="l" t="t" r="r" b="b"/>
              <a:pathLst>
                <a:path w="584200" h="416560">
                  <a:moveTo>
                    <a:pt x="308338" y="0"/>
                  </a:moveTo>
                  <a:lnTo>
                    <a:pt x="163426" y="2922"/>
                  </a:lnTo>
                  <a:lnTo>
                    <a:pt x="92849" y="3757"/>
                  </a:lnTo>
                  <a:lnTo>
                    <a:pt x="72095" y="4234"/>
                  </a:lnTo>
                  <a:lnTo>
                    <a:pt x="28155" y="13396"/>
                  </a:lnTo>
                  <a:lnTo>
                    <a:pt x="2914" y="53059"/>
                  </a:lnTo>
                  <a:lnTo>
                    <a:pt x="0" y="390625"/>
                  </a:lnTo>
                  <a:lnTo>
                    <a:pt x="24107" y="395037"/>
                  </a:lnTo>
                  <a:lnTo>
                    <a:pt x="77105" y="402515"/>
                  </a:lnTo>
                  <a:lnTo>
                    <a:pt x="135161" y="408276"/>
                  </a:lnTo>
                  <a:lnTo>
                    <a:pt x="196700" y="412411"/>
                  </a:lnTo>
                  <a:lnTo>
                    <a:pt x="260141" y="415014"/>
                  </a:lnTo>
                  <a:lnTo>
                    <a:pt x="323907" y="416179"/>
                  </a:lnTo>
                  <a:lnTo>
                    <a:pt x="355419" y="416250"/>
                  </a:lnTo>
                  <a:lnTo>
                    <a:pt x="386419" y="415996"/>
                  </a:lnTo>
                  <a:lnTo>
                    <a:pt x="446100" y="414560"/>
                  </a:lnTo>
                  <a:lnTo>
                    <a:pt x="501370" y="411963"/>
                  </a:lnTo>
                  <a:lnTo>
                    <a:pt x="550652" y="408297"/>
                  </a:lnTo>
                  <a:lnTo>
                    <a:pt x="576734" y="364761"/>
                  </a:lnTo>
                  <a:lnTo>
                    <a:pt x="579985" y="324265"/>
                  </a:lnTo>
                  <a:lnTo>
                    <a:pt x="582307" y="284511"/>
                  </a:lnTo>
                  <a:lnTo>
                    <a:pt x="583700" y="245407"/>
                  </a:lnTo>
                  <a:lnTo>
                    <a:pt x="584048" y="226070"/>
                  </a:lnTo>
                  <a:lnTo>
                    <a:pt x="584048" y="187767"/>
                  </a:lnTo>
                  <a:lnTo>
                    <a:pt x="582307" y="131067"/>
                  </a:lnTo>
                  <a:lnTo>
                    <a:pt x="578475" y="74996"/>
                  </a:lnTo>
                  <a:lnTo>
                    <a:pt x="572554" y="19239"/>
                  </a:lnTo>
                  <a:lnTo>
                    <a:pt x="525699" y="11284"/>
                  </a:lnTo>
                  <a:lnTo>
                    <a:pt x="478101" y="5744"/>
                  </a:lnTo>
                  <a:lnTo>
                    <a:pt x="429946" y="2246"/>
                  </a:lnTo>
                  <a:lnTo>
                    <a:pt x="381419" y="419"/>
                  </a:lnTo>
                  <a:lnTo>
                    <a:pt x="357074" y="16"/>
                  </a:lnTo>
                  <a:lnTo>
                    <a:pt x="308338" y="0"/>
                  </a:lnTo>
                  <a:close/>
                </a:path>
              </a:pathLst>
            </a:custGeom>
            <a:solidFill>
              <a:srgbClr val="5A8A99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bject 86"/>
            <p:cNvSpPr txBox="1"/>
            <p:nvPr/>
          </p:nvSpPr>
          <p:spPr>
            <a:xfrm>
              <a:off x="3580764" y="3869831"/>
              <a:ext cx="803910" cy="6756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Средства массовой информации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85725" algn="ctr">
                <a:lnSpc>
                  <a:spcPct val="100000"/>
                </a:lnSpc>
                <a:spcBef>
                  <a:spcPts val="380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  220,8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2470851" y="2563711"/>
            <a:ext cx="2234120" cy="1005846"/>
            <a:chOff x="42506" y="3704725"/>
            <a:chExt cx="2234120" cy="1005846"/>
          </a:xfrm>
        </p:grpSpPr>
        <p:sp>
          <p:nvSpPr>
            <p:cNvPr id="8" name="object 8"/>
            <p:cNvSpPr/>
            <p:nvPr/>
          </p:nvSpPr>
          <p:spPr>
            <a:xfrm>
              <a:off x="42514" y="3704725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40" h="1005839">
                  <a:moveTo>
                    <a:pt x="0" y="0"/>
                  </a:moveTo>
                  <a:lnTo>
                    <a:pt x="1145082" y="0"/>
                  </a:lnTo>
                  <a:lnTo>
                    <a:pt x="1145082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2506" y="3704731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40" h="1005839">
                  <a:moveTo>
                    <a:pt x="1145095" y="0"/>
                  </a:moveTo>
                  <a:lnTo>
                    <a:pt x="0" y="0"/>
                  </a:lnTo>
                  <a:lnTo>
                    <a:pt x="0" y="1005827"/>
                  </a:lnTo>
                  <a:lnTo>
                    <a:pt x="1145095" y="1005827"/>
                  </a:lnTo>
                  <a:lnTo>
                    <a:pt x="1145095" y="900148"/>
                  </a:lnTo>
                  <a:lnTo>
                    <a:pt x="683577" y="900148"/>
                  </a:lnTo>
                  <a:lnTo>
                    <a:pt x="652523" y="899348"/>
                  </a:lnTo>
                  <a:lnTo>
                    <a:pt x="618972" y="897509"/>
                  </a:lnTo>
                  <a:lnTo>
                    <a:pt x="589161" y="893733"/>
                  </a:lnTo>
                  <a:lnTo>
                    <a:pt x="560138" y="891442"/>
                  </a:lnTo>
                  <a:lnTo>
                    <a:pt x="531998" y="890266"/>
                  </a:lnTo>
                  <a:lnTo>
                    <a:pt x="504833" y="889833"/>
                  </a:lnTo>
                  <a:lnTo>
                    <a:pt x="453799" y="889709"/>
                  </a:lnTo>
                  <a:lnTo>
                    <a:pt x="430116" y="889276"/>
                  </a:lnTo>
                  <a:lnTo>
                    <a:pt x="386881" y="885811"/>
                  </a:lnTo>
                  <a:lnTo>
                    <a:pt x="349774" y="876403"/>
                  </a:lnTo>
                  <a:lnTo>
                    <a:pt x="307228" y="844650"/>
                  </a:lnTo>
                  <a:lnTo>
                    <a:pt x="288689" y="807389"/>
                  </a:lnTo>
                  <a:lnTo>
                    <a:pt x="278878" y="753786"/>
                  </a:lnTo>
                  <a:lnTo>
                    <a:pt x="277477" y="719929"/>
                  </a:lnTo>
                  <a:lnTo>
                    <a:pt x="278536" y="680872"/>
                  </a:lnTo>
                  <a:lnTo>
                    <a:pt x="278670" y="668291"/>
                  </a:lnTo>
                  <a:lnTo>
                    <a:pt x="280675" y="629376"/>
                  </a:lnTo>
                  <a:lnTo>
                    <a:pt x="285085" y="589606"/>
                  </a:lnTo>
                  <a:lnTo>
                    <a:pt x="291901" y="550142"/>
                  </a:lnTo>
                  <a:lnTo>
                    <a:pt x="301120" y="512144"/>
                  </a:lnTo>
                  <a:lnTo>
                    <a:pt x="317152" y="465768"/>
                  </a:lnTo>
                  <a:lnTo>
                    <a:pt x="321828" y="455226"/>
                  </a:lnTo>
                  <a:lnTo>
                    <a:pt x="327191" y="436713"/>
                  </a:lnTo>
                  <a:lnTo>
                    <a:pt x="345497" y="394103"/>
                  </a:lnTo>
                  <a:lnTo>
                    <a:pt x="373827" y="360601"/>
                  </a:lnTo>
                  <a:lnTo>
                    <a:pt x="420396" y="336416"/>
                  </a:lnTo>
                  <a:lnTo>
                    <a:pt x="428205" y="333068"/>
                  </a:lnTo>
                  <a:lnTo>
                    <a:pt x="435938" y="329426"/>
                  </a:lnTo>
                  <a:lnTo>
                    <a:pt x="443562" y="325306"/>
                  </a:lnTo>
                  <a:lnTo>
                    <a:pt x="451045" y="320523"/>
                  </a:lnTo>
                  <a:lnTo>
                    <a:pt x="458351" y="314895"/>
                  </a:lnTo>
                  <a:lnTo>
                    <a:pt x="386854" y="216636"/>
                  </a:lnTo>
                  <a:lnTo>
                    <a:pt x="400677" y="195130"/>
                  </a:lnTo>
                  <a:lnTo>
                    <a:pt x="427905" y="161679"/>
                  </a:lnTo>
                  <a:lnTo>
                    <a:pt x="468746" y="132103"/>
                  </a:lnTo>
                  <a:lnTo>
                    <a:pt x="511258" y="121954"/>
                  </a:lnTo>
                  <a:lnTo>
                    <a:pt x="1145095" y="121859"/>
                  </a:lnTo>
                  <a:lnTo>
                    <a:pt x="1145095" y="0"/>
                  </a:lnTo>
                  <a:close/>
                </a:path>
                <a:path w="1145540" h="1005839">
                  <a:moveTo>
                    <a:pt x="1145095" y="121859"/>
                  </a:moveTo>
                  <a:lnTo>
                    <a:pt x="526126" y="121859"/>
                  </a:lnTo>
                  <a:lnTo>
                    <a:pt x="541457" y="123041"/>
                  </a:lnTo>
                  <a:lnTo>
                    <a:pt x="557322" y="125278"/>
                  </a:lnTo>
                  <a:lnTo>
                    <a:pt x="573791" y="128352"/>
                  </a:lnTo>
                  <a:lnTo>
                    <a:pt x="590933" y="132040"/>
                  </a:lnTo>
                  <a:lnTo>
                    <a:pt x="627515" y="140379"/>
                  </a:lnTo>
                  <a:lnTo>
                    <a:pt x="647094" y="144589"/>
                  </a:lnTo>
                  <a:lnTo>
                    <a:pt x="667626" y="148533"/>
                  </a:lnTo>
                  <a:lnTo>
                    <a:pt x="689178" y="151989"/>
                  </a:lnTo>
                  <a:lnTo>
                    <a:pt x="711822" y="154736"/>
                  </a:lnTo>
                  <a:lnTo>
                    <a:pt x="649922" y="309486"/>
                  </a:lnTo>
                  <a:lnTo>
                    <a:pt x="738494" y="362554"/>
                  </a:lnTo>
                  <a:lnTo>
                    <a:pt x="748562" y="370338"/>
                  </a:lnTo>
                  <a:lnTo>
                    <a:pt x="757887" y="378865"/>
                  </a:lnTo>
                  <a:lnTo>
                    <a:pt x="775870" y="396582"/>
                  </a:lnTo>
                  <a:lnTo>
                    <a:pt x="785311" y="404991"/>
                  </a:lnTo>
                  <a:lnTo>
                    <a:pt x="808846" y="435264"/>
                  </a:lnTo>
                  <a:lnTo>
                    <a:pt x="827315" y="468933"/>
                  </a:lnTo>
                  <a:lnTo>
                    <a:pt x="848960" y="514105"/>
                  </a:lnTo>
                  <a:lnTo>
                    <a:pt x="866787" y="560931"/>
                  </a:lnTo>
                  <a:lnTo>
                    <a:pt x="877382" y="598008"/>
                  </a:lnTo>
                  <a:lnTo>
                    <a:pt x="884526" y="647665"/>
                  </a:lnTo>
                  <a:lnTo>
                    <a:pt x="888400" y="712297"/>
                  </a:lnTo>
                  <a:lnTo>
                    <a:pt x="887983" y="740346"/>
                  </a:lnTo>
                  <a:lnTo>
                    <a:pt x="882156" y="788465"/>
                  </a:lnTo>
                  <a:lnTo>
                    <a:pt x="869295" y="826681"/>
                  </a:lnTo>
                  <a:lnTo>
                    <a:pt x="835820" y="867369"/>
                  </a:lnTo>
                  <a:lnTo>
                    <a:pt x="783963" y="890747"/>
                  </a:lnTo>
                  <a:lnTo>
                    <a:pt x="738422" y="898189"/>
                  </a:lnTo>
                  <a:lnTo>
                    <a:pt x="683577" y="900148"/>
                  </a:lnTo>
                  <a:lnTo>
                    <a:pt x="1145095" y="900148"/>
                  </a:lnTo>
                  <a:lnTo>
                    <a:pt x="1145095" y="121859"/>
                  </a:lnTo>
                  <a:close/>
                </a:path>
              </a:pathLst>
            </a:custGeom>
            <a:solidFill>
              <a:srgbClr val="86783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29362" y="4200855"/>
              <a:ext cx="371475" cy="156210"/>
            </a:xfrm>
            <a:custGeom>
              <a:avLst/>
              <a:gdLst/>
              <a:ahLst/>
              <a:cxnLst/>
              <a:rect l="l" t="t" r="r" b="b"/>
              <a:pathLst>
                <a:path w="371475" h="156210">
                  <a:moveTo>
                    <a:pt x="78332" y="0"/>
                  </a:moveTo>
                  <a:lnTo>
                    <a:pt x="52038" y="32354"/>
                  </a:lnTo>
                  <a:lnTo>
                    <a:pt x="36990" y="47384"/>
                  </a:lnTo>
                  <a:lnTo>
                    <a:pt x="29542" y="54861"/>
                  </a:lnTo>
                  <a:lnTo>
                    <a:pt x="21849" y="63169"/>
                  </a:lnTo>
                  <a:lnTo>
                    <a:pt x="13687" y="72948"/>
                  </a:lnTo>
                  <a:lnTo>
                    <a:pt x="4835" y="84841"/>
                  </a:lnTo>
                  <a:lnTo>
                    <a:pt x="0" y="91900"/>
                  </a:lnTo>
                  <a:lnTo>
                    <a:pt x="13033" y="106900"/>
                  </a:lnTo>
                  <a:lnTo>
                    <a:pt x="43082" y="138322"/>
                  </a:lnTo>
                  <a:lnTo>
                    <a:pt x="75521" y="155874"/>
                  </a:lnTo>
                  <a:lnTo>
                    <a:pt x="81243" y="155729"/>
                  </a:lnTo>
                  <a:lnTo>
                    <a:pt x="87197" y="154771"/>
                  </a:lnTo>
                  <a:lnTo>
                    <a:pt x="93592" y="153175"/>
                  </a:lnTo>
                  <a:lnTo>
                    <a:pt x="108541" y="148765"/>
                  </a:lnTo>
                  <a:lnTo>
                    <a:pt x="117512" y="146298"/>
                  </a:lnTo>
                  <a:lnTo>
                    <a:pt x="168255" y="138754"/>
                  </a:lnTo>
                  <a:lnTo>
                    <a:pt x="185699" y="138319"/>
                  </a:lnTo>
                  <a:lnTo>
                    <a:pt x="323853" y="138319"/>
                  </a:lnTo>
                  <a:lnTo>
                    <a:pt x="332879" y="129937"/>
                  </a:lnTo>
                  <a:lnTo>
                    <a:pt x="343625" y="119521"/>
                  </a:lnTo>
                  <a:lnTo>
                    <a:pt x="371386" y="91900"/>
                  </a:lnTo>
                  <a:lnTo>
                    <a:pt x="366214" y="86407"/>
                  </a:lnTo>
                  <a:lnTo>
                    <a:pt x="350823" y="69211"/>
                  </a:lnTo>
                  <a:lnTo>
                    <a:pt x="341390" y="58817"/>
                  </a:lnTo>
                  <a:lnTo>
                    <a:pt x="331321" y="48101"/>
                  </a:lnTo>
                  <a:lnTo>
                    <a:pt x="321010" y="37715"/>
                  </a:lnTo>
                  <a:lnTo>
                    <a:pt x="313946" y="31181"/>
                  </a:lnTo>
                  <a:lnTo>
                    <a:pt x="172852" y="31181"/>
                  </a:lnTo>
                  <a:lnTo>
                    <a:pt x="157995" y="30612"/>
                  </a:lnTo>
                  <a:lnTo>
                    <a:pt x="114822" y="22069"/>
                  </a:lnTo>
                  <a:lnTo>
                    <a:pt x="89389" y="9119"/>
                  </a:lnTo>
                  <a:lnTo>
                    <a:pt x="78332" y="0"/>
                  </a:lnTo>
                  <a:close/>
                </a:path>
                <a:path w="371475" h="156210">
                  <a:moveTo>
                    <a:pt x="323853" y="138319"/>
                  </a:moveTo>
                  <a:lnTo>
                    <a:pt x="185699" y="138319"/>
                  </a:lnTo>
                  <a:lnTo>
                    <a:pt x="205127" y="138754"/>
                  </a:lnTo>
                  <a:lnTo>
                    <a:pt x="221816" y="139944"/>
                  </a:lnTo>
                  <a:lnTo>
                    <a:pt x="266752" y="148765"/>
                  </a:lnTo>
                  <a:lnTo>
                    <a:pt x="280029" y="153175"/>
                  </a:lnTo>
                  <a:lnTo>
                    <a:pt x="285344" y="154771"/>
                  </a:lnTo>
                  <a:lnTo>
                    <a:pt x="290148" y="155729"/>
                  </a:lnTo>
                  <a:lnTo>
                    <a:pt x="294721" y="155874"/>
                  </a:lnTo>
                  <a:lnTo>
                    <a:pt x="299340" y="155033"/>
                  </a:lnTo>
                  <a:lnTo>
                    <a:pt x="304283" y="153031"/>
                  </a:lnTo>
                  <a:lnTo>
                    <a:pt x="309831" y="149695"/>
                  </a:lnTo>
                  <a:lnTo>
                    <a:pt x="316260" y="144850"/>
                  </a:lnTo>
                  <a:lnTo>
                    <a:pt x="323853" y="138319"/>
                  </a:lnTo>
                  <a:close/>
                </a:path>
                <a:path w="371475" h="156210">
                  <a:moveTo>
                    <a:pt x="285197" y="12587"/>
                  </a:moveTo>
                  <a:lnTo>
                    <a:pt x="279565" y="13683"/>
                  </a:lnTo>
                  <a:lnTo>
                    <a:pt x="278164" y="14215"/>
                  </a:lnTo>
                  <a:lnTo>
                    <a:pt x="274447" y="15427"/>
                  </a:lnTo>
                  <a:lnTo>
                    <a:pt x="228782" y="26219"/>
                  </a:lnTo>
                  <a:lnTo>
                    <a:pt x="187577" y="30870"/>
                  </a:lnTo>
                  <a:lnTo>
                    <a:pt x="172852" y="31181"/>
                  </a:lnTo>
                  <a:lnTo>
                    <a:pt x="313946" y="31181"/>
                  </a:lnTo>
                  <a:lnTo>
                    <a:pt x="310747" y="28233"/>
                  </a:lnTo>
                  <a:lnTo>
                    <a:pt x="301232" y="20558"/>
                  </a:lnTo>
                  <a:lnTo>
                    <a:pt x="292550" y="15097"/>
                  </a:lnTo>
                  <a:lnTo>
                    <a:pt x="285197" y="12587"/>
                  </a:lnTo>
                  <a:close/>
                </a:path>
              </a:pathLst>
            </a:custGeom>
            <a:solidFill>
              <a:srgbClr val="86783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object 87"/>
            <p:cNvSpPr txBox="1"/>
            <p:nvPr/>
          </p:nvSpPr>
          <p:spPr>
            <a:xfrm>
              <a:off x="1195221" y="3800670"/>
              <a:ext cx="1081405" cy="8140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94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Межбюджетные трансферты общего характера (дотации)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77470" algn="ctr">
                <a:lnSpc>
                  <a:spcPct val="100000"/>
                </a:lnSpc>
                <a:spcBef>
                  <a:spcPts val="380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1 187,2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4655619" y="2562779"/>
            <a:ext cx="2278581" cy="1063066"/>
            <a:chOff x="1691800" y="5254202"/>
            <a:chExt cx="2278581" cy="1063066"/>
          </a:xfrm>
        </p:grpSpPr>
        <p:sp>
          <p:nvSpPr>
            <p:cNvPr id="67" name="object 67"/>
            <p:cNvSpPr/>
            <p:nvPr/>
          </p:nvSpPr>
          <p:spPr>
            <a:xfrm>
              <a:off x="1691800" y="5254202"/>
              <a:ext cx="1145921" cy="10630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object 83"/>
            <p:cNvSpPr txBox="1"/>
            <p:nvPr/>
          </p:nvSpPr>
          <p:spPr>
            <a:xfrm>
              <a:off x="2601321" y="5534692"/>
              <a:ext cx="1369060" cy="4231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61645" marR="5080" indent="-449580" algn="ctr">
                <a:lnSpc>
                  <a:spcPts val="1130"/>
                </a:lnSpc>
              </a:pPr>
              <a:r>
                <a:rPr sz="1000" dirty="0" err="1" smtClean="0">
                  <a:solidFill>
                    <a:srgbClr val="434242"/>
                  </a:solidFill>
                  <a:latin typeface="Times New Roman" pitchFamily="18" charset="0"/>
                  <a:cs typeface="Times New Roman" pitchFamily="18" charset="0"/>
                </a:rPr>
                <a:t>Общего</a:t>
              </a:r>
              <a:r>
                <a:rPr lang="ru-RU" sz="1000" dirty="0" smtClean="0">
                  <a:solidFill>
                    <a:srgbClr val="434242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</a:p>
            <a:p>
              <a:pPr marL="461645" marR="5080" indent="-449580" algn="ctr">
                <a:lnSpc>
                  <a:spcPts val="1130"/>
                </a:lnSpc>
              </a:pPr>
              <a:r>
                <a:rPr sz="1000" dirty="0" err="1" smtClean="0">
                  <a:solidFill>
                    <a:srgbClr val="434242"/>
                  </a:solidFill>
                  <a:latin typeface="Times New Roman" pitchFamily="18" charset="0"/>
                  <a:cs typeface="Times New Roman" pitchFamily="18" charset="0"/>
                </a:rPr>
                <a:t>сударственные</a:t>
              </a:r>
              <a:r>
                <a:rPr sz="1000" dirty="0" smtClean="0">
                  <a:solidFill>
                    <a:srgbClr val="43424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000" dirty="0" smtClean="0">
                <a:solidFill>
                  <a:srgbClr val="434242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461645" marR="5080" indent="-449580" algn="ctr">
                <a:lnSpc>
                  <a:spcPts val="1130"/>
                </a:lnSpc>
              </a:pPr>
              <a:r>
                <a:rPr sz="1000" dirty="0" err="1" smtClean="0">
                  <a:solidFill>
                    <a:srgbClr val="434242"/>
                  </a:solidFill>
                  <a:latin typeface="Times New Roman" pitchFamily="18" charset="0"/>
                  <a:cs typeface="Times New Roman" pitchFamily="18" charset="0"/>
                </a:rPr>
                <a:t>вопросы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object 88"/>
            <p:cNvSpPr txBox="1"/>
            <p:nvPr/>
          </p:nvSpPr>
          <p:spPr>
            <a:xfrm>
              <a:off x="3055981" y="6011957"/>
              <a:ext cx="530225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1 167,1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01954" y="304800"/>
            <a:ext cx="81026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РАСХОДЫ БЮДЖЕТА ОБЛАСТИ ПО ОСНОВНЫМ ФУНКЦИЯМ ГОСУДАРСТВ</a:t>
            </a:r>
            <a:r>
              <a:rPr lang="ru-RU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 В 2017 г.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, 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993257" y="1221968"/>
            <a:ext cx="2150743" cy="1004569"/>
            <a:chOff x="61300" y="1317002"/>
            <a:chExt cx="2150743" cy="1004569"/>
          </a:xfrm>
        </p:grpSpPr>
        <p:sp>
          <p:nvSpPr>
            <p:cNvPr id="5" name="object 5"/>
            <p:cNvSpPr/>
            <p:nvPr/>
          </p:nvSpPr>
          <p:spPr>
            <a:xfrm>
              <a:off x="61300" y="1317002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40" h="1004569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932179"/>
                  </a:lnTo>
                  <a:lnTo>
                    <a:pt x="473875" y="932179"/>
                  </a:lnTo>
                  <a:lnTo>
                    <a:pt x="435888" y="930909"/>
                  </a:lnTo>
                  <a:lnTo>
                    <a:pt x="399246" y="930909"/>
                  </a:lnTo>
                  <a:lnTo>
                    <a:pt x="332462" y="928369"/>
                  </a:lnTo>
                  <a:lnTo>
                    <a:pt x="278445" y="923289"/>
                  </a:lnTo>
                  <a:lnTo>
                    <a:pt x="232117" y="911859"/>
                  </a:lnTo>
                  <a:lnTo>
                    <a:pt x="242012" y="905509"/>
                  </a:lnTo>
                  <a:lnTo>
                    <a:pt x="302027" y="887729"/>
                  </a:lnTo>
                  <a:lnTo>
                    <a:pt x="328907" y="885189"/>
                  </a:lnTo>
                  <a:lnTo>
                    <a:pt x="441276" y="885189"/>
                  </a:lnTo>
                  <a:lnTo>
                    <a:pt x="450702" y="883919"/>
                  </a:lnTo>
                  <a:lnTo>
                    <a:pt x="459114" y="882649"/>
                  </a:lnTo>
                  <a:lnTo>
                    <a:pt x="417817" y="850899"/>
                  </a:lnTo>
                  <a:lnTo>
                    <a:pt x="398310" y="836929"/>
                  </a:lnTo>
                  <a:lnTo>
                    <a:pt x="381530" y="821689"/>
                  </a:lnTo>
                  <a:lnTo>
                    <a:pt x="346973" y="779779"/>
                  </a:lnTo>
                  <a:lnTo>
                    <a:pt x="334874" y="737869"/>
                  </a:lnTo>
                  <a:lnTo>
                    <a:pt x="335560" y="723899"/>
                  </a:lnTo>
                  <a:lnTo>
                    <a:pt x="350967" y="687069"/>
                  </a:lnTo>
                  <a:lnTo>
                    <a:pt x="385175" y="654049"/>
                  </a:lnTo>
                  <a:lnTo>
                    <a:pt x="436619" y="629919"/>
                  </a:lnTo>
                  <a:lnTo>
                    <a:pt x="479717" y="618489"/>
                  </a:lnTo>
                  <a:lnTo>
                    <a:pt x="493512" y="618489"/>
                  </a:lnTo>
                  <a:lnTo>
                    <a:pt x="495185" y="556259"/>
                  </a:lnTo>
                  <a:lnTo>
                    <a:pt x="451457" y="548639"/>
                  </a:lnTo>
                  <a:lnTo>
                    <a:pt x="424718" y="543559"/>
                  </a:lnTo>
                  <a:lnTo>
                    <a:pt x="411979" y="539749"/>
                  </a:lnTo>
                  <a:lnTo>
                    <a:pt x="399619" y="537209"/>
                  </a:lnTo>
                  <a:lnTo>
                    <a:pt x="375909" y="529589"/>
                  </a:lnTo>
                  <a:lnTo>
                    <a:pt x="364497" y="525779"/>
                  </a:lnTo>
                  <a:lnTo>
                    <a:pt x="353339" y="520699"/>
                  </a:lnTo>
                  <a:lnTo>
                    <a:pt x="342403" y="516889"/>
                  </a:lnTo>
                  <a:lnTo>
                    <a:pt x="321073" y="506729"/>
                  </a:lnTo>
                  <a:lnTo>
                    <a:pt x="289966" y="487679"/>
                  </a:lnTo>
                  <a:lnTo>
                    <a:pt x="279709" y="480059"/>
                  </a:lnTo>
                  <a:lnTo>
                    <a:pt x="270011" y="473709"/>
                  </a:lnTo>
                  <a:lnTo>
                    <a:pt x="239981" y="448309"/>
                  </a:lnTo>
                  <a:lnTo>
                    <a:pt x="211404" y="419099"/>
                  </a:lnTo>
                  <a:lnTo>
                    <a:pt x="187951" y="384809"/>
                  </a:lnTo>
                  <a:lnTo>
                    <a:pt x="173292" y="349249"/>
                  </a:lnTo>
                  <a:lnTo>
                    <a:pt x="170994" y="336549"/>
                  </a:lnTo>
                  <a:lnTo>
                    <a:pt x="882040" y="308609"/>
                  </a:lnTo>
                  <a:lnTo>
                    <a:pt x="928471" y="308609"/>
                  </a:lnTo>
                  <a:lnTo>
                    <a:pt x="925578" y="297179"/>
                  </a:lnTo>
                  <a:lnTo>
                    <a:pt x="921583" y="285749"/>
                  </a:lnTo>
                  <a:lnTo>
                    <a:pt x="918224" y="278129"/>
                  </a:lnTo>
                  <a:lnTo>
                    <a:pt x="495185" y="278129"/>
                  </a:lnTo>
                  <a:lnTo>
                    <a:pt x="498559" y="248919"/>
                  </a:lnTo>
                  <a:lnTo>
                    <a:pt x="523596" y="195579"/>
                  </a:lnTo>
                  <a:lnTo>
                    <a:pt x="568689" y="151129"/>
                  </a:lnTo>
                  <a:lnTo>
                    <a:pt x="628637" y="118109"/>
                  </a:lnTo>
                  <a:lnTo>
                    <a:pt x="698241" y="97789"/>
                  </a:lnTo>
                  <a:lnTo>
                    <a:pt x="772301" y="90169"/>
                  </a:lnTo>
                  <a:lnTo>
                    <a:pt x="1145108" y="90169"/>
                  </a:lnTo>
                  <a:lnTo>
                    <a:pt x="1145108" y="0"/>
                  </a:lnTo>
                  <a:close/>
                </a:path>
                <a:path w="1145540" h="1004569">
                  <a:moveTo>
                    <a:pt x="1145108" y="894079"/>
                  </a:moveTo>
                  <a:lnTo>
                    <a:pt x="773285" y="894079"/>
                  </a:lnTo>
                  <a:lnTo>
                    <a:pt x="782113" y="895349"/>
                  </a:lnTo>
                  <a:lnTo>
                    <a:pt x="788708" y="897889"/>
                  </a:lnTo>
                  <a:lnTo>
                    <a:pt x="793797" y="902969"/>
                  </a:lnTo>
                  <a:lnTo>
                    <a:pt x="798105" y="910589"/>
                  </a:lnTo>
                  <a:lnTo>
                    <a:pt x="802356" y="920749"/>
                  </a:lnTo>
                  <a:lnTo>
                    <a:pt x="804672" y="928369"/>
                  </a:lnTo>
                  <a:lnTo>
                    <a:pt x="774852" y="928369"/>
                  </a:lnTo>
                  <a:lnTo>
                    <a:pt x="695625" y="929639"/>
                  </a:lnTo>
                  <a:lnTo>
                    <a:pt x="662477" y="930909"/>
                  </a:lnTo>
                  <a:lnTo>
                    <a:pt x="589764" y="930909"/>
                  </a:lnTo>
                  <a:lnTo>
                    <a:pt x="551428" y="932179"/>
                  </a:lnTo>
                  <a:lnTo>
                    <a:pt x="1145108" y="932179"/>
                  </a:lnTo>
                  <a:lnTo>
                    <a:pt x="1145108" y="894079"/>
                  </a:lnTo>
                  <a:close/>
                </a:path>
                <a:path w="1145540" h="1004569">
                  <a:moveTo>
                    <a:pt x="1145108" y="835659"/>
                  </a:moveTo>
                  <a:lnTo>
                    <a:pt x="737794" y="835659"/>
                  </a:lnTo>
                  <a:lnTo>
                    <a:pt x="726265" y="843279"/>
                  </a:lnTo>
                  <a:lnTo>
                    <a:pt x="715168" y="848359"/>
                  </a:lnTo>
                  <a:lnTo>
                    <a:pt x="704372" y="852169"/>
                  </a:lnTo>
                  <a:lnTo>
                    <a:pt x="693744" y="854709"/>
                  </a:lnTo>
                  <a:lnTo>
                    <a:pt x="661536" y="858519"/>
                  </a:lnTo>
                  <a:lnTo>
                    <a:pt x="650249" y="858519"/>
                  </a:lnTo>
                  <a:lnTo>
                    <a:pt x="638466" y="861059"/>
                  </a:lnTo>
                  <a:lnTo>
                    <a:pt x="626053" y="863599"/>
                  </a:lnTo>
                  <a:lnTo>
                    <a:pt x="612231" y="869949"/>
                  </a:lnTo>
                  <a:lnTo>
                    <a:pt x="603955" y="872489"/>
                  </a:lnTo>
                  <a:lnTo>
                    <a:pt x="599495" y="873759"/>
                  </a:lnTo>
                  <a:lnTo>
                    <a:pt x="597123" y="873759"/>
                  </a:lnTo>
                  <a:lnTo>
                    <a:pt x="595112" y="875029"/>
                  </a:lnTo>
                  <a:lnTo>
                    <a:pt x="591732" y="877569"/>
                  </a:lnTo>
                  <a:lnTo>
                    <a:pt x="604310" y="882649"/>
                  </a:lnTo>
                  <a:lnTo>
                    <a:pt x="615608" y="887729"/>
                  </a:lnTo>
                  <a:lnTo>
                    <a:pt x="646859" y="895349"/>
                  </a:lnTo>
                  <a:lnTo>
                    <a:pt x="658074" y="895349"/>
                  </a:lnTo>
                  <a:lnTo>
                    <a:pt x="670525" y="896619"/>
                  </a:lnTo>
                  <a:lnTo>
                    <a:pt x="726160" y="896619"/>
                  </a:lnTo>
                  <a:lnTo>
                    <a:pt x="746034" y="895349"/>
                  </a:lnTo>
                  <a:lnTo>
                    <a:pt x="761501" y="894079"/>
                  </a:lnTo>
                  <a:lnTo>
                    <a:pt x="1145108" y="894079"/>
                  </a:lnTo>
                  <a:lnTo>
                    <a:pt x="1145108" y="835659"/>
                  </a:lnTo>
                  <a:close/>
                </a:path>
                <a:path w="1145540" h="1004569">
                  <a:moveTo>
                    <a:pt x="441276" y="885189"/>
                  </a:moveTo>
                  <a:lnTo>
                    <a:pt x="382776" y="885189"/>
                  </a:lnTo>
                  <a:lnTo>
                    <a:pt x="395627" y="886459"/>
                  </a:lnTo>
                  <a:lnTo>
                    <a:pt x="430945" y="886459"/>
                  </a:lnTo>
                  <a:lnTo>
                    <a:pt x="441276" y="885189"/>
                  </a:lnTo>
                  <a:close/>
                </a:path>
                <a:path w="1145540" h="1004569">
                  <a:moveTo>
                    <a:pt x="541604" y="571499"/>
                  </a:moveTo>
                  <a:lnTo>
                    <a:pt x="541604" y="834389"/>
                  </a:lnTo>
                  <a:lnTo>
                    <a:pt x="553130" y="839469"/>
                  </a:lnTo>
                  <a:lnTo>
                    <a:pt x="565230" y="843279"/>
                  </a:lnTo>
                  <a:lnTo>
                    <a:pt x="590745" y="848359"/>
                  </a:lnTo>
                  <a:lnTo>
                    <a:pt x="630772" y="848359"/>
                  </a:lnTo>
                  <a:lnTo>
                    <a:pt x="657438" y="845819"/>
                  </a:lnTo>
                  <a:lnTo>
                    <a:pt x="670459" y="843279"/>
                  </a:lnTo>
                  <a:lnTo>
                    <a:pt x="695368" y="840739"/>
                  </a:lnTo>
                  <a:lnTo>
                    <a:pt x="707051" y="838199"/>
                  </a:lnTo>
                  <a:lnTo>
                    <a:pt x="728367" y="835659"/>
                  </a:lnTo>
                  <a:lnTo>
                    <a:pt x="1145108" y="835659"/>
                  </a:lnTo>
                  <a:lnTo>
                    <a:pt x="1145108" y="650239"/>
                  </a:lnTo>
                  <a:lnTo>
                    <a:pt x="595266" y="650239"/>
                  </a:lnTo>
                  <a:lnTo>
                    <a:pt x="585667" y="648969"/>
                  </a:lnTo>
                  <a:lnTo>
                    <a:pt x="560082" y="614679"/>
                  </a:lnTo>
                  <a:lnTo>
                    <a:pt x="559069" y="608329"/>
                  </a:lnTo>
                  <a:lnTo>
                    <a:pt x="557603" y="600709"/>
                  </a:lnTo>
                  <a:lnTo>
                    <a:pt x="555405" y="593089"/>
                  </a:lnTo>
                  <a:lnTo>
                    <a:pt x="552194" y="586739"/>
                  </a:lnTo>
                  <a:lnTo>
                    <a:pt x="549189" y="581659"/>
                  </a:lnTo>
                  <a:lnTo>
                    <a:pt x="547414" y="581659"/>
                  </a:lnTo>
                  <a:lnTo>
                    <a:pt x="548348" y="580389"/>
                  </a:lnTo>
                  <a:lnTo>
                    <a:pt x="547687" y="579119"/>
                  </a:lnTo>
                  <a:lnTo>
                    <a:pt x="541604" y="571499"/>
                  </a:lnTo>
                  <a:close/>
                </a:path>
                <a:path w="1145540" h="1004569">
                  <a:moveTo>
                    <a:pt x="493512" y="618489"/>
                  </a:moveTo>
                  <a:lnTo>
                    <a:pt x="479717" y="618489"/>
                  </a:lnTo>
                  <a:lnTo>
                    <a:pt x="479549" y="632459"/>
                  </a:lnTo>
                  <a:lnTo>
                    <a:pt x="479437" y="638809"/>
                  </a:lnTo>
                  <a:lnTo>
                    <a:pt x="476250" y="676909"/>
                  </a:lnTo>
                  <a:lnTo>
                    <a:pt x="456779" y="704849"/>
                  </a:lnTo>
                  <a:lnTo>
                    <a:pt x="452976" y="704849"/>
                  </a:lnTo>
                  <a:lnTo>
                    <a:pt x="448987" y="706119"/>
                  </a:lnTo>
                  <a:lnTo>
                    <a:pt x="444836" y="707389"/>
                  </a:lnTo>
                  <a:lnTo>
                    <a:pt x="440546" y="709929"/>
                  </a:lnTo>
                  <a:lnTo>
                    <a:pt x="436139" y="712469"/>
                  </a:lnTo>
                  <a:lnTo>
                    <a:pt x="431640" y="717549"/>
                  </a:lnTo>
                  <a:lnTo>
                    <a:pt x="427071" y="723899"/>
                  </a:lnTo>
                  <a:lnTo>
                    <a:pt x="422455" y="731519"/>
                  </a:lnTo>
                  <a:lnTo>
                    <a:pt x="417817" y="741679"/>
                  </a:lnTo>
                  <a:lnTo>
                    <a:pt x="418824" y="760729"/>
                  </a:lnTo>
                  <a:lnTo>
                    <a:pt x="433073" y="798829"/>
                  </a:lnTo>
                  <a:lnTo>
                    <a:pt x="474244" y="828039"/>
                  </a:lnTo>
                  <a:lnTo>
                    <a:pt x="487777" y="831849"/>
                  </a:lnTo>
                  <a:lnTo>
                    <a:pt x="493512" y="618489"/>
                  </a:lnTo>
                  <a:close/>
                </a:path>
                <a:path w="1145540" h="1004569">
                  <a:moveTo>
                    <a:pt x="1145108" y="90169"/>
                  </a:moveTo>
                  <a:lnTo>
                    <a:pt x="772301" y="90169"/>
                  </a:lnTo>
                  <a:lnTo>
                    <a:pt x="809378" y="92709"/>
                  </a:lnTo>
                  <a:lnTo>
                    <a:pt x="845618" y="99059"/>
                  </a:lnTo>
                  <a:lnTo>
                    <a:pt x="912993" y="125729"/>
                  </a:lnTo>
                  <a:lnTo>
                    <a:pt x="969225" y="170179"/>
                  </a:lnTo>
                  <a:lnTo>
                    <a:pt x="1009116" y="236219"/>
                  </a:lnTo>
                  <a:lnTo>
                    <a:pt x="1021308" y="278129"/>
                  </a:lnTo>
                  <a:lnTo>
                    <a:pt x="1026570" y="322579"/>
                  </a:lnTo>
                  <a:lnTo>
                    <a:pt x="1026357" y="342899"/>
                  </a:lnTo>
                  <a:lnTo>
                    <a:pt x="1020826" y="382269"/>
                  </a:lnTo>
                  <a:lnTo>
                    <a:pt x="1001502" y="434339"/>
                  </a:lnTo>
                  <a:lnTo>
                    <a:pt x="971734" y="480059"/>
                  </a:lnTo>
                  <a:lnTo>
                    <a:pt x="934653" y="516889"/>
                  </a:lnTo>
                  <a:lnTo>
                    <a:pt x="865114" y="565149"/>
                  </a:lnTo>
                  <a:lnTo>
                    <a:pt x="851090" y="571499"/>
                  </a:lnTo>
                  <a:lnTo>
                    <a:pt x="841102" y="577849"/>
                  </a:lnTo>
                  <a:lnTo>
                    <a:pt x="797226" y="599439"/>
                  </a:lnTo>
                  <a:lnTo>
                    <a:pt x="723153" y="623569"/>
                  </a:lnTo>
                  <a:lnTo>
                    <a:pt x="710256" y="626109"/>
                  </a:lnTo>
                  <a:lnTo>
                    <a:pt x="697286" y="629919"/>
                  </a:lnTo>
                  <a:lnTo>
                    <a:pt x="684275" y="632459"/>
                  </a:lnTo>
                  <a:lnTo>
                    <a:pt x="660068" y="638809"/>
                  </a:lnTo>
                  <a:lnTo>
                    <a:pt x="639344" y="643889"/>
                  </a:lnTo>
                  <a:lnTo>
                    <a:pt x="621823" y="647699"/>
                  </a:lnTo>
                  <a:lnTo>
                    <a:pt x="607224" y="648969"/>
                  </a:lnTo>
                  <a:lnTo>
                    <a:pt x="595266" y="650239"/>
                  </a:lnTo>
                  <a:lnTo>
                    <a:pt x="1145108" y="650239"/>
                  </a:lnTo>
                  <a:lnTo>
                    <a:pt x="1145108" y="90169"/>
                  </a:lnTo>
                  <a:close/>
                </a:path>
                <a:path w="1145540" h="1004569">
                  <a:moveTo>
                    <a:pt x="928471" y="308609"/>
                  </a:moveTo>
                  <a:lnTo>
                    <a:pt x="882040" y="308609"/>
                  </a:lnTo>
                  <a:lnTo>
                    <a:pt x="880785" y="328929"/>
                  </a:lnTo>
                  <a:lnTo>
                    <a:pt x="877104" y="349249"/>
                  </a:lnTo>
                  <a:lnTo>
                    <a:pt x="862975" y="386079"/>
                  </a:lnTo>
                  <a:lnTo>
                    <a:pt x="840677" y="420369"/>
                  </a:lnTo>
                  <a:lnTo>
                    <a:pt x="811229" y="452119"/>
                  </a:lnTo>
                  <a:lnTo>
                    <a:pt x="775654" y="478789"/>
                  </a:lnTo>
                  <a:lnTo>
                    <a:pt x="734971" y="502919"/>
                  </a:lnTo>
                  <a:lnTo>
                    <a:pt x="690204" y="521969"/>
                  </a:lnTo>
                  <a:lnTo>
                    <a:pt x="642373" y="538479"/>
                  </a:lnTo>
                  <a:lnTo>
                    <a:pt x="592499" y="549909"/>
                  </a:lnTo>
                  <a:lnTo>
                    <a:pt x="541604" y="556259"/>
                  </a:lnTo>
                  <a:lnTo>
                    <a:pt x="547460" y="561339"/>
                  </a:lnTo>
                  <a:lnTo>
                    <a:pt x="551308" y="565149"/>
                  </a:lnTo>
                  <a:lnTo>
                    <a:pt x="553462" y="568959"/>
                  </a:lnTo>
                  <a:lnTo>
                    <a:pt x="554235" y="571499"/>
                  </a:lnTo>
                  <a:lnTo>
                    <a:pt x="553940" y="574039"/>
                  </a:lnTo>
                  <a:lnTo>
                    <a:pt x="552890" y="576579"/>
                  </a:lnTo>
                  <a:lnTo>
                    <a:pt x="551399" y="577849"/>
                  </a:lnTo>
                  <a:lnTo>
                    <a:pt x="549781" y="579119"/>
                  </a:lnTo>
                  <a:lnTo>
                    <a:pt x="548407" y="580337"/>
                  </a:lnTo>
                  <a:lnTo>
                    <a:pt x="549189" y="581659"/>
                  </a:lnTo>
                  <a:lnTo>
                    <a:pt x="550739" y="581659"/>
                  </a:lnTo>
                  <a:lnTo>
                    <a:pt x="561195" y="580389"/>
                  </a:lnTo>
                  <a:lnTo>
                    <a:pt x="569835" y="579119"/>
                  </a:lnTo>
                  <a:lnTo>
                    <a:pt x="581168" y="577849"/>
                  </a:lnTo>
                  <a:lnTo>
                    <a:pt x="595506" y="576579"/>
                  </a:lnTo>
                  <a:lnTo>
                    <a:pt x="613164" y="574039"/>
                  </a:lnTo>
                  <a:lnTo>
                    <a:pt x="634453" y="571499"/>
                  </a:lnTo>
                  <a:lnTo>
                    <a:pt x="645185" y="568959"/>
                  </a:lnTo>
                  <a:lnTo>
                    <a:pt x="658563" y="565149"/>
                  </a:lnTo>
                  <a:lnTo>
                    <a:pt x="674216" y="560069"/>
                  </a:lnTo>
                  <a:lnTo>
                    <a:pt x="691772" y="554989"/>
                  </a:lnTo>
                  <a:lnTo>
                    <a:pt x="731109" y="541019"/>
                  </a:lnTo>
                  <a:lnTo>
                    <a:pt x="773602" y="521969"/>
                  </a:lnTo>
                  <a:lnTo>
                    <a:pt x="816281" y="497839"/>
                  </a:lnTo>
                  <a:lnTo>
                    <a:pt x="856174" y="471169"/>
                  </a:lnTo>
                  <a:lnTo>
                    <a:pt x="890311" y="438149"/>
                  </a:lnTo>
                  <a:lnTo>
                    <a:pt x="915720" y="400049"/>
                  </a:lnTo>
                  <a:lnTo>
                    <a:pt x="929431" y="356869"/>
                  </a:lnTo>
                  <a:lnTo>
                    <a:pt x="930970" y="334009"/>
                  </a:lnTo>
                  <a:lnTo>
                    <a:pt x="928471" y="308609"/>
                  </a:lnTo>
                  <a:close/>
                </a:path>
                <a:path w="1145540" h="1004569">
                  <a:moveTo>
                    <a:pt x="795730" y="193039"/>
                  </a:moveTo>
                  <a:lnTo>
                    <a:pt x="755080" y="201929"/>
                  </a:lnTo>
                  <a:lnTo>
                    <a:pt x="718566" y="220979"/>
                  </a:lnTo>
                  <a:lnTo>
                    <a:pt x="710791" y="224789"/>
                  </a:lnTo>
                  <a:lnTo>
                    <a:pt x="703783" y="229869"/>
                  </a:lnTo>
                  <a:lnTo>
                    <a:pt x="697343" y="234949"/>
                  </a:lnTo>
                  <a:lnTo>
                    <a:pt x="685380" y="242569"/>
                  </a:lnTo>
                  <a:lnTo>
                    <a:pt x="651614" y="261619"/>
                  </a:lnTo>
                  <a:lnTo>
                    <a:pt x="642621" y="265429"/>
                  </a:lnTo>
                  <a:lnTo>
                    <a:pt x="575606" y="275589"/>
                  </a:lnTo>
                  <a:lnTo>
                    <a:pt x="534827" y="278129"/>
                  </a:lnTo>
                  <a:lnTo>
                    <a:pt x="918224" y="278129"/>
                  </a:lnTo>
                  <a:lnTo>
                    <a:pt x="895740" y="242569"/>
                  </a:lnTo>
                  <a:lnTo>
                    <a:pt x="856900" y="210819"/>
                  </a:lnTo>
                  <a:lnTo>
                    <a:pt x="808776" y="194309"/>
                  </a:lnTo>
                  <a:lnTo>
                    <a:pt x="795730" y="193039"/>
                  </a:lnTo>
                  <a:close/>
                </a:path>
              </a:pathLst>
            </a:custGeom>
            <a:solidFill>
              <a:srgbClr val="7E1E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1142703" y="1619376"/>
              <a:ext cx="1069340" cy="4051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Здравоохранение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115570" algn="ctr">
                <a:lnSpc>
                  <a:spcPct val="100000"/>
                </a:lnSpc>
                <a:spcBef>
                  <a:spcPts val="54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6 198,8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6993257" y="2605313"/>
            <a:ext cx="1879600" cy="1004569"/>
            <a:chOff x="2424925" y="1316024"/>
            <a:chExt cx="1879600" cy="1004569"/>
          </a:xfrm>
        </p:grpSpPr>
        <p:sp>
          <p:nvSpPr>
            <p:cNvPr id="11" name="object 11"/>
            <p:cNvSpPr/>
            <p:nvPr/>
          </p:nvSpPr>
          <p:spPr>
            <a:xfrm>
              <a:off x="2424925" y="1316024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69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883919"/>
                  </a:lnTo>
                  <a:lnTo>
                    <a:pt x="634862" y="883919"/>
                  </a:lnTo>
                  <a:lnTo>
                    <a:pt x="557072" y="881379"/>
                  </a:lnTo>
                  <a:lnTo>
                    <a:pt x="547902" y="869950"/>
                  </a:lnTo>
                  <a:lnTo>
                    <a:pt x="544545" y="866139"/>
                  </a:lnTo>
                  <a:lnTo>
                    <a:pt x="495172" y="866139"/>
                  </a:lnTo>
                  <a:lnTo>
                    <a:pt x="458980" y="858519"/>
                  </a:lnTo>
                  <a:lnTo>
                    <a:pt x="408375" y="838200"/>
                  </a:lnTo>
                  <a:lnTo>
                    <a:pt x="362470" y="810260"/>
                  </a:lnTo>
                  <a:lnTo>
                    <a:pt x="334632" y="786129"/>
                  </a:lnTo>
                  <a:lnTo>
                    <a:pt x="321577" y="774699"/>
                  </a:lnTo>
                  <a:lnTo>
                    <a:pt x="309115" y="760729"/>
                  </a:lnTo>
                  <a:lnTo>
                    <a:pt x="297256" y="748029"/>
                  </a:lnTo>
                  <a:lnTo>
                    <a:pt x="286012" y="734060"/>
                  </a:lnTo>
                  <a:lnTo>
                    <a:pt x="275395" y="720090"/>
                  </a:lnTo>
                  <a:lnTo>
                    <a:pt x="265416" y="706119"/>
                  </a:lnTo>
                  <a:lnTo>
                    <a:pt x="256088" y="692149"/>
                  </a:lnTo>
                  <a:lnTo>
                    <a:pt x="247420" y="676910"/>
                  </a:lnTo>
                  <a:lnTo>
                    <a:pt x="239426" y="662940"/>
                  </a:lnTo>
                  <a:lnTo>
                    <a:pt x="220106" y="614679"/>
                  </a:lnTo>
                  <a:lnTo>
                    <a:pt x="209850" y="567690"/>
                  </a:lnTo>
                  <a:lnTo>
                    <a:pt x="209926" y="558799"/>
                  </a:lnTo>
                  <a:lnTo>
                    <a:pt x="224203" y="528319"/>
                  </a:lnTo>
                  <a:lnTo>
                    <a:pt x="229565" y="521969"/>
                  </a:lnTo>
                  <a:lnTo>
                    <a:pt x="235671" y="516889"/>
                  </a:lnTo>
                  <a:lnTo>
                    <a:pt x="242482" y="510539"/>
                  </a:lnTo>
                  <a:lnTo>
                    <a:pt x="249961" y="505459"/>
                  </a:lnTo>
                  <a:lnTo>
                    <a:pt x="258066" y="497839"/>
                  </a:lnTo>
                  <a:lnTo>
                    <a:pt x="262414" y="494029"/>
                  </a:lnTo>
                  <a:lnTo>
                    <a:pt x="216636" y="494029"/>
                  </a:lnTo>
                  <a:lnTo>
                    <a:pt x="216950" y="454659"/>
                  </a:lnTo>
                  <a:lnTo>
                    <a:pt x="221535" y="410209"/>
                  </a:lnTo>
                  <a:lnTo>
                    <a:pt x="245207" y="373379"/>
                  </a:lnTo>
                  <a:lnTo>
                    <a:pt x="284360" y="356869"/>
                  </a:lnTo>
                  <a:lnTo>
                    <a:pt x="329275" y="356869"/>
                  </a:lnTo>
                  <a:lnTo>
                    <a:pt x="335800" y="351789"/>
                  </a:lnTo>
                  <a:lnTo>
                    <a:pt x="343693" y="346709"/>
                  </a:lnTo>
                  <a:lnTo>
                    <a:pt x="353178" y="344169"/>
                  </a:lnTo>
                  <a:lnTo>
                    <a:pt x="364479" y="341629"/>
                  </a:lnTo>
                  <a:lnTo>
                    <a:pt x="377820" y="340359"/>
                  </a:lnTo>
                  <a:lnTo>
                    <a:pt x="263055" y="340359"/>
                  </a:lnTo>
                  <a:lnTo>
                    <a:pt x="266529" y="325119"/>
                  </a:lnTo>
                  <a:lnTo>
                    <a:pt x="270897" y="304799"/>
                  </a:lnTo>
                  <a:lnTo>
                    <a:pt x="272706" y="297179"/>
                  </a:lnTo>
                  <a:lnTo>
                    <a:pt x="296358" y="276859"/>
                  </a:lnTo>
                  <a:lnTo>
                    <a:pt x="307219" y="270509"/>
                  </a:lnTo>
                  <a:lnTo>
                    <a:pt x="321193" y="264159"/>
                  </a:lnTo>
                  <a:lnTo>
                    <a:pt x="340436" y="264159"/>
                  </a:lnTo>
                  <a:lnTo>
                    <a:pt x="340436" y="246379"/>
                  </a:lnTo>
                  <a:lnTo>
                    <a:pt x="346022" y="236219"/>
                  </a:lnTo>
                  <a:lnTo>
                    <a:pt x="352436" y="227329"/>
                  </a:lnTo>
                  <a:lnTo>
                    <a:pt x="359647" y="217169"/>
                  </a:lnTo>
                  <a:lnTo>
                    <a:pt x="395822" y="184150"/>
                  </a:lnTo>
                  <a:lnTo>
                    <a:pt x="429757" y="163829"/>
                  </a:lnTo>
                  <a:lnTo>
                    <a:pt x="482438" y="144779"/>
                  </a:lnTo>
                  <a:lnTo>
                    <a:pt x="526410" y="138429"/>
                  </a:lnTo>
                  <a:lnTo>
                    <a:pt x="1145108" y="138429"/>
                  </a:lnTo>
                  <a:lnTo>
                    <a:pt x="1145108" y="0"/>
                  </a:lnTo>
                  <a:close/>
                </a:path>
                <a:path w="1145539" h="1004569">
                  <a:moveTo>
                    <a:pt x="556562" y="351789"/>
                  </a:moveTo>
                  <a:lnTo>
                    <a:pt x="481550" y="351789"/>
                  </a:lnTo>
                  <a:lnTo>
                    <a:pt x="494128" y="353059"/>
                  </a:lnTo>
                  <a:lnTo>
                    <a:pt x="531237" y="360679"/>
                  </a:lnTo>
                  <a:lnTo>
                    <a:pt x="578672" y="375919"/>
                  </a:lnTo>
                  <a:lnTo>
                    <a:pt x="622855" y="396239"/>
                  </a:lnTo>
                  <a:lnTo>
                    <a:pt x="633275" y="401319"/>
                  </a:lnTo>
                  <a:lnTo>
                    <a:pt x="618438" y="463549"/>
                  </a:lnTo>
                  <a:lnTo>
                    <a:pt x="610119" y="520699"/>
                  </a:lnTo>
                  <a:lnTo>
                    <a:pt x="607424" y="572769"/>
                  </a:lnTo>
                  <a:lnTo>
                    <a:pt x="609460" y="619760"/>
                  </a:lnTo>
                  <a:lnTo>
                    <a:pt x="615336" y="661669"/>
                  </a:lnTo>
                  <a:lnTo>
                    <a:pt x="635034" y="732790"/>
                  </a:lnTo>
                  <a:lnTo>
                    <a:pt x="659374" y="787399"/>
                  </a:lnTo>
                  <a:lnTo>
                    <a:pt x="681215" y="828039"/>
                  </a:lnTo>
                  <a:lnTo>
                    <a:pt x="688967" y="844550"/>
                  </a:lnTo>
                  <a:lnTo>
                    <a:pt x="693415" y="855979"/>
                  </a:lnTo>
                  <a:lnTo>
                    <a:pt x="693667" y="866139"/>
                  </a:lnTo>
                  <a:lnTo>
                    <a:pt x="688831" y="873760"/>
                  </a:lnTo>
                  <a:lnTo>
                    <a:pt x="678013" y="878839"/>
                  </a:lnTo>
                  <a:lnTo>
                    <a:pt x="660321" y="882650"/>
                  </a:lnTo>
                  <a:lnTo>
                    <a:pt x="634862" y="883919"/>
                  </a:lnTo>
                  <a:lnTo>
                    <a:pt x="1145108" y="883919"/>
                  </a:lnTo>
                  <a:lnTo>
                    <a:pt x="1145108" y="847089"/>
                  </a:lnTo>
                  <a:lnTo>
                    <a:pt x="738474" y="847089"/>
                  </a:lnTo>
                  <a:lnTo>
                    <a:pt x="727497" y="826769"/>
                  </a:lnTo>
                  <a:lnTo>
                    <a:pt x="716564" y="807719"/>
                  </a:lnTo>
                  <a:lnTo>
                    <a:pt x="695258" y="770890"/>
                  </a:lnTo>
                  <a:lnTo>
                    <a:pt x="685101" y="753110"/>
                  </a:lnTo>
                  <a:lnTo>
                    <a:pt x="666317" y="717549"/>
                  </a:lnTo>
                  <a:lnTo>
                    <a:pt x="650290" y="681990"/>
                  </a:lnTo>
                  <a:lnTo>
                    <a:pt x="637881" y="645160"/>
                  </a:lnTo>
                  <a:lnTo>
                    <a:pt x="629953" y="605790"/>
                  </a:lnTo>
                  <a:lnTo>
                    <a:pt x="627367" y="562610"/>
                  </a:lnTo>
                  <a:lnTo>
                    <a:pt x="628346" y="539749"/>
                  </a:lnTo>
                  <a:lnTo>
                    <a:pt x="630983" y="515619"/>
                  </a:lnTo>
                  <a:lnTo>
                    <a:pt x="635387" y="488949"/>
                  </a:lnTo>
                  <a:lnTo>
                    <a:pt x="641664" y="462279"/>
                  </a:lnTo>
                  <a:lnTo>
                    <a:pt x="649922" y="433069"/>
                  </a:lnTo>
                  <a:lnTo>
                    <a:pt x="707430" y="433069"/>
                  </a:lnTo>
                  <a:lnTo>
                    <a:pt x="701410" y="426719"/>
                  </a:lnTo>
                  <a:lnTo>
                    <a:pt x="684481" y="406399"/>
                  </a:lnTo>
                  <a:lnTo>
                    <a:pt x="680872" y="401319"/>
                  </a:lnTo>
                  <a:lnTo>
                    <a:pt x="692702" y="393699"/>
                  </a:lnTo>
                  <a:lnTo>
                    <a:pt x="704949" y="386079"/>
                  </a:lnTo>
                  <a:lnTo>
                    <a:pt x="717568" y="379729"/>
                  </a:lnTo>
                  <a:lnTo>
                    <a:pt x="730512" y="374649"/>
                  </a:lnTo>
                  <a:lnTo>
                    <a:pt x="734919" y="373379"/>
                  </a:lnTo>
                  <a:lnTo>
                    <a:pt x="647607" y="373379"/>
                  </a:lnTo>
                  <a:lnTo>
                    <a:pt x="637601" y="372109"/>
                  </a:lnTo>
                  <a:lnTo>
                    <a:pt x="625981" y="369569"/>
                  </a:lnTo>
                  <a:lnTo>
                    <a:pt x="613004" y="367029"/>
                  </a:lnTo>
                  <a:lnTo>
                    <a:pt x="598924" y="363219"/>
                  </a:lnTo>
                  <a:lnTo>
                    <a:pt x="568481" y="355599"/>
                  </a:lnTo>
                  <a:lnTo>
                    <a:pt x="556562" y="351789"/>
                  </a:lnTo>
                  <a:close/>
                </a:path>
                <a:path w="1145539" h="1004569">
                  <a:moveTo>
                    <a:pt x="340436" y="264159"/>
                  </a:moveTo>
                  <a:lnTo>
                    <a:pt x="321193" y="264159"/>
                  </a:lnTo>
                  <a:lnTo>
                    <a:pt x="319318" y="281939"/>
                  </a:lnTo>
                  <a:lnTo>
                    <a:pt x="318377" y="295909"/>
                  </a:lnTo>
                  <a:lnTo>
                    <a:pt x="318134" y="304799"/>
                  </a:lnTo>
                  <a:lnTo>
                    <a:pt x="318019" y="323849"/>
                  </a:lnTo>
                  <a:lnTo>
                    <a:pt x="317847" y="326389"/>
                  </a:lnTo>
                  <a:lnTo>
                    <a:pt x="293146" y="335279"/>
                  </a:lnTo>
                  <a:lnTo>
                    <a:pt x="282319" y="336549"/>
                  </a:lnTo>
                  <a:lnTo>
                    <a:pt x="268760" y="339089"/>
                  </a:lnTo>
                  <a:lnTo>
                    <a:pt x="263055" y="340359"/>
                  </a:lnTo>
                  <a:lnTo>
                    <a:pt x="377820" y="340359"/>
                  </a:lnTo>
                  <a:lnTo>
                    <a:pt x="368538" y="382269"/>
                  </a:lnTo>
                  <a:lnTo>
                    <a:pt x="361159" y="421639"/>
                  </a:lnTo>
                  <a:lnTo>
                    <a:pt x="351901" y="490219"/>
                  </a:lnTo>
                  <a:lnTo>
                    <a:pt x="349797" y="532129"/>
                  </a:lnTo>
                  <a:lnTo>
                    <a:pt x="349705" y="549910"/>
                  </a:lnTo>
                  <a:lnTo>
                    <a:pt x="351000" y="574040"/>
                  </a:lnTo>
                  <a:lnTo>
                    <a:pt x="358458" y="621029"/>
                  </a:lnTo>
                  <a:lnTo>
                    <a:pt x="371885" y="664210"/>
                  </a:lnTo>
                  <a:lnTo>
                    <a:pt x="390870" y="706119"/>
                  </a:lnTo>
                  <a:lnTo>
                    <a:pt x="415004" y="746760"/>
                  </a:lnTo>
                  <a:lnTo>
                    <a:pt x="443876" y="789940"/>
                  </a:lnTo>
                  <a:lnTo>
                    <a:pt x="477077" y="839469"/>
                  </a:lnTo>
                  <a:lnTo>
                    <a:pt x="495172" y="866139"/>
                  </a:lnTo>
                  <a:lnTo>
                    <a:pt x="544545" y="866139"/>
                  </a:lnTo>
                  <a:lnTo>
                    <a:pt x="538951" y="859789"/>
                  </a:lnTo>
                  <a:lnTo>
                    <a:pt x="530210" y="849629"/>
                  </a:lnTo>
                  <a:lnTo>
                    <a:pt x="521666" y="840739"/>
                  </a:lnTo>
                  <a:lnTo>
                    <a:pt x="513308" y="831850"/>
                  </a:lnTo>
                  <a:lnTo>
                    <a:pt x="497103" y="815339"/>
                  </a:lnTo>
                  <a:lnTo>
                    <a:pt x="466409" y="781049"/>
                  </a:lnTo>
                  <a:lnTo>
                    <a:pt x="437386" y="740410"/>
                  </a:lnTo>
                  <a:lnTo>
                    <a:pt x="416267" y="698499"/>
                  </a:lnTo>
                  <a:lnTo>
                    <a:pt x="402323" y="664210"/>
                  </a:lnTo>
                  <a:lnTo>
                    <a:pt x="395820" y="648969"/>
                  </a:lnTo>
                  <a:lnTo>
                    <a:pt x="381652" y="599440"/>
                  </a:lnTo>
                  <a:lnTo>
                    <a:pt x="375004" y="551179"/>
                  </a:lnTo>
                  <a:lnTo>
                    <a:pt x="374440" y="519429"/>
                  </a:lnTo>
                  <a:lnTo>
                    <a:pt x="375250" y="504189"/>
                  </a:lnTo>
                  <a:lnTo>
                    <a:pt x="381762" y="457199"/>
                  </a:lnTo>
                  <a:lnTo>
                    <a:pt x="393913" y="412749"/>
                  </a:lnTo>
                  <a:lnTo>
                    <a:pt x="411077" y="369569"/>
                  </a:lnTo>
                  <a:lnTo>
                    <a:pt x="443412" y="351789"/>
                  </a:lnTo>
                  <a:lnTo>
                    <a:pt x="556562" y="351789"/>
                  </a:lnTo>
                  <a:lnTo>
                    <a:pt x="520941" y="340359"/>
                  </a:lnTo>
                  <a:lnTo>
                    <a:pt x="505617" y="335279"/>
                  </a:lnTo>
                  <a:lnTo>
                    <a:pt x="490980" y="331469"/>
                  </a:lnTo>
                  <a:lnTo>
                    <a:pt x="477286" y="326389"/>
                  </a:lnTo>
                  <a:lnTo>
                    <a:pt x="471039" y="323849"/>
                  </a:lnTo>
                  <a:lnTo>
                    <a:pt x="340436" y="323849"/>
                  </a:lnTo>
                  <a:lnTo>
                    <a:pt x="340436" y="264159"/>
                  </a:lnTo>
                  <a:close/>
                </a:path>
                <a:path w="1145539" h="1004569">
                  <a:moveTo>
                    <a:pt x="707430" y="433069"/>
                  </a:moveTo>
                  <a:lnTo>
                    <a:pt x="649922" y="433069"/>
                  </a:lnTo>
                  <a:lnTo>
                    <a:pt x="663950" y="438149"/>
                  </a:lnTo>
                  <a:lnTo>
                    <a:pt x="678117" y="445769"/>
                  </a:lnTo>
                  <a:lnTo>
                    <a:pt x="720525" y="480059"/>
                  </a:lnTo>
                  <a:lnTo>
                    <a:pt x="747792" y="509269"/>
                  </a:lnTo>
                  <a:lnTo>
                    <a:pt x="773386" y="544829"/>
                  </a:lnTo>
                  <a:lnTo>
                    <a:pt x="796567" y="584199"/>
                  </a:lnTo>
                  <a:lnTo>
                    <a:pt x="816590" y="627379"/>
                  </a:lnTo>
                  <a:lnTo>
                    <a:pt x="832714" y="671829"/>
                  </a:lnTo>
                  <a:lnTo>
                    <a:pt x="844196" y="718819"/>
                  </a:lnTo>
                  <a:lnTo>
                    <a:pt x="850293" y="765810"/>
                  </a:lnTo>
                  <a:lnTo>
                    <a:pt x="851090" y="788669"/>
                  </a:lnTo>
                  <a:lnTo>
                    <a:pt x="838679" y="796290"/>
                  </a:lnTo>
                  <a:lnTo>
                    <a:pt x="826906" y="803910"/>
                  </a:lnTo>
                  <a:lnTo>
                    <a:pt x="815626" y="811529"/>
                  </a:lnTo>
                  <a:lnTo>
                    <a:pt x="804698" y="816610"/>
                  </a:lnTo>
                  <a:lnTo>
                    <a:pt x="793977" y="822960"/>
                  </a:lnTo>
                  <a:lnTo>
                    <a:pt x="761629" y="838200"/>
                  </a:lnTo>
                  <a:lnTo>
                    <a:pt x="750306" y="842010"/>
                  </a:lnTo>
                  <a:lnTo>
                    <a:pt x="738474" y="847089"/>
                  </a:lnTo>
                  <a:lnTo>
                    <a:pt x="1145108" y="847089"/>
                  </a:lnTo>
                  <a:lnTo>
                    <a:pt x="1145108" y="741679"/>
                  </a:lnTo>
                  <a:lnTo>
                    <a:pt x="882040" y="741679"/>
                  </a:lnTo>
                  <a:lnTo>
                    <a:pt x="876529" y="732790"/>
                  </a:lnTo>
                  <a:lnTo>
                    <a:pt x="859549" y="687069"/>
                  </a:lnTo>
                  <a:lnTo>
                    <a:pt x="848862" y="647699"/>
                  </a:lnTo>
                  <a:lnTo>
                    <a:pt x="845066" y="634999"/>
                  </a:lnTo>
                  <a:lnTo>
                    <a:pt x="831346" y="596899"/>
                  </a:lnTo>
                  <a:lnTo>
                    <a:pt x="811672" y="563879"/>
                  </a:lnTo>
                  <a:lnTo>
                    <a:pt x="804646" y="549910"/>
                  </a:lnTo>
                  <a:lnTo>
                    <a:pt x="782555" y="513079"/>
                  </a:lnTo>
                  <a:lnTo>
                    <a:pt x="751163" y="476249"/>
                  </a:lnTo>
                  <a:lnTo>
                    <a:pt x="743045" y="467359"/>
                  </a:lnTo>
                  <a:lnTo>
                    <a:pt x="726566" y="452119"/>
                  </a:lnTo>
                  <a:lnTo>
                    <a:pt x="718227" y="444499"/>
                  </a:lnTo>
                  <a:lnTo>
                    <a:pt x="707430" y="433069"/>
                  </a:lnTo>
                  <a:close/>
                </a:path>
                <a:path w="1145539" h="1004569">
                  <a:moveTo>
                    <a:pt x="1145108" y="364489"/>
                  </a:moveTo>
                  <a:lnTo>
                    <a:pt x="812401" y="364489"/>
                  </a:lnTo>
                  <a:lnTo>
                    <a:pt x="840193" y="367029"/>
                  </a:lnTo>
                  <a:lnTo>
                    <a:pt x="853974" y="369569"/>
                  </a:lnTo>
                  <a:lnTo>
                    <a:pt x="932108" y="383539"/>
                  </a:lnTo>
                  <a:lnTo>
                    <a:pt x="951813" y="434339"/>
                  </a:lnTo>
                  <a:lnTo>
                    <a:pt x="956809" y="476249"/>
                  </a:lnTo>
                  <a:lnTo>
                    <a:pt x="958742" y="527049"/>
                  </a:lnTo>
                  <a:lnTo>
                    <a:pt x="958641" y="533399"/>
                  </a:lnTo>
                  <a:lnTo>
                    <a:pt x="953604" y="581660"/>
                  </a:lnTo>
                  <a:lnTo>
                    <a:pt x="941193" y="627379"/>
                  </a:lnTo>
                  <a:lnTo>
                    <a:pt x="921157" y="674369"/>
                  </a:lnTo>
                  <a:lnTo>
                    <a:pt x="893183" y="723899"/>
                  </a:lnTo>
                  <a:lnTo>
                    <a:pt x="882040" y="741679"/>
                  </a:lnTo>
                  <a:lnTo>
                    <a:pt x="1145108" y="741679"/>
                  </a:lnTo>
                  <a:lnTo>
                    <a:pt x="1145108" y="364489"/>
                  </a:lnTo>
                  <a:close/>
                </a:path>
                <a:path w="1145539" h="1004569">
                  <a:moveTo>
                    <a:pt x="329275" y="356869"/>
                  </a:moveTo>
                  <a:lnTo>
                    <a:pt x="284360" y="356869"/>
                  </a:lnTo>
                  <a:lnTo>
                    <a:pt x="282698" y="374649"/>
                  </a:lnTo>
                  <a:lnTo>
                    <a:pt x="280563" y="389889"/>
                  </a:lnTo>
                  <a:lnTo>
                    <a:pt x="270593" y="426719"/>
                  </a:lnTo>
                  <a:lnTo>
                    <a:pt x="237707" y="473709"/>
                  </a:lnTo>
                  <a:lnTo>
                    <a:pt x="228032" y="482599"/>
                  </a:lnTo>
                  <a:lnTo>
                    <a:pt x="216636" y="494029"/>
                  </a:lnTo>
                  <a:lnTo>
                    <a:pt x="262414" y="494029"/>
                  </a:lnTo>
                  <a:lnTo>
                    <a:pt x="266761" y="490219"/>
                  </a:lnTo>
                  <a:lnTo>
                    <a:pt x="289898" y="454659"/>
                  </a:lnTo>
                  <a:lnTo>
                    <a:pt x="309312" y="397509"/>
                  </a:lnTo>
                  <a:lnTo>
                    <a:pt x="312364" y="387349"/>
                  </a:lnTo>
                  <a:lnTo>
                    <a:pt x="315662" y="378459"/>
                  </a:lnTo>
                  <a:lnTo>
                    <a:pt x="319430" y="370839"/>
                  </a:lnTo>
                  <a:lnTo>
                    <a:pt x="323893" y="363219"/>
                  </a:lnTo>
                  <a:lnTo>
                    <a:pt x="329275" y="356869"/>
                  </a:lnTo>
                  <a:close/>
                </a:path>
                <a:path w="1145539" h="1004569">
                  <a:moveTo>
                    <a:pt x="785082" y="337819"/>
                  </a:moveTo>
                  <a:lnTo>
                    <a:pt x="768843" y="337819"/>
                  </a:lnTo>
                  <a:lnTo>
                    <a:pt x="755042" y="339089"/>
                  </a:lnTo>
                  <a:lnTo>
                    <a:pt x="743387" y="340359"/>
                  </a:lnTo>
                  <a:lnTo>
                    <a:pt x="733589" y="342899"/>
                  </a:lnTo>
                  <a:lnTo>
                    <a:pt x="725358" y="345439"/>
                  </a:lnTo>
                  <a:lnTo>
                    <a:pt x="718404" y="349249"/>
                  </a:lnTo>
                  <a:lnTo>
                    <a:pt x="712436" y="351789"/>
                  </a:lnTo>
                  <a:lnTo>
                    <a:pt x="707165" y="355599"/>
                  </a:lnTo>
                  <a:lnTo>
                    <a:pt x="702300" y="358139"/>
                  </a:lnTo>
                  <a:lnTo>
                    <a:pt x="697550" y="361949"/>
                  </a:lnTo>
                  <a:lnTo>
                    <a:pt x="692627" y="364489"/>
                  </a:lnTo>
                  <a:lnTo>
                    <a:pt x="687240" y="367029"/>
                  </a:lnTo>
                  <a:lnTo>
                    <a:pt x="681098" y="369569"/>
                  </a:lnTo>
                  <a:lnTo>
                    <a:pt x="673912" y="370839"/>
                  </a:lnTo>
                  <a:lnTo>
                    <a:pt x="665391" y="370839"/>
                  </a:lnTo>
                  <a:lnTo>
                    <a:pt x="661758" y="372109"/>
                  </a:lnTo>
                  <a:lnTo>
                    <a:pt x="655745" y="373379"/>
                  </a:lnTo>
                  <a:lnTo>
                    <a:pt x="734919" y="373379"/>
                  </a:lnTo>
                  <a:lnTo>
                    <a:pt x="743734" y="370839"/>
                  </a:lnTo>
                  <a:lnTo>
                    <a:pt x="770829" y="365759"/>
                  </a:lnTo>
                  <a:lnTo>
                    <a:pt x="784609" y="364489"/>
                  </a:lnTo>
                  <a:lnTo>
                    <a:pt x="1145108" y="364489"/>
                  </a:lnTo>
                  <a:lnTo>
                    <a:pt x="1145108" y="355599"/>
                  </a:lnTo>
                  <a:lnTo>
                    <a:pt x="912990" y="355599"/>
                  </a:lnTo>
                  <a:lnTo>
                    <a:pt x="880213" y="349249"/>
                  </a:lnTo>
                  <a:lnTo>
                    <a:pt x="851324" y="344169"/>
                  </a:lnTo>
                  <a:lnTo>
                    <a:pt x="826032" y="341629"/>
                  </a:lnTo>
                  <a:lnTo>
                    <a:pt x="804049" y="339089"/>
                  </a:lnTo>
                  <a:lnTo>
                    <a:pt x="785082" y="337819"/>
                  </a:lnTo>
                  <a:close/>
                </a:path>
                <a:path w="1145539" h="1004569">
                  <a:moveTo>
                    <a:pt x="1145108" y="142239"/>
                  </a:moveTo>
                  <a:lnTo>
                    <a:pt x="637787" y="142239"/>
                  </a:lnTo>
                  <a:lnTo>
                    <a:pt x="667147" y="144779"/>
                  </a:lnTo>
                  <a:lnTo>
                    <a:pt x="696344" y="152400"/>
                  </a:lnTo>
                  <a:lnTo>
                    <a:pt x="753043" y="176529"/>
                  </a:lnTo>
                  <a:lnTo>
                    <a:pt x="805471" y="212089"/>
                  </a:lnTo>
                  <a:lnTo>
                    <a:pt x="851214" y="255269"/>
                  </a:lnTo>
                  <a:lnTo>
                    <a:pt x="887859" y="304799"/>
                  </a:lnTo>
                  <a:lnTo>
                    <a:pt x="912990" y="355599"/>
                  </a:lnTo>
                  <a:lnTo>
                    <a:pt x="1145108" y="355599"/>
                  </a:lnTo>
                  <a:lnTo>
                    <a:pt x="1145108" y="142239"/>
                  </a:lnTo>
                  <a:close/>
                </a:path>
                <a:path w="1145539" h="1004569">
                  <a:moveTo>
                    <a:pt x="1145108" y="138429"/>
                  </a:moveTo>
                  <a:lnTo>
                    <a:pt x="526410" y="138429"/>
                  </a:lnTo>
                  <a:lnTo>
                    <a:pt x="506941" y="158750"/>
                  </a:lnTo>
                  <a:lnTo>
                    <a:pt x="490215" y="177800"/>
                  </a:lnTo>
                  <a:lnTo>
                    <a:pt x="475954" y="194309"/>
                  </a:lnTo>
                  <a:lnTo>
                    <a:pt x="463878" y="209549"/>
                  </a:lnTo>
                  <a:lnTo>
                    <a:pt x="453709" y="224789"/>
                  </a:lnTo>
                  <a:lnTo>
                    <a:pt x="445168" y="237489"/>
                  </a:lnTo>
                  <a:lnTo>
                    <a:pt x="437976" y="248919"/>
                  </a:lnTo>
                  <a:lnTo>
                    <a:pt x="431855" y="260349"/>
                  </a:lnTo>
                  <a:lnTo>
                    <a:pt x="426525" y="269239"/>
                  </a:lnTo>
                  <a:lnTo>
                    <a:pt x="401998" y="303529"/>
                  </a:lnTo>
                  <a:lnTo>
                    <a:pt x="355453" y="321309"/>
                  </a:lnTo>
                  <a:lnTo>
                    <a:pt x="340436" y="323849"/>
                  </a:lnTo>
                  <a:lnTo>
                    <a:pt x="471039" y="323849"/>
                  </a:lnTo>
                  <a:lnTo>
                    <a:pt x="464791" y="321309"/>
                  </a:lnTo>
                  <a:lnTo>
                    <a:pt x="453750" y="317499"/>
                  </a:lnTo>
                  <a:lnTo>
                    <a:pt x="444418" y="313689"/>
                  </a:lnTo>
                  <a:lnTo>
                    <a:pt x="437052" y="311149"/>
                  </a:lnTo>
                  <a:lnTo>
                    <a:pt x="433273" y="308609"/>
                  </a:lnTo>
                  <a:lnTo>
                    <a:pt x="453069" y="266699"/>
                  </a:lnTo>
                  <a:lnTo>
                    <a:pt x="475117" y="229869"/>
                  </a:lnTo>
                  <a:lnTo>
                    <a:pt x="524760" y="179069"/>
                  </a:lnTo>
                  <a:lnTo>
                    <a:pt x="579788" y="149859"/>
                  </a:lnTo>
                  <a:lnTo>
                    <a:pt x="637787" y="142239"/>
                  </a:lnTo>
                  <a:lnTo>
                    <a:pt x="1145108" y="142239"/>
                  </a:lnTo>
                  <a:lnTo>
                    <a:pt x="1145108" y="138429"/>
                  </a:lnTo>
                  <a:close/>
                </a:path>
              </a:pathLst>
            </a:custGeom>
            <a:solidFill>
              <a:srgbClr val="5A7A80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3570465" y="1482846"/>
              <a:ext cx="734060" cy="6927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Физическая культура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и спорт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34290" algn="ctr">
                <a:lnSpc>
                  <a:spcPct val="100000"/>
                </a:lnSpc>
                <a:spcBef>
                  <a:spcPts val="41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901,5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4962359" y="2613934"/>
            <a:ext cx="2027085" cy="1005843"/>
            <a:chOff x="4593270" y="1341634"/>
            <a:chExt cx="2027085" cy="1005843"/>
          </a:xfrm>
        </p:grpSpPr>
        <p:sp>
          <p:nvSpPr>
            <p:cNvPr id="17" name="object 17"/>
            <p:cNvSpPr/>
            <p:nvPr/>
          </p:nvSpPr>
          <p:spPr>
            <a:xfrm>
              <a:off x="5282680" y="1976903"/>
              <a:ext cx="121285" cy="180340"/>
            </a:xfrm>
            <a:custGeom>
              <a:avLst/>
              <a:gdLst/>
              <a:ahLst/>
              <a:cxnLst/>
              <a:rect l="l" t="t" r="r" b="b"/>
              <a:pathLst>
                <a:path w="121285" h="180339">
                  <a:moveTo>
                    <a:pt x="73110" y="0"/>
                  </a:moveTo>
                  <a:lnTo>
                    <a:pt x="60510" y="8005"/>
                  </a:lnTo>
                  <a:lnTo>
                    <a:pt x="49021" y="14853"/>
                  </a:lnTo>
                  <a:lnTo>
                    <a:pt x="38663" y="21201"/>
                  </a:lnTo>
                  <a:lnTo>
                    <a:pt x="8977" y="54695"/>
                  </a:lnTo>
                  <a:lnTo>
                    <a:pt x="101" y="108694"/>
                  </a:lnTo>
                  <a:lnTo>
                    <a:pt x="0" y="128058"/>
                  </a:lnTo>
                  <a:lnTo>
                    <a:pt x="1124" y="143861"/>
                  </a:lnTo>
                  <a:lnTo>
                    <a:pt x="23224" y="179443"/>
                  </a:lnTo>
                  <a:lnTo>
                    <a:pt x="30555" y="179872"/>
                  </a:lnTo>
                  <a:lnTo>
                    <a:pt x="38728" y="178738"/>
                  </a:lnTo>
                  <a:lnTo>
                    <a:pt x="96910" y="142811"/>
                  </a:lnTo>
                  <a:lnTo>
                    <a:pt x="120722" y="95211"/>
                  </a:lnTo>
                  <a:lnTo>
                    <a:pt x="120722" y="47599"/>
                  </a:lnTo>
                  <a:lnTo>
                    <a:pt x="73110" y="47599"/>
                  </a:lnTo>
                  <a:lnTo>
                    <a:pt x="73110" y="0"/>
                  </a:lnTo>
                  <a:close/>
                </a:path>
                <a:path w="121285" h="180339">
                  <a:moveTo>
                    <a:pt x="120722" y="23799"/>
                  </a:moveTo>
                  <a:lnTo>
                    <a:pt x="73110" y="47599"/>
                  </a:lnTo>
                  <a:lnTo>
                    <a:pt x="120722" y="47599"/>
                  </a:lnTo>
                  <a:lnTo>
                    <a:pt x="120722" y="23799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593270" y="1858771"/>
              <a:ext cx="120014" cy="165735"/>
            </a:xfrm>
            <a:custGeom>
              <a:avLst/>
              <a:gdLst/>
              <a:ahLst/>
              <a:cxnLst/>
              <a:rect l="l" t="t" r="r" b="b"/>
              <a:pathLst>
                <a:path w="120014" h="165735">
                  <a:moveTo>
                    <a:pt x="64117" y="139851"/>
                  </a:moveTo>
                  <a:lnTo>
                    <a:pt x="3716" y="139851"/>
                  </a:lnTo>
                  <a:lnTo>
                    <a:pt x="5365" y="140082"/>
                  </a:lnTo>
                  <a:lnTo>
                    <a:pt x="7402" y="140998"/>
                  </a:lnTo>
                  <a:lnTo>
                    <a:pt x="24675" y="165742"/>
                  </a:lnTo>
                  <a:lnTo>
                    <a:pt x="38391" y="156699"/>
                  </a:lnTo>
                  <a:lnTo>
                    <a:pt x="61884" y="141392"/>
                  </a:lnTo>
                  <a:lnTo>
                    <a:pt x="64117" y="139851"/>
                  </a:lnTo>
                  <a:close/>
                </a:path>
                <a:path w="120014" h="165735">
                  <a:moveTo>
                    <a:pt x="30015" y="775"/>
                  </a:moveTo>
                  <a:lnTo>
                    <a:pt x="20976" y="11543"/>
                  </a:lnTo>
                  <a:lnTo>
                    <a:pt x="13815" y="19658"/>
                  </a:lnTo>
                  <a:lnTo>
                    <a:pt x="8383" y="26900"/>
                  </a:lnTo>
                  <a:lnTo>
                    <a:pt x="876" y="70530"/>
                  </a:lnTo>
                  <a:lnTo>
                    <a:pt x="821" y="87138"/>
                  </a:lnTo>
                  <a:lnTo>
                    <a:pt x="720" y="97228"/>
                  </a:lnTo>
                  <a:lnTo>
                    <a:pt x="598" y="106064"/>
                  </a:lnTo>
                  <a:lnTo>
                    <a:pt x="456" y="113931"/>
                  </a:lnTo>
                  <a:lnTo>
                    <a:pt x="266" y="121939"/>
                  </a:lnTo>
                  <a:lnTo>
                    <a:pt x="102" y="127894"/>
                  </a:lnTo>
                  <a:lnTo>
                    <a:pt x="0" y="139072"/>
                  </a:lnTo>
                  <a:lnTo>
                    <a:pt x="261" y="140120"/>
                  </a:lnTo>
                  <a:lnTo>
                    <a:pt x="726" y="140439"/>
                  </a:lnTo>
                  <a:lnTo>
                    <a:pt x="1433" y="140312"/>
                  </a:lnTo>
                  <a:lnTo>
                    <a:pt x="2417" y="140022"/>
                  </a:lnTo>
                  <a:lnTo>
                    <a:pt x="3716" y="139851"/>
                  </a:lnTo>
                  <a:lnTo>
                    <a:pt x="64117" y="139851"/>
                  </a:lnTo>
                  <a:lnTo>
                    <a:pt x="71789" y="134559"/>
                  </a:lnTo>
                  <a:lnTo>
                    <a:pt x="100649" y="106064"/>
                  </a:lnTo>
                  <a:lnTo>
                    <a:pt x="113757" y="70530"/>
                  </a:lnTo>
                  <a:lnTo>
                    <a:pt x="48488" y="70530"/>
                  </a:lnTo>
                  <a:lnTo>
                    <a:pt x="52415" y="53308"/>
                  </a:lnTo>
                  <a:lnTo>
                    <a:pt x="65773" y="11333"/>
                  </a:lnTo>
                  <a:lnTo>
                    <a:pt x="69199" y="4235"/>
                  </a:lnTo>
                  <a:lnTo>
                    <a:pt x="54633" y="4235"/>
                  </a:lnTo>
                  <a:lnTo>
                    <a:pt x="47813" y="4099"/>
                  </a:lnTo>
                  <a:lnTo>
                    <a:pt x="39633" y="3031"/>
                  </a:lnTo>
                  <a:lnTo>
                    <a:pt x="30015" y="775"/>
                  </a:lnTo>
                  <a:close/>
                </a:path>
                <a:path w="120014" h="165735">
                  <a:moveTo>
                    <a:pt x="116179" y="3385"/>
                  </a:moveTo>
                  <a:lnTo>
                    <a:pt x="110972" y="4897"/>
                  </a:lnTo>
                  <a:lnTo>
                    <a:pt x="109283" y="12339"/>
                  </a:lnTo>
                  <a:lnTo>
                    <a:pt x="48488" y="70530"/>
                  </a:lnTo>
                  <a:lnTo>
                    <a:pt x="113757" y="70530"/>
                  </a:lnTo>
                  <a:lnTo>
                    <a:pt x="115386" y="62060"/>
                  </a:lnTo>
                  <a:lnTo>
                    <a:pt x="117347" y="46503"/>
                  </a:lnTo>
                  <a:lnTo>
                    <a:pt x="118749" y="28554"/>
                  </a:lnTo>
                  <a:lnTo>
                    <a:pt x="119655" y="7930"/>
                  </a:lnTo>
                  <a:lnTo>
                    <a:pt x="116179" y="3385"/>
                  </a:lnTo>
                  <a:close/>
                </a:path>
                <a:path w="120014" h="165735">
                  <a:moveTo>
                    <a:pt x="71520" y="0"/>
                  </a:moveTo>
                  <a:lnTo>
                    <a:pt x="71166" y="14"/>
                  </a:lnTo>
                  <a:lnTo>
                    <a:pt x="69935" y="650"/>
                  </a:lnTo>
                  <a:lnTo>
                    <a:pt x="67746" y="1649"/>
                  </a:lnTo>
                  <a:lnTo>
                    <a:pt x="64519" y="2752"/>
                  </a:lnTo>
                  <a:lnTo>
                    <a:pt x="60175" y="3700"/>
                  </a:lnTo>
                  <a:lnTo>
                    <a:pt x="54633" y="4235"/>
                  </a:lnTo>
                  <a:lnTo>
                    <a:pt x="69199" y="4235"/>
                  </a:lnTo>
                  <a:lnTo>
                    <a:pt x="69988" y="2752"/>
                  </a:lnTo>
                  <a:lnTo>
                    <a:pt x="71188" y="650"/>
                  </a:lnTo>
                  <a:lnTo>
                    <a:pt x="71520" y="0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766581" y="2000701"/>
              <a:ext cx="113030" cy="177165"/>
            </a:xfrm>
            <a:custGeom>
              <a:avLst/>
              <a:gdLst/>
              <a:ahLst/>
              <a:cxnLst/>
              <a:rect l="l" t="t" r="r" b="b"/>
              <a:pathLst>
                <a:path w="113029" h="177164">
                  <a:moveTo>
                    <a:pt x="65579" y="0"/>
                  </a:moveTo>
                  <a:lnTo>
                    <a:pt x="30667" y="28779"/>
                  </a:lnTo>
                  <a:lnTo>
                    <a:pt x="5727" y="63077"/>
                  </a:lnTo>
                  <a:lnTo>
                    <a:pt x="0" y="90030"/>
                  </a:lnTo>
                  <a:lnTo>
                    <a:pt x="70" y="99901"/>
                  </a:lnTo>
                  <a:lnTo>
                    <a:pt x="7786" y="147087"/>
                  </a:lnTo>
                  <a:lnTo>
                    <a:pt x="14814" y="177015"/>
                  </a:lnTo>
                  <a:lnTo>
                    <a:pt x="43293" y="163930"/>
                  </a:lnTo>
                  <a:lnTo>
                    <a:pt x="83153" y="140802"/>
                  </a:lnTo>
                  <a:lnTo>
                    <a:pt x="104571" y="105369"/>
                  </a:lnTo>
                  <a:lnTo>
                    <a:pt x="110510" y="71412"/>
                  </a:lnTo>
                  <a:lnTo>
                    <a:pt x="65579" y="71412"/>
                  </a:lnTo>
                  <a:lnTo>
                    <a:pt x="65579" y="0"/>
                  </a:lnTo>
                  <a:close/>
                </a:path>
                <a:path w="113029" h="177164">
                  <a:moveTo>
                    <a:pt x="112774" y="38001"/>
                  </a:moveTo>
                  <a:lnTo>
                    <a:pt x="77428" y="59537"/>
                  </a:lnTo>
                  <a:lnTo>
                    <a:pt x="75536" y="61442"/>
                  </a:lnTo>
                  <a:lnTo>
                    <a:pt x="69325" y="67259"/>
                  </a:lnTo>
                  <a:lnTo>
                    <a:pt x="65579" y="71412"/>
                  </a:lnTo>
                  <a:lnTo>
                    <a:pt x="110510" y="71412"/>
                  </a:lnTo>
                  <a:lnTo>
                    <a:pt x="111677" y="58911"/>
                  </a:lnTo>
                  <a:lnTo>
                    <a:pt x="112774" y="38001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022572" y="1908256"/>
              <a:ext cx="116839" cy="164465"/>
            </a:xfrm>
            <a:custGeom>
              <a:avLst/>
              <a:gdLst/>
              <a:ahLst/>
              <a:cxnLst/>
              <a:rect l="l" t="t" r="r" b="b"/>
              <a:pathLst>
                <a:path w="116839" h="164464">
                  <a:moveTo>
                    <a:pt x="53131" y="0"/>
                  </a:moveTo>
                  <a:lnTo>
                    <a:pt x="44408" y="10979"/>
                  </a:lnTo>
                  <a:lnTo>
                    <a:pt x="36696" y="20374"/>
                  </a:lnTo>
                  <a:lnTo>
                    <a:pt x="24055" y="35552"/>
                  </a:lnTo>
                  <a:lnTo>
                    <a:pt x="19003" y="41902"/>
                  </a:lnTo>
                  <a:lnTo>
                    <a:pt x="2508" y="80542"/>
                  </a:lnTo>
                  <a:lnTo>
                    <a:pt x="112" y="127643"/>
                  </a:lnTo>
                  <a:lnTo>
                    <a:pt x="0" y="163856"/>
                  </a:lnTo>
                  <a:lnTo>
                    <a:pt x="17160" y="158913"/>
                  </a:lnTo>
                  <a:lnTo>
                    <a:pt x="56895" y="142335"/>
                  </a:lnTo>
                  <a:lnTo>
                    <a:pt x="89135" y="111788"/>
                  </a:lnTo>
                  <a:lnTo>
                    <a:pt x="108155" y="64734"/>
                  </a:lnTo>
                  <a:lnTo>
                    <a:pt x="116281" y="32680"/>
                  </a:lnTo>
                  <a:lnTo>
                    <a:pt x="95691" y="22884"/>
                  </a:lnTo>
                  <a:lnTo>
                    <a:pt x="89296" y="19745"/>
                  </a:lnTo>
                  <a:lnTo>
                    <a:pt x="84857" y="17483"/>
                  </a:lnTo>
                  <a:lnTo>
                    <a:pt x="81889" y="15876"/>
                  </a:lnTo>
                  <a:lnTo>
                    <a:pt x="79910" y="14703"/>
                  </a:lnTo>
                  <a:lnTo>
                    <a:pt x="76985" y="12769"/>
                  </a:lnTo>
                  <a:lnTo>
                    <a:pt x="75071" y="11566"/>
                  </a:lnTo>
                  <a:lnTo>
                    <a:pt x="72212" y="9909"/>
                  </a:lnTo>
                  <a:lnTo>
                    <a:pt x="67925" y="7577"/>
                  </a:lnTo>
                  <a:lnTo>
                    <a:pt x="61726" y="4347"/>
                  </a:lnTo>
                  <a:lnTo>
                    <a:pt x="53131" y="0"/>
                  </a:lnTo>
                  <a:close/>
                </a:path>
              </a:pathLst>
            </a:custGeom>
            <a:solidFill>
              <a:srgbClr val="E6EACE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594902" y="134163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594902" y="134163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40"/>
                  </a:lnTo>
                  <a:lnTo>
                    <a:pt x="0" y="1005840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594897" y="1341634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08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08" y="1005840"/>
                  </a:lnTo>
                  <a:lnTo>
                    <a:pt x="1145108" y="884887"/>
                  </a:lnTo>
                  <a:lnTo>
                    <a:pt x="817545" y="884887"/>
                  </a:lnTo>
                  <a:lnTo>
                    <a:pt x="750291" y="883293"/>
                  </a:lnTo>
                  <a:lnTo>
                    <a:pt x="578933" y="883293"/>
                  </a:lnTo>
                  <a:lnTo>
                    <a:pt x="566680" y="883234"/>
                  </a:lnTo>
                  <a:lnTo>
                    <a:pt x="527693" y="878578"/>
                  </a:lnTo>
                  <a:lnTo>
                    <a:pt x="486267" y="855187"/>
                  </a:lnTo>
                  <a:lnTo>
                    <a:pt x="455549" y="826901"/>
                  </a:lnTo>
                  <a:lnTo>
                    <a:pt x="321136" y="824598"/>
                  </a:lnTo>
                  <a:lnTo>
                    <a:pt x="278115" y="821632"/>
                  </a:lnTo>
                  <a:lnTo>
                    <a:pt x="237434" y="809054"/>
                  </a:lnTo>
                  <a:lnTo>
                    <a:pt x="215800" y="766175"/>
                  </a:lnTo>
                  <a:lnTo>
                    <a:pt x="213852" y="728859"/>
                  </a:lnTo>
                  <a:lnTo>
                    <a:pt x="214103" y="705321"/>
                  </a:lnTo>
                  <a:lnTo>
                    <a:pt x="214791" y="678181"/>
                  </a:lnTo>
                  <a:lnTo>
                    <a:pt x="215634" y="647181"/>
                  </a:lnTo>
                  <a:lnTo>
                    <a:pt x="216348" y="612058"/>
                  </a:lnTo>
                  <a:lnTo>
                    <a:pt x="216649" y="572554"/>
                  </a:lnTo>
                  <a:lnTo>
                    <a:pt x="216459" y="533052"/>
                  </a:lnTo>
                  <a:lnTo>
                    <a:pt x="215709" y="466954"/>
                  </a:lnTo>
                  <a:lnTo>
                    <a:pt x="215700" y="437914"/>
                  </a:lnTo>
                  <a:lnTo>
                    <a:pt x="217484" y="396240"/>
                  </a:lnTo>
                  <a:lnTo>
                    <a:pt x="228869" y="353520"/>
                  </a:lnTo>
                  <a:lnTo>
                    <a:pt x="270912" y="328189"/>
                  </a:lnTo>
                  <a:lnTo>
                    <a:pt x="331528" y="323977"/>
                  </a:lnTo>
                  <a:lnTo>
                    <a:pt x="464233" y="323977"/>
                  </a:lnTo>
                  <a:lnTo>
                    <a:pt x="464067" y="265002"/>
                  </a:lnTo>
                  <a:lnTo>
                    <a:pt x="464606" y="207357"/>
                  </a:lnTo>
                  <a:lnTo>
                    <a:pt x="467577" y="168980"/>
                  </a:lnTo>
                  <a:lnTo>
                    <a:pt x="480214" y="131724"/>
                  </a:lnTo>
                  <a:lnTo>
                    <a:pt x="521113" y="110213"/>
                  </a:lnTo>
                  <a:lnTo>
                    <a:pt x="577135" y="107080"/>
                  </a:lnTo>
                  <a:lnTo>
                    <a:pt x="1145108" y="107080"/>
                  </a:lnTo>
                  <a:lnTo>
                    <a:pt x="1145108" y="0"/>
                  </a:lnTo>
                  <a:close/>
                </a:path>
                <a:path w="1145539" h="1005839">
                  <a:moveTo>
                    <a:pt x="1145108" y="108287"/>
                  </a:moveTo>
                  <a:lnTo>
                    <a:pt x="778058" y="108287"/>
                  </a:lnTo>
                  <a:lnTo>
                    <a:pt x="811076" y="108736"/>
                  </a:lnTo>
                  <a:lnTo>
                    <a:pt x="839336" y="109928"/>
                  </a:lnTo>
                  <a:lnTo>
                    <a:pt x="882974" y="115840"/>
                  </a:lnTo>
                  <a:lnTo>
                    <a:pt x="921448" y="138403"/>
                  </a:lnTo>
                  <a:lnTo>
                    <a:pt x="935898" y="185199"/>
                  </a:lnTo>
                  <a:lnTo>
                    <a:pt x="937000" y="207699"/>
                  </a:lnTo>
                  <a:lnTo>
                    <a:pt x="936827" y="234192"/>
                  </a:lnTo>
                  <a:lnTo>
                    <a:pt x="935724" y="265002"/>
                  </a:lnTo>
                  <a:lnTo>
                    <a:pt x="932127" y="340874"/>
                  </a:lnTo>
                  <a:lnTo>
                    <a:pt x="930328" y="386585"/>
                  </a:lnTo>
                  <a:lnTo>
                    <a:pt x="928993" y="437914"/>
                  </a:lnTo>
                  <a:lnTo>
                    <a:pt x="928471" y="495185"/>
                  </a:lnTo>
                  <a:lnTo>
                    <a:pt x="928879" y="558740"/>
                  </a:lnTo>
                  <a:lnTo>
                    <a:pt x="929879" y="615064"/>
                  </a:lnTo>
                  <a:lnTo>
                    <a:pt x="931134" y="664588"/>
                  </a:lnTo>
                  <a:lnTo>
                    <a:pt x="932308" y="707740"/>
                  </a:lnTo>
                  <a:lnTo>
                    <a:pt x="933064" y="744950"/>
                  </a:lnTo>
                  <a:lnTo>
                    <a:pt x="931975" y="803260"/>
                  </a:lnTo>
                  <a:lnTo>
                    <a:pt x="925177" y="842955"/>
                  </a:lnTo>
                  <a:lnTo>
                    <a:pt x="898384" y="875108"/>
                  </a:lnTo>
                  <a:lnTo>
                    <a:pt x="843598" y="884700"/>
                  </a:lnTo>
                  <a:lnTo>
                    <a:pt x="817545" y="884887"/>
                  </a:lnTo>
                  <a:lnTo>
                    <a:pt x="1145108" y="884887"/>
                  </a:lnTo>
                  <a:lnTo>
                    <a:pt x="1145108" y="108287"/>
                  </a:lnTo>
                  <a:close/>
                </a:path>
                <a:path w="1145539" h="1005839">
                  <a:moveTo>
                    <a:pt x="665403" y="882040"/>
                  </a:moveTo>
                  <a:lnTo>
                    <a:pt x="644071" y="882158"/>
                  </a:lnTo>
                  <a:lnTo>
                    <a:pt x="578933" y="883293"/>
                  </a:lnTo>
                  <a:lnTo>
                    <a:pt x="750291" y="883293"/>
                  </a:lnTo>
                  <a:lnTo>
                    <a:pt x="711301" y="882433"/>
                  </a:lnTo>
                  <a:lnTo>
                    <a:pt x="665403" y="882040"/>
                  </a:lnTo>
                  <a:close/>
                </a:path>
                <a:path w="1145539" h="1005839">
                  <a:moveTo>
                    <a:pt x="464233" y="323977"/>
                  </a:moveTo>
                  <a:lnTo>
                    <a:pt x="331528" y="323977"/>
                  </a:lnTo>
                  <a:lnTo>
                    <a:pt x="464235" y="324967"/>
                  </a:lnTo>
                  <a:lnTo>
                    <a:pt x="464233" y="323977"/>
                  </a:lnTo>
                  <a:close/>
                </a:path>
                <a:path w="1145539" h="1005839">
                  <a:moveTo>
                    <a:pt x="1145108" y="107080"/>
                  </a:moveTo>
                  <a:lnTo>
                    <a:pt x="577135" y="107080"/>
                  </a:lnTo>
                  <a:lnTo>
                    <a:pt x="696353" y="108318"/>
                  </a:lnTo>
                  <a:lnTo>
                    <a:pt x="1145108" y="108287"/>
                  </a:lnTo>
                  <a:lnTo>
                    <a:pt x="1145108" y="107080"/>
                  </a:lnTo>
                  <a:close/>
                </a:path>
              </a:pathLst>
            </a:custGeom>
            <a:solidFill>
              <a:srgbClr val="D3BC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5121026" y="2138484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5">
                  <a:moveTo>
                    <a:pt x="0" y="0"/>
                  </a:moveTo>
                  <a:lnTo>
                    <a:pt x="108330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5136501" y="200703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5121026" y="1983544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5136501" y="185209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5121026" y="1829239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6990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5136501" y="1697159"/>
              <a:ext cx="0" cy="109220"/>
            </a:xfrm>
            <a:custGeom>
              <a:avLst/>
              <a:gdLst/>
              <a:ahLst/>
              <a:cxnLst/>
              <a:rect l="l" t="t" r="r" b="b"/>
              <a:pathLst>
                <a:path h="109219">
                  <a:moveTo>
                    <a:pt x="0" y="0"/>
                  </a:moveTo>
                  <a:lnTo>
                    <a:pt x="0" y="109219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5121026" y="1674299"/>
              <a:ext cx="340995" cy="0"/>
            </a:xfrm>
            <a:custGeom>
              <a:avLst/>
              <a:gdLst/>
              <a:ahLst/>
              <a:cxnLst/>
              <a:rect l="l" t="t" r="r" b="b"/>
              <a:pathLst>
                <a:path w="340995">
                  <a:moveTo>
                    <a:pt x="0" y="0"/>
                  </a:moveTo>
                  <a:lnTo>
                    <a:pt x="340436" y="0"/>
                  </a:lnTo>
                </a:path>
              </a:pathLst>
            </a:custGeom>
            <a:ln w="46990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5136501" y="1542219"/>
              <a:ext cx="0" cy="109220"/>
            </a:xfrm>
            <a:custGeom>
              <a:avLst/>
              <a:gdLst/>
              <a:ahLst/>
              <a:cxnLst/>
              <a:rect l="l" t="t" r="r" b="b"/>
              <a:pathLst>
                <a:path h="109219">
                  <a:moveTo>
                    <a:pt x="0" y="0"/>
                  </a:moveTo>
                  <a:lnTo>
                    <a:pt x="0" y="10922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5353144" y="2138484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5">
                  <a:moveTo>
                    <a:pt x="0" y="0"/>
                  </a:moveTo>
                  <a:lnTo>
                    <a:pt x="108318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5368619" y="2007039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5213882" y="2007039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5445993" y="2007039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5213882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5291251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5368619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5445993" y="1852290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5213882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5291251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5368619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5445993" y="169755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5213882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5291251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5368619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5445993" y="1542803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4873439" y="2076586"/>
              <a:ext cx="186055" cy="0"/>
            </a:xfrm>
            <a:custGeom>
              <a:avLst/>
              <a:gdLst/>
              <a:ahLst/>
              <a:cxnLst/>
              <a:rect l="l" t="t" r="r" b="b"/>
              <a:pathLst>
                <a:path w="186054">
                  <a:moveTo>
                    <a:pt x="0" y="0"/>
                  </a:moveTo>
                  <a:lnTo>
                    <a:pt x="18568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4888914" y="1945141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4873439" y="1921646"/>
              <a:ext cx="186055" cy="0"/>
            </a:xfrm>
            <a:custGeom>
              <a:avLst/>
              <a:gdLst/>
              <a:ahLst/>
              <a:cxnLst/>
              <a:rect l="l" t="t" r="r" b="b"/>
              <a:pathLst>
                <a:path w="186054">
                  <a:moveTo>
                    <a:pt x="0" y="0"/>
                  </a:moveTo>
                  <a:lnTo>
                    <a:pt x="185686" y="0"/>
                  </a:lnTo>
                </a:path>
              </a:pathLst>
            </a:custGeom>
            <a:ln w="4825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4888914" y="1790201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950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4873439" y="1727971"/>
              <a:ext cx="186055" cy="62230"/>
            </a:xfrm>
            <a:custGeom>
              <a:avLst/>
              <a:gdLst/>
              <a:ahLst/>
              <a:cxnLst/>
              <a:rect l="l" t="t" r="r" b="b"/>
              <a:pathLst>
                <a:path w="186054" h="62230">
                  <a:moveTo>
                    <a:pt x="0" y="62230"/>
                  </a:moveTo>
                  <a:lnTo>
                    <a:pt x="185686" y="62230"/>
                  </a:lnTo>
                  <a:lnTo>
                    <a:pt x="185686" y="0"/>
                  </a:lnTo>
                  <a:lnTo>
                    <a:pt x="0" y="0"/>
                  </a:lnTo>
                  <a:lnTo>
                    <a:pt x="0" y="62230"/>
                  </a:lnTo>
                  <a:close/>
                </a:path>
              </a:pathLst>
            </a:custGeom>
            <a:solidFill>
              <a:srgbClr val="D3BC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4966283" y="194514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5043658" y="194514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4966283" y="179039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19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5043658" y="1790391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8"/>
                  </a:lnTo>
                </a:path>
              </a:pathLst>
            </a:custGeom>
            <a:ln w="32207">
              <a:solidFill>
                <a:srgbClr val="D3BC47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object 76"/>
            <p:cNvSpPr txBox="1"/>
            <p:nvPr/>
          </p:nvSpPr>
          <p:spPr>
            <a:xfrm>
              <a:off x="5726911" y="1526348"/>
              <a:ext cx="893444" cy="6648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Жилищно- коммунальное хозяйство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21590" algn="ctr">
                <a:lnSpc>
                  <a:spcPct val="100000"/>
                </a:lnSpc>
                <a:spcBef>
                  <a:spcPts val="29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1 884,2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2606218" y="5364416"/>
            <a:ext cx="2056815" cy="1005840"/>
            <a:chOff x="6911246" y="1365434"/>
            <a:chExt cx="2056815" cy="1005840"/>
          </a:xfrm>
        </p:grpSpPr>
        <p:sp>
          <p:nvSpPr>
            <p:cNvPr id="59" name="object 59"/>
            <p:cNvSpPr/>
            <p:nvPr/>
          </p:nvSpPr>
          <p:spPr>
            <a:xfrm>
              <a:off x="6911246" y="1365434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40" h="1005839">
                  <a:moveTo>
                    <a:pt x="1145095" y="0"/>
                  </a:moveTo>
                  <a:lnTo>
                    <a:pt x="0" y="0"/>
                  </a:lnTo>
                  <a:lnTo>
                    <a:pt x="0" y="1005839"/>
                  </a:lnTo>
                  <a:lnTo>
                    <a:pt x="1145095" y="1005839"/>
                  </a:lnTo>
                  <a:lnTo>
                    <a:pt x="1145095" y="773609"/>
                  </a:lnTo>
                  <a:lnTo>
                    <a:pt x="380627" y="773609"/>
                  </a:lnTo>
                  <a:lnTo>
                    <a:pt x="363187" y="772521"/>
                  </a:lnTo>
                  <a:lnTo>
                    <a:pt x="324564" y="758978"/>
                  </a:lnTo>
                  <a:lnTo>
                    <a:pt x="301587" y="742538"/>
                  </a:lnTo>
                  <a:lnTo>
                    <a:pt x="134197" y="742538"/>
                  </a:lnTo>
                  <a:lnTo>
                    <a:pt x="123786" y="649922"/>
                  </a:lnTo>
                  <a:lnTo>
                    <a:pt x="138159" y="646628"/>
                  </a:lnTo>
                  <a:lnTo>
                    <a:pt x="152783" y="643708"/>
                  </a:lnTo>
                  <a:lnTo>
                    <a:pt x="181635" y="638335"/>
                  </a:lnTo>
                  <a:lnTo>
                    <a:pt x="195287" y="635554"/>
                  </a:lnTo>
                  <a:lnTo>
                    <a:pt x="238034" y="619955"/>
                  </a:lnTo>
                  <a:lnTo>
                    <a:pt x="249585" y="598959"/>
                  </a:lnTo>
                  <a:lnTo>
                    <a:pt x="247996" y="589313"/>
                  </a:lnTo>
                  <a:lnTo>
                    <a:pt x="216636" y="479704"/>
                  </a:lnTo>
                  <a:lnTo>
                    <a:pt x="340423" y="448754"/>
                  </a:lnTo>
                  <a:lnTo>
                    <a:pt x="357671" y="448754"/>
                  </a:lnTo>
                  <a:lnTo>
                    <a:pt x="351052" y="437919"/>
                  </a:lnTo>
                  <a:lnTo>
                    <a:pt x="343267" y="425626"/>
                  </a:lnTo>
                  <a:lnTo>
                    <a:pt x="327711" y="401388"/>
                  </a:lnTo>
                  <a:lnTo>
                    <a:pt x="320333" y="389575"/>
                  </a:lnTo>
                  <a:lnTo>
                    <a:pt x="298078" y="345895"/>
                  </a:lnTo>
                  <a:lnTo>
                    <a:pt x="294059" y="327123"/>
                  </a:lnTo>
                  <a:lnTo>
                    <a:pt x="290314" y="311937"/>
                  </a:lnTo>
                  <a:lnTo>
                    <a:pt x="288287" y="299428"/>
                  </a:lnTo>
                  <a:lnTo>
                    <a:pt x="287840" y="289455"/>
                  </a:lnTo>
                  <a:lnTo>
                    <a:pt x="288833" y="281877"/>
                  </a:lnTo>
                  <a:lnTo>
                    <a:pt x="291126" y="276553"/>
                  </a:lnTo>
                  <a:lnTo>
                    <a:pt x="294580" y="273342"/>
                  </a:lnTo>
                  <a:lnTo>
                    <a:pt x="299056" y="272104"/>
                  </a:lnTo>
                  <a:lnTo>
                    <a:pt x="1145095" y="272104"/>
                  </a:lnTo>
                  <a:lnTo>
                    <a:pt x="1145095" y="0"/>
                  </a:lnTo>
                  <a:close/>
                </a:path>
                <a:path w="1145540" h="1005839">
                  <a:moveTo>
                    <a:pt x="1145095" y="336637"/>
                  </a:moveTo>
                  <a:lnTo>
                    <a:pt x="1037517" y="336637"/>
                  </a:lnTo>
                  <a:lnTo>
                    <a:pt x="1038667" y="336640"/>
                  </a:lnTo>
                  <a:lnTo>
                    <a:pt x="1039199" y="337272"/>
                  </a:lnTo>
                  <a:lnTo>
                    <a:pt x="1052106" y="355777"/>
                  </a:lnTo>
                  <a:lnTo>
                    <a:pt x="1048078" y="368609"/>
                  </a:lnTo>
                  <a:lnTo>
                    <a:pt x="1021226" y="398838"/>
                  </a:lnTo>
                  <a:lnTo>
                    <a:pt x="977208" y="408968"/>
                  </a:lnTo>
                  <a:lnTo>
                    <a:pt x="948771" y="412184"/>
                  </a:lnTo>
                  <a:lnTo>
                    <a:pt x="932947" y="414326"/>
                  </a:lnTo>
                  <a:lnTo>
                    <a:pt x="916053" y="417202"/>
                  </a:lnTo>
                  <a:lnTo>
                    <a:pt x="903028" y="417515"/>
                  </a:lnTo>
                  <a:lnTo>
                    <a:pt x="890081" y="418173"/>
                  </a:lnTo>
                  <a:lnTo>
                    <a:pt x="877205" y="419124"/>
                  </a:lnTo>
                  <a:lnTo>
                    <a:pt x="864395" y="420311"/>
                  </a:lnTo>
                  <a:lnTo>
                    <a:pt x="851646" y="421679"/>
                  </a:lnTo>
                  <a:lnTo>
                    <a:pt x="788611" y="429326"/>
                  </a:lnTo>
                  <a:lnTo>
                    <a:pt x="776108" y="430633"/>
                  </a:lnTo>
                  <a:lnTo>
                    <a:pt x="763627" y="431736"/>
                  </a:lnTo>
                  <a:lnTo>
                    <a:pt x="751162" y="432583"/>
                  </a:lnTo>
                  <a:lnTo>
                    <a:pt x="738707" y="433117"/>
                  </a:lnTo>
                  <a:lnTo>
                    <a:pt x="739355" y="445222"/>
                  </a:lnTo>
                  <a:lnTo>
                    <a:pt x="729338" y="479704"/>
                  </a:lnTo>
                  <a:lnTo>
                    <a:pt x="725611" y="486738"/>
                  </a:lnTo>
                  <a:lnTo>
                    <a:pt x="721429" y="495957"/>
                  </a:lnTo>
                  <a:lnTo>
                    <a:pt x="717006" y="507973"/>
                  </a:lnTo>
                  <a:lnTo>
                    <a:pt x="712455" y="523586"/>
                  </a:lnTo>
                  <a:lnTo>
                    <a:pt x="526122" y="541604"/>
                  </a:lnTo>
                  <a:lnTo>
                    <a:pt x="541591" y="680872"/>
                  </a:lnTo>
                  <a:lnTo>
                    <a:pt x="526127" y="690066"/>
                  </a:lnTo>
                  <a:lnTo>
                    <a:pt x="512612" y="698781"/>
                  </a:lnTo>
                  <a:lnTo>
                    <a:pt x="481697" y="722049"/>
                  </a:lnTo>
                  <a:lnTo>
                    <a:pt x="455215" y="746365"/>
                  </a:lnTo>
                  <a:lnTo>
                    <a:pt x="449847" y="751246"/>
                  </a:lnTo>
                  <a:lnTo>
                    <a:pt x="412228" y="770468"/>
                  </a:lnTo>
                  <a:lnTo>
                    <a:pt x="380627" y="773609"/>
                  </a:lnTo>
                  <a:lnTo>
                    <a:pt x="1145095" y="773609"/>
                  </a:lnTo>
                  <a:lnTo>
                    <a:pt x="1145095" y="336637"/>
                  </a:lnTo>
                  <a:close/>
                </a:path>
                <a:path w="1145540" h="1005839">
                  <a:moveTo>
                    <a:pt x="261103" y="731164"/>
                  </a:moveTo>
                  <a:lnTo>
                    <a:pt x="221542" y="733536"/>
                  </a:lnTo>
                  <a:lnTo>
                    <a:pt x="169908" y="739469"/>
                  </a:lnTo>
                  <a:lnTo>
                    <a:pt x="157614" y="740788"/>
                  </a:lnTo>
                  <a:lnTo>
                    <a:pt x="145689" y="741844"/>
                  </a:lnTo>
                  <a:lnTo>
                    <a:pt x="134197" y="742538"/>
                  </a:lnTo>
                  <a:lnTo>
                    <a:pt x="301587" y="742538"/>
                  </a:lnTo>
                  <a:lnTo>
                    <a:pt x="296314" y="738520"/>
                  </a:lnTo>
                  <a:lnTo>
                    <a:pt x="286941" y="732053"/>
                  </a:lnTo>
                  <a:lnTo>
                    <a:pt x="274117" y="731295"/>
                  </a:lnTo>
                  <a:lnTo>
                    <a:pt x="261103" y="731164"/>
                  </a:lnTo>
                  <a:close/>
                </a:path>
                <a:path w="1145540" h="1005839">
                  <a:moveTo>
                    <a:pt x="357671" y="448754"/>
                  </a:moveTo>
                  <a:lnTo>
                    <a:pt x="340423" y="448754"/>
                  </a:lnTo>
                  <a:lnTo>
                    <a:pt x="347000" y="468132"/>
                  </a:lnTo>
                  <a:lnTo>
                    <a:pt x="372920" y="503461"/>
                  </a:lnTo>
                  <a:lnTo>
                    <a:pt x="385461" y="509957"/>
                  </a:lnTo>
                  <a:lnTo>
                    <a:pt x="382174" y="498485"/>
                  </a:lnTo>
                  <a:lnTo>
                    <a:pt x="365651" y="462522"/>
                  </a:lnTo>
                  <a:lnTo>
                    <a:pt x="357671" y="448754"/>
                  </a:lnTo>
                  <a:close/>
                </a:path>
                <a:path w="1145540" h="1005839">
                  <a:moveTo>
                    <a:pt x="1145095" y="324967"/>
                  </a:moveTo>
                  <a:lnTo>
                    <a:pt x="649922" y="324967"/>
                  </a:lnTo>
                  <a:lnTo>
                    <a:pt x="660102" y="333898"/>
                  </a:lnTo>
                  <a:lnTo>
                    <a:pt x="667763" y="342110"/>
                  </a:lnTo>
                  <a:lnTo>
                    <a:pt x="673405" y="349579"/>
                  </a:lnTo>
                  <a:lnTo>
                    <a:pt x="677526" y="356283"/>
                  </a:lnTo>
                  <a:lnTo>
                    <a:pt x="680626" y="362197"/>
                  </a:lnTo>
                  <a:lnTo>
                    <a:pt x="683204" y="367300"/>
                  </a:lnTo>
                  <a:lnTo>
                    <a:pt x="685759" y="371566"/>
                  </a:lnTo>
                  <a:lnTo>
                    <a:pt x="688789" y="374974"/>
                  </a:lnTo>
                  <a:lnTo>
                    <a:pt x="692795" y="377501"/>
                  </a:lnTo>
                  <a:lnTo>
                    <a:pt x="698274" y="379121"/>
                  </a:lnTo>
                  <a:lnTo>
                    <a:pt x="705726" y="379814"/>
                  </a:lnTo>
                  <a:lnTo>
                    <a:pt x="715651" y="379555"/>
                  </a:lnTo>
                  <a:lnTo>
                    <a:pt x="728546" y="378321"/>
                  </a:lnTo>
                  <a:lnTo>
                    <a:pt x="744912" y="376089"/>
                  </a:lnTo>
                  <a:lnTo>
                    <a:pt x="765247" y="372836"/>
                  </a:lnTo>
                  <a:lnTo>
                    <a:pt x="943927" y="340436"/>
                  </a:lnTo>
                  <a:lnTo>
                    <a:pt x="986408" y="340436"/>
                  </a:lnTo>
                  <a:lnTo>
                    <a:pt x="1024782" y="338729"/>
                  </a:lnTo>
                  <a:lnTo>
                    <a:pt x="1037517" y="336637"/>
                  </a:lnTo>
                  <a:lnTo>
                    <a:pt x="1145095" y="336637"/>
                  </a:lnTo>
                  <a:lnTo>
                    <a:pt x="1145095" y="324967"/>
                  </a:lnTo>
                  <a:close/>
                </a:path>
                <a:path w="1145540" h="1005839">
                  <a:moveTo>
                    <a:pt x="1145095" y="272104"/>
                  </a:moveTo>
                  <a:lnTo>
                    <a:pt x="299056" y="272104"/>
                  </a:lnTo>
                  <a:lnTo>
                    <a:pt x="304415" y="272696"/>
                  </a:lnTo>
                  <a:lnTo>
                    <a:pt x="310518" y="274980"/>
                  </a:lnTo>
                  <a:lnTo>
                    <a:pt x="347302" y="306826"/>
                  </a:lnTo>
                  <a:lnTo>
                    <a:pt x="375898" y="348363"/>
                  </a:lnTo>
                  <a:lnTo>
                    <a:pt x="386854" y="371386"/>
                  </a:lnTo>
                  <a:lnTo>
                    <a:pt x="649922" y="324967"/>
                  </a:lnTo>
                  <a:lnTo>
                    <a:pt x="1145095" y="324967"/>
                  </a:lnTo>
                  <a:lnTo>
                    <a:pt x="1145095" y="272104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7206166" y="1933949"/>
              <a:ext cx="154940" cy="148590"/>
            </a:xfrm>
            <a:custGeom>
              <a:avLst/>
              <a:gdLst/>
              <a:ahLst/>
              <a:cxnLst/>
              <a:rect l="l" t="t" r="r" b="b"/>
              <a:pathLst>
                <a:path w="154940" h="148589">
                  <a:moveTo>
                    <a:pt x="87340" y="0"/>
                  </a:moveTo>
                  <a:lnTo>
                    <a:pt x="44010" y="11553"/>
                  </a:lnTo>
                  <a:lnTo>
                    <a:pt x="10724" y="39319"/>
                  </a:lnTo>
                  <a:lnTo>
                    <a:pt x="0" y="71263"/>
                  </a:lnTo>
                  <a:lnTo>
                    <a:pt x="572" y="82028"/>
                  </a:lnTo>
                  <a:lnTo>
                    <a:pt x="18647" y="121023"/>
                  </a:lnTo>
                  <a:lnTo>
                    <a:pt x="53063" y="145164"/>
                  </a:lnTo>
                  <a:lnTo>
                    <a:pt x="72685" y="148182"/>
                  </a:lnTo>
                  <a:lnTo>
                    <a:pt x="82450" y="146818"/>
                  </a:lnTo>
                  <a:lnTo>
                    <a:pt x="91936" y="143307"/>
                  </a:lnTo>
                  <a:lnTo>
                    <a:pt x="107037" y="139981"/>
                  </a:lnTo>
                  <a:lnTo>
                    <a:pt x="145854" y="110663"/>
                  </a:lnTo>
                  <a:lnTo>
                    <a:pt x="154576" y="78683"/>
                  </a:lnTo>
                  <a:lnTo>
                    <a:pt x="154033" y="67420"/>
                  </a:lnTo>
                  <a:lnTo>
                    <a:pt x="136771" y="25849"/>
                  </a:lnTo>
                  <a:lnTo>
                    <a:pt x="99269" y="1549"/>
                  </a:lnTo>
                  <a:lnTo>
                    <a:pt x="87340" y="0"/>
                  </a:lnTo>
                  <a:close/>
                </a:path>
              </a:pathLst>
            </a:custGeom>
            <a:solidFill>
              <a:srgbClr val="C5C5C5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object 77"/>
            <p:cNvSpPr txBox="1"/>
            <p:nvPr/>
          </p:nvSpPr>
          <p:spPr>
            <a:xfrm>
              <a:off x="8063186" y="1619376"/>
              <a:ext cx="904875" cy="5321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08279" marR="5080" indent="-196215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оборона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287020">
                <a:lnSpc>
                  <a:spcPct val="100000"/>
                </a:lnSpc>
                <a:spcBef>
                  <a:spcPts val="38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27,9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4956703" y="5396231"/>
            <a:ext cx="1957352" cy="1004569"/>
            <a:chOff x="71176" y="2511663"/>
            <a:chExt cx="1957352" cy="1004569"/>
          </a:xfrm>
        </p:grpSpPr>
        <p:sp>
          <p:nvSpPr>
            <p:cNvPr id="7" name="object 7"/>
            <p:cNvSpPr/>
            <p:nvPr/>
          </p:nvSpPr>
          <p:spPr>
            <a:xfrm>
              <a:off x="71176" y="2511663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40" h="1004570">
                  <a:moveTo>
                    <a:pt x="1145095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095" y="1004569"/>
                  </a:lnTo>
                  <a:lnTo>
                    <a:pt x="1145095" y="911859"/>
                  </a:lnTo>
                  <a:lnTo>
                    <a:pt x="313425" y="911859"/>
                  </a:lnTo>
                  <a:lnTo>
                    <a:pt x="303858" y="910589"/>
                  </a:lnTo>
                  <a:lnTo>
                    <a:pt x="279184" y="877569"/>
                  </a:lnTo>
                  <a:lnTo>
                    <a:pt x="279323" y="867409"/>
                  </a:lnTo>
                  <a:lnTo>
                    <a:pt x="287292" y="819149"/>
                  </a:lnTo>
                  <a:lnTo>
                    <a:pt x="290494" y="805179"/>
                  </a:lnTo>
                  <a:lnTo>
                    <a:pt x="293921" y="789939"/>
                  </a:lnTo>
                  <a:lnTo>
                    <a:pt x="297445" y="774699"/>
                  </a:lnTo>
                  <a:lnTo>
                    <a:pt x="300936" y="758189"/>
                  </a:lnTo>
                  <a:lnTo>
                    <a:pt x="304266" y="741679"/>
                  </a:lnTo>
                  <a:lnTo>
                    <a:pt x="307306" y="725169"/>
                  </a:lnTo>
                  <a:lnTo>
                    <a:pt x="301866" y="720089"/>
                  </a:lnTo>
                  <a:lnTo>
                    <a:pt x="294388" y="715009"/>
                  </a:lnTo>
                  <a:lnTo>
                    <a:pt x="285185" y="708659"/>
                  </a:lnTo>
                  <a:lnTo>
                    <a:pt x="274574" y="701039"/>
                  </a:lnTo>
                  <a:lnTo>
                    <a:pt x="262869" y="693419"/>
                  </a:lnTo>
                  <a:lnTo>
                    <a:pt x="250385" y="684529"/>
                  </a:lnTo>
                  <a:lnTo>
                    <a:pt x="211409" y="650239"/>
                  </a:lnTo>
                  <a:lnTo>
                    <a:pt x="176764" y="607059"/>
                  </a:lnTo>
                  <a:lnTo>
                    <a:pt x="154952" y="552449"/>
                  </a:lnTo>
                  <a:lnTo>
                    <a:pt x="151741" y="509269"/>
                  </a:lnTo>
                  <a:lnTo>
                    <a:pt x="154479" y="485139"/>
                  </a:lnTo>
                  <a:lnTo>
                    <a:pt x="170218" y="433069"/>
                  </a:lnTo>
                  <a:lnTo>
                    <a:pt x="192203" y="389889"/>
                  </a:lnTo>
                  <a:lnTo>
                    <a:pt x="216592" y="354329"/>
                  </a:lnTo>
                  <a:lnTo>
                    <a:pt x="225310" y="344169"/>
                  </a:lnTo>
                  <a:lnTo>
                    <a:pt x="234341" y="332739"/>
                  </a:lnTo>
                  <a:lnTo>
                    <a:pt x="243697" y="322579"/>
                  </a:lnTo>
                  <a:lnTo>
                    <a:pt x="284604" y="279399"/>
                  </a:lnTo>
                  <a:lnTo>
                    <a:pt x="295760" y="267969"/>
                  </a:lnTo>
                  <a:lnTo>
                    <a:pt x="307310" y="253999"/>
                  </a:lnTo>
                  <a:lnTo>
                    <a:pt x="319266" y="240029"/>
                  </a:lnTo>
                  <a:lnTo>
                    <a:pt x="331640" y="224789"/>
                  </a:lnTo>
                  <a:lnTo>
                    <a:pt x="344444" y="208279"/>
                  </a:lnTo>
                  <a:lnTo>
                    <a:pt x="357688" y="189229"/>
                  </a:lnTo>
                  <a:lnTo>
                    <a:pt x="371386" y="170179"/>
                  </a:lnTo>
                  <a:lnTo>
                    <a:pt x="1145095" y="170179"/>
                  </a:lnTo>
                  <a:lnTo>
                    <a:pt x="1145095" y="0"/>
                  </a:lnTo>
                  <a:close/>
                </a:path>
                <a:path w="1145540" h="1004570">
                  <a:moveTo>
                    <a:pt x="456269" y="711199"/>
                  </a:moveTo>
                  <a:lnTo>
                    <a:pt x="430820" y="711199"/>
                  </a:lnTo>
                  <a:lnTo>
                    <a:pt x="427262" y="735329"/>
                  </a:lnTo>
                  <a:lnTo>
                    <a:pt x="425693" y="742949"/>
                  </a:lnTo>
                  <a:lnTo>
                    <a:pt x="409863" y="769619"/>
                  </a:lnTo>
                  <a:lnTo>
                    <a:pt x="407540" y="772159"/>
                  </a:lnTo>
                  <a:lnTo>
                    <a:pt x="404950" y="775969"/>
                  </a:lnTo>
                  <a:lnTo>
                    <a:pt x="402062" y="781049"/>
                  </a:lnTo>
                  <a:lnTo>
                    <a:pt x="398841" y="788669"/>
                  </a:lnTo>
                  <a:lnTo>
                    <a:pt x="395255" y="796289"/>
                  </a:lnTo>
                  <a:lnTo>
                    <a:pt x="391270" y="806449"/>
                  </a:lnTo>
                  <a:lnTo>
                    <a:pt x="386854" y="819149"/>
                  </a:lnTo>
                  <a:lnTo>
                    <a:pt x="378867" y="830579"/>
                  </a:lnTo>
                  <a:lnTo>
                    <a:pt x="363510" y="867409"/>
                  </a:lnTo>
                  <a:lnTo>
                    <a:pt x="360675" y="880109"/>
                  </a:lnTo>
                  <a:lnTo>
                    <a:pt x="359189" y="885189"/>
                  </a:lnTo>
                  <a:lnTo>
                    <a:pt x="326308" y="908049"/>
                  </a:lnTo>
                  <a:lnTo>
                    <a:pt x="313425" y="911859"/>
                  </a:lnTo>
                  <a:lnTo>
                    <a:pt x="1145095" y="911859"/>
                  </a:lnTo>
                  <a:lnTo>
                    <a:pt x="1145095" y="789939"/>
                  </a:lnTo>
                  <a:lnTo>
                    <a:pt x="649920" y="789939"/>
                  </a:lnTo>
                  <a:lnTo>
                    <a:pt x="602383" y="787399"/>
                  </a:lnTo>
                  <a:lnTo>
                    <a:pt x="558375" y="778509"/>
                  </a:lnTo>
                  <a:lnTo>
                    <a:pt x="519567" y="765809"/>
                  </a:lnTo>
                  <a:lnTo>
                    <a:pt x="474760" y="737869"/>
                  </a:lnTo>
                  <a:lnTo>
                    <a:pt x="458681" y="717549"/>
                  </a:lnTo>
                  <a:lnTo>
                    <a:pt x="456269" y="711199"/>
                  </a:lnTo>
                  <a:close/>
                </a:path>
                <a:path w="1145540" h="1004570">
                  <a:moveTo>
                    <a:pt x="402336" y="416559"/>
                  </a:moveTo>
                  <a:lnTo>
                    <a:pt x="368544" y="458469"/>
                  </a:lnTo>
                  <a:lnTo>
                    <a:pt x="349272" y="497839"/>
                  </a:lnTo>
                  <a:lnTo>
                    <a:pt x="342433" y="535939"/>
                  </a:lnTo>
                  <a:lnTo>
                    <a:pt x="342361" y="548639"/>
                  </a:lnTo>
                  <a:lnTo>
                    <a:pt x="342478" y="552449"/>
                  </a:lnTo>
                  <a:lnTo>
                    <a:pt x="348444" y="591819"/>
                  </a:lnTo>
                  <a:lnTo>
                    <a:pt x="361726" y="633729"/>
                  </a:lnTo>
                  <a:lnTo>
                    <a:pt x="380021" y="679449"/>
                  </a:lnTo>
                  <a:lnTo>
                    <a:pt x="386854" y="695959"/>
                  </a:lnTo>
                  <a:lnTo>
                    <a:pt x="375886" y="702309"/>
                  </a:lnTo>
                  <a:lnTo>
                    <a:pt x="366154" y="708659"/>
                  </a:lnTo>
                  <a:lnTo>
                    <a:pt x="357603" y="712469"/>
                  </a:lnTo>
                  <a:lnTo>
                    <a:pt x="350181" y="717549"/>
                  </a:lnTo>
                  <a:lnTo>
                    <a:pt x="343833" y="721359"/>
                  </a:lnTo>
                  <a:lnTo>
                    <a:pt x="338506" y="726439"/>
                  </a:lnTo>
                  <a:lnTo>
                    <a:pt x="326329" y="765809"/>
                  </a:lnTo>
                  <a:lnTo>
                    <a:pt x="324967" y="803909"/>
                  </a:lnTo>
                  <a:lnTo>
                    <a:pt x="337787" y="791209"/>
                  </a:lnTo>
                  <a:lnTo>
                    <a:pt x="348340" y="778509"/>
                  </a:lnTo>
                  <a:lnTo>
                    <a:pt x="357032" y="768349"/>
                  </a:lnTo>
                  <a:lnTo>
                    <a:pt x="364268" y="759459"/>
                  </a:lnTo>
                  <a:lnTo>
                    <a:pt x="370454" y="750569"/>
                  </a:lnTo>
                  <a:lnTo>
                    <a:pt x="375995" y="744219"/>
                  </a:lnTo>
                  <a:lnTo>
                    <a:pt x="408236" y="718819"/>
                  </a:lnTo>
                  <a:lnTo>
                    <a:pt x="430820" y="711199"/>
                  </a:lnTo>
                  <a:lnTo>
                    <a:pt x="456269" y="711199"/>
                  </a:lnTo>
                  <a:lnTo>
                    <a:pt x="455787" y="709929"/>
                  </a:lnTo>
                  <a:lnTo>
                    <a:pt x="454977" y="703579"/>
                  </a:lnTo>
                  <a:lnTo>
                    <a:pt x="455676" y="699769"/>
                  </a:lnTo>
                  <a:lnTo>
                    <a:pt x="457309" y="695959"/>
                  </a:lnTo>
                  <a:lnTo>
                    <a:pt x="434982" y="695959"/>
                  </a:lnTo>
                  <a:lnTo>
                    <a:pt x="425727" y="690879"/>
                  </a:lnTo>
                  <a:lnTo>
                    <a:pt x="420699" y="689609"/>
                  </a:lnTo>
                  <a:lnTo>
                    <a:pt x="418579" y="688339"/>
                  </a:lnTo>
                  <a:lnTo>
                    <a:pt x="417782" y="688339"/>
                  </a:lnTo>
                  <a:lnTo>
                    <a:pt x="416466" y="687069"/>
                  </a:lnTo>
                  <a:lnTo>
                    <a:pt x="405401" y="681989"/>
                  </a:lnTo>
                  <a:lnTo>
                    <a:pt x="386463" y="636269"/>
                  </a:lnTo>
                  <a:lnTo>
                    <a:pt x="374143" y="596899"/>
                  </a:lnTo>
                  <a:lnTo>
                    <a:pt x="367905" y="548639"/>
                  </a:lnTo>
                  <a:lnTo>
                    <a:pt x="368149" y="537209"/>
                  </a:lnTo>
                  <a:lnTo>
                    <a:pt x="376273" y="488949"/>
                  </a:lnTo>
                  <a:lnTo>
                    <a:pt x="389806" y="448309"/>
                  </a:lnTo>
                  <a:lnTo>
                    <a:pt x="395721" y="433069"/>
                  </a:lnTo>
                  <a:lnTo>
                    <a:pt x="402336" y="416559"/>
                  </a:lnTo>
                  <a:close/>
                </a:path>
                <a:path w="1145540" h="1004570">
                  <a:moveTo>
                    <a:pt x="1145095" y="205739"/>
                  </a:moveTo>
                  <a:lnTo>
                    <a:pt x="1001184" y="205739"/>
                  </a:lnTo>
                  <a:lnTo>
                    <a:pt x="1008447" y="241299"/>
                  </a:lnTo>
                  <a:lnTo>
                    <a:pt x="1014855" y="275589"/>
                  </a:lnTo>
                  <a:lnTo>
                    <a:pt x="1024746" y="340359"/>
                  </a:lnTo>
                  <a:lnTo>
                    <a:pt x="1030144" y="401319"/>
                  </a:lnTo>
                  <a:lnTo>
                    <a:pt x="1030934" y="430529"/>
                  </a:lnTo>
                  <a:lnTo>
                    <a:pt x="1030332" y="458469"/>
                  </a:lnTo>
                  <a:lnTo>
                    <a:pt x="1024597" y="510539"/>
                  </a:lnTo>
                  <a:lnTo>
                    <a:pt x="1012222" y="560069"/>
                  </a:lnTo>
                  <a:lnTo>
                    <a:pt x="992494" y="605789"/>
                  </a:lnTo>
                  <a:lnTo>
                    <a:pt x="964698" y="647699"/>
                  </a:lnTo>
                  <a:lnTo>
                    <a:pt x="928118" y="688339"/>
                  </a:lnTo>
                  <a:lnTo>
                    <a:pt x="882040" y="726439"/>
                  </a:lnTo>
                  <a:lnTo>
                    <a:pt x="841929" y="751839"/>
                  </a:lnTo>
                  <a:lnTo>
                    <a:pt x="796990" y="769619"/>
                  </a:lnTo>
                  <a:lnTo>
                    <a:pt x="748895" y="782319"/>
                  </a:lnTo>
                  <a:lnTo>
                    <a:pt x="699315" y="788669"/>
                  </a:lnTo>
                  <a:lnTo>
                    <a:pt x="674490" y="789939"/>
                  </a:lnTo>
                  <a:lnTo>
                    <a:pt x="1145095" y="789939"/>
                  </a:lnTo>
                  <a:lnTo>
                    <a:pt x="1145095" y="205739"/>
                  </a:lnTo>
                  <a:close/>
                </a:path>
                <a:path w="1145540" h="1004570">
                  <a:moveTo>
                    <a:pt x="459302" y="694689"/>
                  </a:moveTo>
                  <a:lnTo>
                    <a:pt x="454516" y="694689"/>
                  </a:lnTo>
                  <a:lnTo>
                    <a:pt x="446582" y="695959"/>
                  </a:lnTo>
                  <a:lnTo>
                    <a:pt x="457309" y="695959"/>
                  </a:lnTo>
                  <a:lnTo>
                    <a:pt x="459302" y="694689"/>
                  </a:lnTo>
                  <a:close/>
                </a:path>
                <a:path w="1145540" h="1004570">
                  <a:moveTo>
                    <a:pt x="461680" y="693419"/>
                  </a:moveTo>
                  <a:lnTo>
                    <a:pt x="461078" y="693419"/>
                  </a:lnTo>
                  <a:lnTo>
                    <a:pt x="459302" y="694689"/>
                  </a:lnTo>
                  <a:lnTo>
                    <a:pt x="461680" y="693419"/>
                  </a:lnTo>
                  <a:close/>
                </a:path>
                <a:path w="1145540" h="1004570">
                  <a:moveTo>
                    <a:pt x="974877" y="170179"/>
                  </a:moveTo>
                  <a:lnTo>
                    <a:pt x="371386" y="170179"/>
                  </a:lnTo>
                  <a:lnTo>
                    <a:pt x="386344" y="175259"/>
                  </a:lnTo>
                  <a:lnTo>
                    <a:pt x="400484" y="181609"/>
                  </a:lnTo>
                  <a:lnTo>
                    <a:pt x="438312" y="204469"/>
                  </a:lnTo>
                  <a:lnTo>
                    <a:pt x="469904" y="231139"/>
                  </a:lnTo>
                  <a:lnTo>
                    <a:pt x="496105" y="260349"/>
                  </a:lnTo>
                  <a:lnTo>
                    <a:pt x="503787" y="269239"/>
                  </a:lnTo>
                  <a:lnTo>
                    <a:pt x="510995" y="279399"/>
                  </a:lnTo>
                  <a:lnTo>
                    <a:pt x="517760" y="288289"/>
                  </a:lnTo>
                  <a:lnTo>
                    <a:pt x="524113" y="298449"/>
                  </a:lnTo>
                  <a:lnTo>
                    <a:pt x="530087" y="307339"/>
                  </a:lnTo>
                  <a:lnTo>
                    <a:pt x="541018" y="323849"/>
                  </a:lnTo>
                  <a:lnTo>
                    <a:pt x="560339" y="314959"/>
                  </a:lnTo>
                  <a:lnTo>
                    <a:pt x="602485" y="300989"/>
                  </a:lnTo>
                  <a:lnTo>
                    <a:pt x="648223" y="288289"/>
                  </a:lnTo>
                  <a:lnTo>
                    <a:pt x="696256" y="279399"/>
                  </a:lnTo>
                  <a:lnTo>
                    <a:pt x="794022" y="259079"/>
                  </a:lnTo>
                  <a:lnTo>
                    <a:pt x="841162" y="246379"/>
                  </a:lnTo>
                  <a:lnTo>
                    <a:pt x="885411" y="231139"/>
                  </a:lnTo>
                  <a:lnTo>
                    <a:pt x="925472" y="210819"/>
                  </a:lnTo>
                  <a:lnTo>
                    <a:pt x="960050" y="185419"/>
                  </a:lnTo>
                  <a:lnTo>
                    <a:pt x="974877" y="170179"/>
                  </a:lnTo>
                  <a:close/>
                </a:path>
                <a:path w="1145540" h="1004570">
                  <a:moveTo>
                    <a:pt x="1145095" y="170179"/>
                  </a:moveTo>
                  <a:lnTo>
                    <a:pt x="974877" y="170179"/>
                  </a:lnTo>
                  <a:lnTo>
                    <a:pt x="974756" y="195579"/>
                  </a:lnTo>
                  <a:lnTo>
                    <a:pt x="974649" y="200659"/>
                  </a:lnTo>
                  <a:lnTo>
                    <a:pt x="970564" y="223519"/>
                  </a:lnTo>
                  <a:lnTo>
                    <a:pt x="968736" y="229869"/>
                  </a:lnTo>
                  <a:lnTo>
                    <a:pt x="966453" y="236219"/>
                  </a:lnTo>
                  <a:lnTo>
                    <a:pt x="963665" y="246379"/>
                  </a:lnTo>
                  <a:lnTo>
                    <a:pt x="960321" y="259079"/>
                  </a:lnTo>
                  <a:lnTo>
                    <a:pt x="959408" y="262889"/>
                  </a:lnTo>
                  <a:lnTo>
                    <a:pt x="967735" y="250189"/>
                  </a:lnTo>
                  <a:lnTo>
                    <a:pt x="973632" y="240029"/>
                  </a:lnTo>
                  <a:lnTo>
                    <a:pt x="980722" y="228599"/>
                  </a:lnTo>
                  <a:lnTo>
                    <a:pt x="1001184" y="205739"/>
                  </a:lnTo>
                  <a:lnTo>
                    <a:pt x="1145095" y="205739"/>
                  </a:lnTo>
                  <a:lnTo>
                    <a:pt x="1145095" y="170179"/>
                  </a:lnTo>
                  <a:close/>
                </a:path>
              </a:pathLst>
            </a:custGeom>
            <a:solidFill>
              <a:srgbClr val="D38447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object 78"/>
            <p:cNvSpPr txBox="1"/>
            <p:nvPr/>
          </p:nvSpPr>
          <p:spPr>
            <a:xfrm>
              <a:off x="1216363" y="2743754"/>
              <a:ext cx="812165" cy="60753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065" marR="5080" algn="ctr">
                <a:lnSpc>
                  <a:spcPct val="936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Охрана </a:t>
              </a:r>
              <a:r>
                <a:rPr sz="1000" dirty="0" err="1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окружающей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sz="1000" dirty="0" err="1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среды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 marL="12065" marR="5080" algn="ctr">
                <a:lnSpc>
                  <a:spcPct val="93600"/>
                </a:lnSpc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23,5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4963991" y="4001838"/>
            <a:ext cx="2111595" cy="1007115"/>
            <a:chOff x="6911026" y="2537732"/>
            <a:chExt cx="2111595" cy="1007115"/>
          </a:xfrm>
        </p:grpSpPr>
        <p:sp>
          <p:nvSpPr>
            <p:cNvPr id="62" name="object 62"/>
            <p:cNvSpPr/>
            <p:nvPr/>
          </p:nvSpPr>
          <p:spPr>
            <a:xfrm>
              <a:off x="6911028" y="2537732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0" y="0"/>
                  </a:moveTo>
                  <a:lnTo>
                    <a:pt x="1146048" y="0"/>
                  </a:lnTo>
                  <a:lnTo>
                    <a:pt x="1146048" y="1006665"/>
                  </a:lnTo>
                  <a:lnTo>
                    <a:pt x="0" y="1006665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6911026" y="2537737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1146048" y="0"/>
                  </a:moveTo>
                  <a:lnTo>
                    <a:pt x="0" y="0"/>
                  </a:lnTo>
                  <a:lnTo>
                    <a:pt x="0" y="1006652"/>
                  </a:lnTo>
                  <a:lnTo>
                    <a:pt x="1146048" y="1006652"/>
                  </a:lnTo>
                  <a:lnTo>
                    <a:pt x="1146048" y="860920"/>
                  </a:lnTo>
                  <a:lnTo>
                    <a:pt x="573647" y="860920"/>
                  </a:lnTo>
                  <a:lnTo>
                    <a:pt x="534498" y="856616"/>
                  </a:lnTo>
                  <a:lnTo>
                    <a:pt x="496092" y="843763"/>
                  </a:lnTo>
                  <a:lnTo>
                    <a:pt x="458812" y="822745"/>
                  </a:lnTo>
                  <a:lnTo>
                    <a:pt x="423043" y="793945"/>
                  </a:lnTo>
                  <a:lnTo>
                    <a:pt x="389167" y="757746"/>
                  </a:lnTo>
                  <a:lnTo>
                    <a:pt x="357567" y="714531"/>
                  </a:lnTo>
                  <a:lnTo>
                    <a:pt x="328627" y="664684"/>
                  </a:lnTo>
                  <a:lnTo>
                    <a:pt x="302730" y="608588"/>
                  </a:lnTo>
                  <a:lnTo>
                    <a:pt x="280259" y="546626"/>
                  </a:lnTo>
                  <a:lnTo>
                    <a:pt x="261599" y="479182"/>
                  </a:lnTo>
                  <a:lnTo>
                    <a:pt x="247131" y="406639"/>
                  </a:lnTo>
                  <a:lnTo>
                    <a:pt x="237240" y="329380"/>
                  </a:lnTo>
                  <a:lnTo>
                    <a:pt x="232308" y="247789"/>
                  </a:lnTo>
                  <a:lnTo>
                    <a:pt x="236707" y="242984"/>
                  </a:lnTo>
                  <a:lnTo>
                    <a:pt x="239636" y="238980"/>
                  </a:lnTo>
                  <a:lnTo>
                    <a:pt x="241395" y="235694"/>
                  </a:lnTo>
                  <a:lnTo>
                    <a:pt x="242281" y="233043"/>
                  </a:lnTo>
                  <a:lnTo>
                    <a:pt x="242594" y="230944"/>
                  </a:lnTo>
                  <a:lnTo>
                    <a:pt x="242696" y="228072"/>
                  </a:lnTo>
                  <a:lnTo>
                    <a:pt x="243082" y="227132"/>
                  </a:lnTo>
                  <a:lnTo>
                    <a:pt x="293658" y="220573"/>
                  </a:lnTo>
                  <a:lnTo>
                    <a:pt x="310398" y="218629"/>
                  </a:lnTo>
                  <a:lnTo>
                    <a:pt x="348538" y="213446"/>
                  </a:lnTo>
                  <a:lnTo>
                    <a:pt x="394718" y="205240"/>
                  </a:lnTo>
                  <a:lnTo>
                    <a:pt x="442515" y="191976"/>
                  </a:lnTo>
                  <a:lnTo>
                    <a:pt x="484077" y="173932"/>
                  </a:lnTo>
                  <a:lnTo>
                    <a:pt x="573024" y="123888"/>
                  </a:lnTo>
                  <a:lnTo>
                    <a:pt x="1146048" y="123888"/>
                  </a:lnTo>
                  <a:lnTo>
                    <a:pt x="1146048" y="0"/>
                  </a:lnTo>
                  <a:close/>
                </a:path>
                <a:path w="1146175" h="1007110">
                  <a:moveTo>
                    <a:pt x="1146048" y="216814"/>
                  </a:moveTo>
                  <a:lnTo>
                    <a:pt x="913739" y="216814"/>
                  </a:lnTo>
                  <a:lnTo>
                    <a:pt x="913646" y="233043"/>
                  </a:lnTo>
                  <a:lnTo>
                    <a:pt x="913525" y="242984"/>
                  </a:lnTo>
                  <a:lnTo>
                    <a:pt x="911633" y="300320"/>
                  </a:lnTo>
                  <a:lnTo>
                    <a:pt x="908722" y="341840"/>
                  </a:lnTo>
                  <a:lnTo>
                    <a:pt x="904325" y="383082"/>
                  </a:lnTo>
                  <a:lnTo>
                    <a:pt x="898255" y="423952"/>
                  </a:lnTo>
                  <a:lnTo>
                    <a:pt x="890326" y="464358"/>
                  </a:lnTo>
                  <a:lnTo>
                    <a:pt x="880353" y="504207"/>
                  </a:lnTo>
                  <a:lnTo>
                    <a:pt x="868149" y="543405"/>
                  </a:lnTo>
                  <a:lnTo>
                    <a:pt x="853529" y="581861"/>
                  </a:lnTo>
                  <a:lnTo>
                    <a:pt x="836307" y="619480"/>
                  </a:lnTo>
                  <a:lnTo>
                    <a:pt x="802687" y="685751"/>
                  </a:lnTo>
                  <a:lnTo>
                    <a:pt x="767128" y="740790"/>
                  </a:lnTo>
                  <a:lnTo>
                    <a:pt x="730011" y="784980"/>
                  </a:lnTo>
                  <a:lnTo>
                    <a:pt x="691722" y="818705"/>
                  </a:lnTo>
                  <a:lnTo>
                    <a:pt x="652643" y="842347"/>
                  </a:lnTo>
                  <a:lnTo>
                    <a:pt x="613157" y="856291"/>
                  </a:lnTo>
                  <a:lnTo>
                    <a:pt x="573647" y="860920"/>
                  </a:lnTo>
                  <a:lnTo>
                    <a:pt x="1146048" y="860920"/>
                  </a:lnTo>
                  <a:lnTo>
                    <a:pt x="1146048" y="216814"/>
                  </a:lnTo>
                  <a:close/>
                </a:path>
                <a:path w="1146175" h="1007110">
                  <a:moveTo>
                    <a:pt x="1146048" y="123888"/>
                  </a:moveTo>
                  <a:lnTo>
                    <a:pt x="573024" y="123888"/>
                  </a:lnTo>
                  <a:lnTo>
                    <a:pt x="590943" y="131073"/>
                  </a:lnTo>
                  <a:lnTo>
                    <a:pt x="607654" y="138618"/>
                  </a:lnTo>
                  <a:lnTo>
                    <a:pt x="623343" y="146419"/>
                  </a:lnTo>
                  <a:lnTo>
                    <a:pt x="638195" y="154370"/>
                  </a:lnTo>
                  <a:lnTo>
                    <a:pt x="652443" y="162394"/>
                  </a:lnTo>
                  <a:lnTo>
                    <a:pt x="679593" y="178084"/>
                  </a:lnTo>
                  <a:lnTo>
                    <a:pt x="692959" y="185594"/>
                  </a:lnTo>
                  <a:lnTo>
                    <a:pt x="734356" y="205473"/>
                  </a:lnTo>
                  <a:lnTo>
                    <a:pt x="781607" y="219185"/>
                  </a:lnTo>
                  <a:lnTo>
                    <a:pt x="839729" y="223906"/>
                  </a:lnTo>
                  <a:lnTo>
                    <a:pt x="862385" y="222994"/>
                  </a:lnTo>
                  <a:lnTo>
                    <a:pt x="886994" y="220665"/>
                  </a:lnTo>
                  <a:lnTo>
                    <a:pt x="913739" y="216814"/>
                  </a:lnTo>
                  <a:lnTo>
                    <a:pt x="1146048" y="216814"/>
                  </a:lnTo>
                  <a:lnTo>
                    <a:pt x="1146048" y="123888"/>
                  </a:lnTo>
                  <a:close/>
                </a:path>
              </a:pathLst>
            </a:custGeom>
            <a:solidFill>
              <a:srgbClr val="70C9A4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object 79"/>
            <p:cNvSpPr txBox="1"/>
            <p:nvPr/>
          </p:nvSpPr>
          <p:spPr>
            <a:xfrm>
              <a:off x="8056786" y="2553367"/>
              <a:ext cx="965835" cy="9607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947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безопасность и правоохраните- льная деятельность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85090" algn="ctr">
                <a:lnSpc>
                  <a:spcPct val="100000"/>
                </a:lnSpc>
                <a:spcBef>
                  <a:spcPts val="37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310,6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134521" y="1225823"/>
            <a:ext cx="1927368" cy="1005840"/>
            <a:chOff x="4591434" y="2527636"/>
            <a:chExt cx="1927368" cy="1005840"/>
          </a:xfrm>
        </p:grpSpPr>
        <p:sp>
          <p:nvSpPr>
            <p:cNvPr id="61" name="object 61"/>
            <p:cNvSpPr/>
            <p:nvPr/>
          </p:nvSpPr>
          <p:spPr>
            <a:xfrm>
              <a:off x="4591434" y="2527636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20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20" y="1005840"/>
                  </a:lnTo>
                  <a:lnTo>
                    <a:pt x="1145120" y="935046"/>
                  </a:lnTo>
                  <a:lnTo>
                    <a:pt x="582524" y="935046"/>
                  </a:lnTo>
                  <a:lnTo>
                    <a:pt x="562420" y="932908"/>
                  </a:lnTo>
                  <a:lnTo>
                    <a:pt x="521930" y="905488"/>
                  </a:lnTo>
                  <a:lnTo>
                    <a:pt x="504835" y="847777"/>
                  </a:lnTo>
                  <a:lnTo>
                    <a:pt x="502413" y="793249"/>
                  </a:lnTo>
                  <a:lnTo>
                    <a:pt x="502989" y="761343"/>
                  </a:lnTo>
                  <a:lnTo>
                    <a:pt x="504355" y="726419"/>
                  </a:lnTo>
                  <a:lnTo>
                    <a:pt x="506208" y="688535"/>
                  </a:lnTo>
                  <a:lnTo>
                    <a:pt x="508247" y="647750"/>
                  </a:lnTo>
                  <a:lnTo>
                    <a:pt x="510169" y="604122"/>
                  </a:lnTo>
                  <a:lnTo>
                    <a:pt x="511674" y="557708"/>
                  </a:lnTo>
                  <a:lnTo>
                    <a:pt x="512460" y="508567"/>
                  </a:lnTo>
                  <a:lnTo>
                    <a:pt x="512225" y="456757"/>
                  </a:lnTo>
                  <a:lnTo>
                    <a:pt x="510667" y="402336"/>
                  </a:lnTo>
                  <a:lnTo>
                    <a:pt x="461130" y="402079"/>
                  </a:lnTo>
                  <a:lnTo>
                    <a:pt x="447200" y="401727"/>
                  </a:lnTo>
                  <a:lnTo>
                    <a:pt x="399831" y="397471"/>
                  </a:lnTo>
                  <a:lnTo>
                    <a:pt x="357613" y="385917"/>
                  </a:lnTo>
                  <a:lnTo>
                    <a:pt x="309499" y="247586"/>
                  </a:lnTo>
                  <a:lnTo>
                    <a:pt x="92849" y="232117"/>
                  </a:lnTo>
                  <a:lnTo>
                    <a:pt x="235638" y="158844"/>
                  </a:lnTo>
                  <a:lnTo>
                    <a:pt x="275028" y="139156"/>
                  </a:lnTo>
                  <a:lnTo>
                    <a:pt x="313583" y="120443"/>
                  </a:lnTo>
                  <a:lnTo>
                    <a:pt x="349631" y="103726"/>
                  </a:lnTo>
                  <a:lnTo>
                    <a:pt x="395347" y="84627"/>
                  </a:lnTo>
                  <a:lnTo>
                    <a:pt x="417817" y="77368"/>
                  </a:lnTo>
                  <a:lnTo>
                    <a:pt x="1145120" y="77368"/>
                  </a:lnTo>
                  <a:lnTo>
                    <a:pt x="1145120" y="0"/>
                  </a:lnTo>
                  <a:close/>
                </a:path>
                <a:path w="1145539" h="1005839">
                  <a:moveTo>
                    <a:pt x="1145120" y="309486"/>
                  </a:moveTo>
                  <a:lnTo>
                    <a:pt x="974902" y="309486"/>
                  </a:lnTo>
                  <a:lnTo>
                    <a:pt x="974902" y="835621"/>
                  </a:lnTo>
                  <a:lnTo>
                    <a:pt x="634453" y="928471"/>
                  </a:lnTo>
                  <a:lnTo>
                    <a:pt x="606435" y="933587"/>
                  </a:lnTo>
                  <a:lnTo>
                    <a:pt x="582524" y="935046"/>
                  </a:lnTo>
                  <a:lnTo>
                    <a:pt x="1145120" y="935046"/>
                  </a:lnTo>
                  <a:lnTo>
                    <a:pt x="1145120" y="309486"/>
                  </a:lnTo>
                  <a:close/>
                </a:path>
                <a:path w="1145539" h="1005839">
                  <a:moveTo>
                    <a:pt x="1145120" y="77368"/>
                  </a:moveTo>
                  <a:lnTo>
                    <a:pt x="417817" y="77368"/>
                  </a:lnTo>
                  <a:lnTo>
                    <a:pt x="431101" y="77596"/>
                  </a:lnTo>
                  <a:lnTo>
                    <a:pt x="447496" y="78265"/>
                  </a:lnTo>
                  <a:lnTo>
                    <a:pt x="511628" y="82687"/>
                  </a:lnTo>
                  <a:lnTo>
                    <a:pt x="563126" y="87415"/>
                  </a:lnTo>
                  <a:lnTo>
                    <a:pt x="618153" y="93350"/>
                  </a:lnTo>
                  <a:lnTo>
                    <a:pt x="673737" y="100306"/>
                  </a:lnTo>
                  <a:lnTo>
                    <a:pt x="726908" y="108097"/>
                  </a:lnTo>
                  <a:lnTo>
                    <a:pt x="774694" y="116539"/>
                  </a:lnTo>
                  <a:lnTo>
                    <a:pt x="814124" y="125445"/>
                  </a:lnTo>
                  <a:lnTo>
                    <a:pt x="851103" y="139268"/>
                  </a:lnTo>
                  <a:lnTo>
                    <a:pt x="839743" y="142443"/>
                  </a:lnTo>
                  <a:lnTo>
                    <a:pt x="828384" y="146250"/>
                  </a:lnTo>
                  <a:lnTo>
                    <a:pt x="782947" y="166516"/>
                  </a:lnTo>
                  <a:lnTo>
                    <a:pt x="748870" y="185219"/>
                  </a:lnTo>
                  <a:lnTo>
                    <a:pt x="703433" y="211554"/>
                  </a:lnTo>
                  <a:lnTo>
                    <a:pt x="692074" y="217962"/>
                  </a:lnTo>
                  <a:lnTo>
                    <a:pt x="680714" y="224172"/>
                  </a:lnTo>
                  <a:lnTo>
                    <a:pt x="669355" y="230121"/>
                  </a:lnTo>
                  <a:lnTo>
                    <a:pt x="654114" y="239468"/>
                  </a:lnTo>
                  <a:lnTo>
                    <a:pt x="624966" y="265140"/>
                  </a:lnTo>
                  <a:lnTo>
                    <a:pt x="611956" y="303598"/>
                  </a:lnTo>
                  <a:lnTo>
                    <a:pt x="611550" y="318855"/>
                  </a:lnTo>
                  <a:lnTo>
                    <a:pt x="611064" y="326695"/>
                  </a:lnTo>
                  <a:lnTo>
                    <a:pt x="592681" y="370385"/>
                  </a:lnTo>
                  <a:lnTo>
                    <a:pt x="557085" y="402336"/>
                  </a:lnTo>
                  <a:lnTo>
                    <a:pt x="574006" y="399567"/>
                  </a:lnTo>
                  <a:lnTo>
                    <a:pt x="611469" y="391662"/>
                  </a:lnTo>
                  <a:lnTo>
                    <a:pt x="652832" y="381297"/>
                  </a:lnTo>
                  <a:lnTo>
                    <a:pt x="789178" y="343797"/>
                  </a:lnTo>
                  <a:lnTo>
                    <a:pt x="812227" y="337710"/>
                  </a:lnTo>
                  <a:lnTo>
                    <a:pt x="857352" y="326615"/>
                  </a:lnTo>
                  <a:lnTo>
                    <a:pt x="900249" y="317656"/>
                  </a:lnTo>
                  <a:lnTo>
                    <a:pt x="939804" y="311668"/>
                  </a:lnTo>
                  <a:lnTo>
                    <a:pt x="974902" y="309486"/>
                  </a:lnTo>
                  <a:lnTo>
                    <a:pt x="1145120" y="309486"/>
                  </a:lnTo>
                  <a:lnTo>
                    <a:pt x="1145120" y="77368"/>
                  </a:lnTo>
                  <a:close/>
                </a:path>
              </a:pathLst>
            </a:custGeom>
            <a:solidFill>
              <a:srgbClr val="B03C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object 80"/>
            <p:cNvSpPr txBox="1"/>
            <p:nvPr/>
          </p:nvSpPr>
          <p:spPr>
            <a:xfrm>
              <a:off x="5718702" y="2839955"/>
              <a:ext cx="800100" cy="40267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Образование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12700" algn="ctr">
                <a:lnSpc>
                  <a:spcPct val="100000"/>
                </a:lnSpc>
                <a:spcBef>
                  <a:spcPts val="459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9 770,2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2605412" y="3995095"/>
            <a:ext cx="2206219" cy="1004569"/>
            <a:chOff x="2399999" y="2510320"/>
            <a:chExt cx="2206219" cy="1004569"/>
          </a:xfrm>
        </p:grpSpPr>
        <p:sp>
          <p:nvSpPr>
            <p:cNvPr id="13" name="object 13"/>
            <p:cNvSpPr/>
            <p:nvPr/>
          </p:nvSpPr>
          <p:spPr>
            <a:xfrm>
              <a:off x="2399999" y="2510320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70">
                  <a:moveTo>
                    <a:pt x="1145095" y="0"/>
                  </a:moveTo>
                  <a:lnTo>
                    <a:pt x="0" y="0"/>
                  </a:lnTo>
                  <a:lnTo>
                    <a:pt x="0" y="1004570"/>
                  </a:lnTo>
                  <a:lnTo>
                    <a:pt x="1145095" y="1004570"/>
                  </a:lnTo>
                  <a:lnTo>
                    <a:pt x="1145095" y="943610"/>
                  </a:lnTo>
                  <a:lnTo>
                    <a:pt x="742759" y="943610"/>
                  </a:lnTo>
                  <a:lnTo>
                    <a:pt x="741017" y="939800"/>
                  </a:lnTo>
                  <a:lnTo>
                    <a:pt x="620409" y="939800"/>
                  </a:lnTo>
                  <a:lnTo>
                    <a:pt x="618257" y="935990"/>
                  </a:lnTo>
                  <a:lnTo>
                    <a:pt x="499056" y="935990"/>
                  </a:lnTo>
                  <a:lnTo>
                    <a:pt x="479704" y="896620"/>
                  </a:lnTo>
                  <a:lnTo>
                    <a:pt x="480778" y="887730"/>
                  </a:lnTo>
                  <a:lnTo>
                    <a:pt x="483484" y="873760"/>
                  </a:lnTo>
                  <a:lnTo>
                    <a:pt x="487047" y="859790"/>
                  </a:lnTo>
                  <a:lnTo>
                    <a:pt x="490693" y="844550"/>
                  </a:lnTo>
                  <a:lnTo>
                    <a:pt x="493646" y="831850"/>
                  </a:lnTo>
                  <a:lnTo>
                    <a:pt x="495132" y="821690"/>
                  </a:lnTo>
                  <a:lnTo>
                    <a:pt x="498940" y="805180"/>
                  </a:lnTo>
                  <a:lnTo>
                    <a:pt x="506551" y="767080"/>
                  </a:lnTo>
                  <a:lnTo>
                    <a:pt x="510199" y="726440"/>
                  </a:lnTo>
                  <a:lnTo>
                    <a:pt x="510602" y="695960"/>
                  </a:lnTo>
                  <a:lnTo>
                    <a:pt x="185699" y="695960"/>
                  </a:lnTo>
                  <a:lnTo>
                    <a:pt x="185699" y="386080"/>
                  </a:lnTo>
                  <a:lnTo>
                    <a:pt x="210795" y="383540"/>
                  </a:lnTo>
                  <a:lnTo>
                    <a:pt x="230298" y="382270"/>
                  </a:lnTo>
                  <a:lnTo>
                    <a:pt x="365873" y="382270"/>
                  </a:lnTo>
                  <a:lnTo>
                    <a:pt x="349700" y="368300"/>
                  </a:lnTo>
                  <a:lnTo>
                    <a:pt x="321541" y="328930"/>
                  </a:lnTo>
                  <a:lnTo>
                    <a:pt x="304199" y="284480"/>
                  </a:lnTo>
                  <a:lnTo>
                    <a:pt x="299252" y="236220"/>
                  </a:lnTo>
                  <a:lnTo>
                    <a:pt x="301920" y="213360"/>
                  </a:lnTo>
                  <a:lnTo>
                    <a:pt x="318525" y="168910"/>
                  </a:lnTo>
                  <a:lnTo>
                    <a:pt x="351471" y="133350"/>
                  </a:lnTo>
                  <a:lnTo>
                    <a:pt x="402336" y="107950"/>
                  </a:lnTo>
                  <a:lnTo>
                    <a:pt x="459266" y="95250"/>
                  </a:lnTo>
                  <a:lnTo>
                    <a:pt x="763535" y="95250"/>
                  </a:lnTo>
                  <a:lnTo>
                    <a:pt x="784237" y="91440"/>
                  </a:lnTo>
                  <a:lnTo>
                    <a:pt x="1145095" y="91440"/>
                  </a:lnTo>
                  <a:lnTo>
                    <a:pt x="1145095" y="0"/>
                  </a:lnTo>
                  <a:close/>
                </a:path>
                <a:path w="1145539" h="1004570">
                  <a:moveTo>
                    <a:pt x="1145095" y="416560"/>
                  </a:moveTo>
                  <a:lnTo>
                    <a:pt x="851090" y="416560"/>
                  </a:lnTo>
                  <a:lnTo>
                    <a:pt x="851200" y="426720"/>
                  </a:lnTo>
                  <a:lnTo>
                    <a:pt x="853265" y="476250"/>
                  </a:lnTo>
                  <a:lnTo>
                    <a:pt x="855545" y="518160"/>
                  </a:lnTo>
                  <a:lnTo>
                    <a:pt x="856258" y="533400"/>
                  </a:lnTo>
                  <a:lnTo>
                    <a:pt x="856891" y="548640"/>
                  </a:lnTo>
                  <a:lnTo>
                    <a:pt x="857407" y="563880"/>
                  </a:lnTo>
                  <a:lnTo>
                    <a:pt x="857772" y="579120"/>
                  </a:lnTo>
                  <a:lnTo>
                    <a:pt x="857831" y="612140"/>
                  </a:lnTo>
                  <a:lnTo>
                    <a:pt x="857616" y="622300"/>
                  </a:lnTo>
                  <a:lnTo>
                    <a:pt x="853184" y="670560"/>
                  </a:lnTo>
                  <a:lnTo>
                    <a:pt x="851090" y="680720"/>
                  </a:lnTo>
                  <a:lnTo>
                    <a:pt x="727290" y="680720"/>
                  </a:lnTo>
                  <a:lnTo>
                    <a:pt x="727404" y="711200"/>
                  </a:lnTo>
                  <a:lnTo>
                    <a:pt x="729778" y="754380"/>
                  </a:lnTo>
                  <a:lnTo>
                    <a:pt x="738807" y="802640"/>
                  </a:lnTo>
                  <a:lnTo>
                    <a:pt x="742619" y="819150"/>
                  </a:lnTo>
                  <a:lnTo>
                    <a:pt x="752599" y="863600"/>
                  </a:lnTo>
                  <a:lnTo>
                    <a:pt x="758232" y="881380"/>
                  </a:lnTo>
                  <a:lnTo>
                    <a:pt x="742759" y="943610"/>
                  </a:lnTo>
                  <a:lnTo>
                    <a:pt x="1145095" y="943610"/>
                  </a:lnTo>
                  <a:lnTo>
                    <a:pt x="1145095" y="416560"/>
                  </a:lnTo>
                  <a:close/>
                </a:path>
                <a:path w="1145539" h="1004570">
                  <a:moveTo>
                    <a:pt x="621646" y="730409"/>
                  </a:moveTo>
                  <a:lnTo>
                    <a:pt x="639135" y="773430"/>
                  </a:lnTo>
                  <a:lnTo>
                    <a:pt x="643462" y="815340"/>
                  </a:lnTo>
                  <a:lnTo>
                    <a:pt x="643312" y="829310"/>
                  </a:lnTo>
                  <a:lnTo>
                    <a:pt x="639309" y="869950"/>
                  </a:lnTo>
                  <a:lnTo>
                    <a:pt x="628928" y="916940"/>
                  </a:lnTo>
                  <a:lnTo>
                    <a:pt x="620409" y="939800"/>
                  </a:lnTo>
                  <a:lnTo>
                    <a:pt x="741017" y="939800"/>
                  </a:lnTo>
                  <a:lnTo>
                    <a:pt x="722185" y="897890"/>
                  </a:lnTo>
                  <a:lnTo>
                    <a:pt x="708034" y="859790"/>
                  </a:lnTo>
                  <a:lnTo>
                    <a:pt x="703737" y="845820"/>
                  </a:lnTo>
                  <a:lnTo>
                    <a:pt x="699707" y="833120"/>
                  </a:lnTo>
                  <a:lnTo>
                    <a:pt x="695976" y="820420"/>
                  </a:lnTo>
                  <a:lnTo>
                    <a:pt x="692577" y="807720"/>
                  </a:lnTo>
                  <a:lnTo>
                    <a:pt x="689544" y="793750"/>
                  </a:lnTo>
                  <a:lnTo>
                    <a:pt x="686911" y="782320"/>
                  </a:lnTo>
                  <a:lnTo>
                    <a:pt x="684709" y="769620"/>
                  </a:lnTo>
                  <a:lnTo>
                    <a:pt x="682973" y="756920"/>
                  </a:lnTo>
                  <a:lnTo>
                    <a:pt x="681736" y="745490"/>
                  </a:lnTo>
                  <a:lnTo>
                    <a:pt x="681031" y="734060"/>
                  </a:lnTo>
                  <a:lnTo>
                    <a:pt x="621646" y="730409"/>
                  </a:lnTo>
                  <a:close/>
                </a:path>
                <a:path w="1145539" h="1004570">
                  <a:moveTo>
                    <a:pt x="557072" y="726440"/>
                  </a:moveTo>
                  <a:lnTo>
                    <a:pt x="552707" y="772160"/>
                  </a:lnTo>
                  <a:lnTo>
                    <a:pt x="544518" y="810260"/>
                  </a:lnTo>
                  <a:lnTo>
                    <a:pt x="533116" y="849630"/>
                  </a:lnTo>
                  <a:lnTo>
                    <a:pt x="519397" y="887730"/>
                  </a:lnTo>
                  <a:lnTo>
                    <a:pt x="504261" y="924560"/>
                  </a:lnTo>
                  <a:lnTo>
                    <a:pt x="499056" y="935990"/>
                  </a:lnTo>
                  <a:lnTo>
                    <a:pt x="618257" y="935990"/>
                  </a:lnTo>
                  <a:lnTo>
                    <a:pt x="605338" y="899160"/>
                  </a:lnTo>
                  <a:lnTo>
                    <a:pt x="596208" y="848360"/>
                  </a:lnTo>
                  <a:lnTo>
                    <a:pt x="594607" y="821690"/>
                  </a:lnTo>
                  <a:lnTo>
                    <a:pt x="594717" y="810260"/>
                  </a:lnTo>
                  <a:lnTo>
                    <a:pt x="600634" y="765810"/>
                  </a:lnTo>
                  <a:lnTo>
                    <a:pt x="616165" y="730250"/>
                  </a:lnTo>
                  <a:lnTo>
                    <a:pt x="616290" y="730080"/>
                  </a:lnTo>
                  <a:lnTo>
                    <a:pt x="557072" y="726440"/>
                  </a:lnTo>
                  <a:close/>
                </a:path>
                <a:path w="1145539" h="1004570">
                  <a:moveTo>
                    <a:pt x="618972" y="726440"/>
                  </a:moveTo>
                  <a:lnTo>
                    <a:pt x="616290" y="730080"/>
                  </a:lnTo>
                  <a:lnTo>
                    <a:pt x="621646" y="730409"/>
                  </a:lnTo>
                  <a:lnTo>
                    <a:pt x="618972" y="726440"/>
                  </a:lnTo>
                  <a:close/>
                </a:path>
                <a:path w="1145539" h="1004570">
                  <a:moveTo>
                    <a:pt x="365873" y="382270"/>
                  </a:moveTo>
                  <a:lnTo>
                    <a:pt x="244869" y="382270"/>
                  </a:lnTo>
                  <a:lnTo>
                    <a:pt x="255171" y="383540"/>
                  </a:lnTo>
                  <a:lnTo>
                    <a:pt x="261863" y="386080"/>
                  </a:lnTo>
                  <a:lnTo>
                    <a:pt x="265609" y="388620"/>
                  </a:lnTo>
                  <a:lnTo>
                    <a:pt x="267067" y="392430"/>
                  </a:lnTo>
                  <a:lnTo>
                    <a:pt x="266901" y="394970"/>
                  </a:lnTo>
                  <a:lnTo>
                    <a:pt x="265771" y="397510"/>
                  </a:lnTo>
                  <a:lnTo>
                    <a:pt x="264339" y="400050"/>
                  </a:lnTo>
                  <a:lnTo>
                    <a:pt x="263265" y="401320"/>
                  </a:lnTo>
                  <a:lnTo>
                    <a:pt x="279670" y="420370"/>
                  </a:lnTo>
                  <a:lnTo>
                    <a:pt x="292085" y="435610"/>
                  </a:lnTo>
                  <a:lnTo>
                    <a:pt x="295469" y="439498"/>
                  </a:lnTo>
                  <a:lnTo>
                    <a:pt x="297462" y="440690"/>
                  </a:lnTo>
                  <a:lnTo>
                    <a:pt x="309486" y="448310"/>
                  </a:lnTo>
                  <a:lnTo>
                    <a:pt x="318713" y="455930"/>
                  </a:lnTo>
                  <a:lnTo>
                    <a:pt x="328463" y="463550"/>
                  </a:lnTo>
                  <a:lnTo>
                    <a:pt x="348239" y="476250"/>
                  </a:lnTo>
                  <a:lnTo>
                    <a:pt x="357621" y="482600"/>
                  </a:lnTo>
                  <a:lnTo>
                    <a:pt x="384248" y="528320"/>
                  </a:lnTo>
                  <a:lnTo>
                    <a:pt x="386567" y="546100"/>
                  </a:lnTo>
                  <a:lnTo>
                    <a:pt x="381141" y="561340"/>
                  </a:lnTo>
                  <a:lnTo>
                    <a:pt x="356463" y="593090"/>
                  </a:lnTo>
                  <a:lnTo>
                    <a:pt x="314328" y="618490"/>
                  </a:lnTo>
                  <a:lnTo>
                    <a:pt x="303999" y="624840"/>
                  </a:lnTo>
                  <a:lnTo>
                    <a:pt x="273288" y="659130"/>
                  </a:lnTo>
                  <a:lnTo>
                    <a:pt x="265163" y="671830"/>
                  </a:lnTo>
                  <a:lnTo>
                    <a:pt x="261624" y="676910"/>
                  </a:lnTo>
                  <a:lnTo>
                    <a:pt x="221632" y="694690"/>
                  </a:lnTo>
                  <a:lnTo>
                    <a:pt x="207974" y="695960"/>
                  </a:lnTo>
                  <a:lnTo>
                    <a:pt x="510602" y="695960"/>
                  </a:lnTo>
                  <a:lnTo>
                    <a:pt x="510654" y="683260"/>
                  </a:lnTo>
                  <a:lnTo>
                    <a:pt x="480737" y="680720"/>
                  </a:lnTo>
                  <a:lnTo>
                    <a:pt x="434026" y="680720"/>
                  </a:lnTo>
                  <a:lnTo>
                    <a:pt x="419049" y="676910"/>
                  </a:lnTo>
                  <a:lnTo>
                    <a:pt x="408015" y="674370"/>
                  </a:lnTo>
                  <a:lnTo>
                    <a:pt x="400377" y="671830"/>
                  </a:lnTo>
                  <a:lnTo>
                    <a:pt x="395592" y="669290"/>
                  </a:lnTo>
                  <a:lnTo>
                    <a:pt x="393112" y="668020"/>
                  </a:lnTo>
                  <a:lnTo>
                    <a:pt x="392393" y="666750"/>
                  </a:lnTo>
                  <a:lnTo>
                    <a:pt x="392889" y="664210"/>
                  </a:lnTo>
                  <a:lnTo>
                    <a:pt x="394053" y="662940"/>
                  </a:lnTo>
                  <a:lnTo>
                    <a:pt x="395341" y="660400"/>
                  </a:lnTo>
                  <a:lnTo>
                    <a:pt x="396207" y="659130"/>
                  </a:lnTo>
                  <a:lnTo>
                    <a:pt x="396105" y="656590"/>
                  </a:lnTo>
                  <a:lnTo>
                    <a:pt x="394490" y="654050"/>
                  </a:lnTo>
                  <a:lnTo>
                    <a:pt x="390815" y="651510"/>
                  </a:lnTo>
                  <a:lnTo>
                    <a:pt x="386854" y="648970"/>
                  </a:lnTo>
                  <a:lnTo>
                    <a:pt x="386854" y="416560"/>
                  </a:lnTo>
                  <a:lnTo>
                    <a:pt x="1145095" y="416560"/>
                  </a:lnTo>
                  <a:lnTo>
                    <a:pt x="1145095" y="414020"/>
                  </a:lnTo>
                  <a:lnTo>
                    <a:pt x="457064" y="414020"/>
                  </a:lnTo>
                  <a:lnTo>
                    <a:pt x="432156" y="412750"/>
                  </a:lnTo>
                  <a:lnTo>
                    <a:pt x="408768" y="406400"/>
                  </a:lnTo>
                  <a:lnTo>
                    <a:pt x="387098" y="397510"/>
                  </a:lnTo>
                  <a:lnTo>
                    <a:pt x="367343" y="383540"/>
                  </a:lnTo>
                  <a:lnTo>
                    <a:pt x="365873" y="382270"/>
                  </a:lnTo>
                  <a:close/>
                </a:path>
                <a:path w="1145539" h="1004570">
                  <a:moveTo>
                    <a:pt x="283581" y="433070"/>
                  </a:moveTo>
                  <a:lnTo>
                    <a:pt x="280889" y="433070"/>
                  </a:lnTo>
                  <a:lnTo>
                    <a:pt x="280473" y="434340"/>
                  </a:lnTo>
                  <a:lnTo>
                    <a:pt x="297903" y="453390"/>
                  </a:lnTo>
                  <a:lnTo>
                    <a:pt x="302368" y="457200"/>
                  </a:lnTo>
                  <a:lnTo>
                    <a:pt x="306185" y="459740"/>
                  </a:lnTo>
                  <a:lnTo>
                    <a:pt x="308936" y="462280"/>
                  </a:lnTo>
                  <a:lnTo>
                    <a:pt x="310203" y="461010"/>
                  </a:lnTo>
                  <a:lnTo>
                    <a:pt x="288966" y="435610"/>
                  </a:lnTo>
                  <a:lnTo>
                    <a:pt x="283581" y="433070"/>
                  </a:lnTo>
                  <a:close/>
                </a:path>
                <a:path w="1145539" h="1004570">
                  <a:moveTo>
                    <a:pt x="763535" y="95250"/>
                  </a:moveTo>
                  <a:lnTo>
                    <a:pt x="459266" y="95250"/>
                  </a:lnTo>
                  <a:lnTo>
                    <a:pt x="484974" y="96520"/>
                  </a:lnTo>
                  <a:lnTo>
                    <a:pt x="508675" y="101600"/>
                  </a:lnTo>
                  <a:lnTo>
                    <a:pt x="549542" y="121920"/>
                  </a:lnTo>
                  <a:lnTo>
                    <a:pt x="580846" y="154940"/>
                  </a:lnTo>
                  <a:lnTo>
                    <a:pt x="601565" y="196850"/>
                  </a:lnTo>
                  <a:lnTo>
                    <a:pt x="610679" y="242570"/>
                  </a:lnTo>
                  <a:lnTo>
                    <a:pt x="610564" y="266700"/>
                  </a:lnTo>
                  <a:lnTo>
                    <a:pt x="600355" y="312420"/>
                  </a:lnTo>
                  <a:lnTo>
                    <a:pt x="575987" y="354330"/>
                  </a:lnTo>
                  <a:lnTo>
                    <a:pt x="536439" y="388620"/>
                  </a:lnTo>
                  <a:lnTo>
                    <a:pt x="483296" y="410210"/>
                  </a:lnTo>
                  <a:lnTo>
                    <a:pt x="457064" y="414020"/>
                  </a:lnTo>
                  <a:lnTo>
                    <a:pt x="1145095" y="414020"/>
                  </a:lnTo>
                  <a:lnTo>
                    <a:pt x="1145095" y="403860"/>
                  </a:lnTo>
                  <a:lnTo>
                    <a:pt x="766622" y="403860"/>
                  </a:lnTo>
                  <a:lnTo>
                    <a:pt x="741654" y="400050"/>
                  </a:lnTo>
                  <a:lnTo>
                    <a:pt x="697613" y="382270"/>
                  </a:lnTo>
                  <a:lnTo>
                    <a:pt x="662672" y="350520"/>
                  </a:lnTo>
                  <a:lnTo>
                    <a:pt x="638314" y="311150"/>
                  </a:lnTo>
                  <a:lnTo>
                    <a:pt x="626027" y="265430"/>
                  </a:lnTo>
                  <a:lnTo>
                    <a:pt x="624874" y="242570"/>
                  </a:lnTo>
                  <a:lnTo>
                    <a:pt x="627295" y="219710"/>
                  </a:lnTo>
                  <a:lnTo>
                    <a:pt x="643605" y="175260"/>
                  </a:lnTo>
                  <a:lnTo>
                    <a:pt x="676441" y="137160"/>
                  </a:lnTo>
                  <a:lnTo>
                    <a:pt x="727290" y="107950"/>
                  </a:lnTo>
                  <a:lnTo>
                    <a:pt x="756634" y="96520"/>
                  </a:lnTo>
                  <a:lnTo>
                    <a:pt x="763535" y="95250"/>
                  </a:lnTo>
                  <a:close/>
                </a:path>
                <a:path w="1145539" h="1004570">
                  <a:moveTo>
                    <a:pt x="1145095" y="91440"/>
                  </a:moveTo>
                  <a:lnTo>
                    <a:pt x="809982" y="91440"/>
                  </a:lnTo>
                  <a:lnTo>
                    <a:pt x="833755" y="95250"/>
                  </a:lnTo>
                  <a:lnTo>
                    <a:pt x="855439" y="102870"/>
                  </a:lnTo>
                  <a:lnTo>
                    <a:pt x="892075" y="130810"/>
                  </a:lnTo>
                  <a:lnTo>
                    <a:pt x="918962" y="167640"/>
                  </a:lnTo>
                  <a:lnTo>
                    <a:pt x="935172" y="212090"/>
                  </a:lnTo>
                  <a:lnTo>
                    <a:pt x="939776" y="257810"/>
                  </a:lnTo>
                  <a:lnTo>
                    <a:pt x="937436" y="280670"/>
                  </a:lnTo>
                  <a:lnTo>
                    <a:pt x="922891" y="325120"/>
                  </a:lnTo>
                  <a:lnTo>
                    <a:pt x="894418" y="360680"/>
                  </a:lnTo>
                  <a:lnTo>
                    <a:pt x="851090" y="386080"/>
                  </a:lnTo>
                  <a:lnTo>
                    <a:pt x="793308" y="402590"/>
                  </a:lnTo>
                  <a:lnTo>
                    <a:pt x="766622" y="403860"/>
                  </a:lnTo>
                  <a:lnTo>
                    <a:pt x="1145095" y="403860"/>
                  </a:lnTo>
                  <a:lnTo>
                    <a:pt x="1145095" y="91440"/>
                  </a:lnTo>
                  <a:close/>
                </a:path>
              </a:pathLst>
            </a:custGeom>
            <a:solidFill>
              <a:srgbClr val="7E3C41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object 81"/>
            <p:cNvSpPr txBox="1"/>
            <p:nvPr/>
          </p:nvSpPr>
          <p:spPr>
            <a:xfrm>
              <a:off x="3575613" y="2743754"/>
              <a:ext cx="1030605" cy="5403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212090">
                <a:lnSpc>
                  <a:spcPct val="100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Культура, кинематография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220345">
                <a:lnSpc>
                  <a:spcPct val="100000"/>
                </a:lnSpc>
                <a:spcBef>
                  <a:spcPts val="409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484,5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2" name="Группа 101"/>
          <p:cNvGrpSpPr/>
          <p:nvPr/>
        </p:nvGrpSpPr>
        <p:grpSpPr>
          <a:xfrm>
            <a:off x="2605405" y="1221968"/>
            <a:ext cx="2351298" cy="1103244"/>
            <a:chOff x="5666409" y="5299937"/>
            <a:chExt cx="2351298" cy="1103244"/>
          </a:xfrm>
        </p:grpSpPr>
        <p:sp>
          <p:nvSpPr>
            <p:cNvPr id="68" name="object 68"/>
            <p:cNvSpPr/>
            <p:nvPr/>
          </p:nvSpPr>
          <p:spPr>
            <a:xfrm>
              <a:off x="5666416" y="5299937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0" y="0"/>
                  </a:moveTo>
                  <a:lnTo>
                    <a:pt x="1146048" y="0"/>
                  </a:lnTo>
                  <a:lnTo>
                    <a:pt x="1146048" y="1006551"/>
                  </a:lnTo>
                  <a:lnTo>
                    <a:pt x="0" y="1006551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5666409" y="5299938"/>
              <a:ext cx="1146175" cy="1007110"/>
            </a:xfrm>
            <a:custGeom>
              <a:avLst/>
              <a:gdLst/>
              <a:ahLst/>
              <a:cxnLst/>
              <a:rect l="l" t="t" r="r" b="b"/>
              <a:pathLst>
                <a:path w="1146175" h="1007110">
                  <a:moveTo>
                    <a:pt x="1146047" y="0"/>
                  </a:moveTo>
                  <a:lnTo>
                    <a:pt x="0" y="0"/>
                  </a:lnTo>
                  <a:lnTo>
                    <a:pt x="0" y="1006551"/>
                  </a:lnTo>
                  <a:lnTo>
                    <a:pt x="1146047" y="1006551"/>
                  </a:lnTo>
                  <a:lnTo>
                    <a:pt x="1146047" y="836218"/>
                  </a:lnTo>
                  <a:lnTo>
                    <a:pt x="61950" y="836218"/>
                  </a:lnTo>
                  <a:lnTo>
                    <a:pt x="61950" y="727811"/>
                  </a:lnTo>
                  <a:lnTo>
                    <a:pt x="65111" y="710846"/>
                  </a:lnTo>
                  <a:lnTo>
                    <a:pt x="67215" y="696954"/>
                  </a:lnTo>
                  <a:lnTo>
                    <a:pt x="68406" y="685605"/>
                  </a:lnTo>
                  <a:lnTo>
                    <a:pt x="68830" y="676266"/>
                  </a:lnTo>
                  <a:lnTo>
                    <a:pt x="68631" y="668406"/>
                  </a:lnTo>
                  <a:lnTo>
                    <a:pt x="67956" y="661494"/>
                  </a:lnTo>
                  <a:lnTo>
                    <a:pt x="66948" y="654997"/>
                  </a:lnTo>
                  <a:lnTo>
                    <a:pt x="65753" y="648384"/>
                  </a:lnTo>
                  <a:lnTo>
                    <a:pt x="64516" y="641124"/>
                  </a:lnTo>
                  <a:lnTo>
                    <a:pt x="63382" y="632685"/>
                  </a:lnTo>
                  <a:lnTo>
                    <a:pt x="62497" y="622535"/>
                  </a:lnTo>
                  <a:lnTo>
                    <a:pt x="62005" y="610142"/>
                  </a:lnTo>
                  <a:lnTo>
                    <a:pt x="247802" y="603935"/>
                  </a:lnTo>
                  <a:lnTo>
                    <a:pt x="296839" y="603935"/>
                  </a:lnTo>
                  <a:lnTo>
                    <a:pt x="296934" y="603373"/>
                  </a:lnTo>
                  <a:lnTo>
                    <a:pt x="308834" y="574354"/>
                  </a:lnTo>
                  <a:lnTo>
                    <a:pt x="299727" y="569080"/>
                  </a:lnTo>
                  <a:lnTo>
                    <a:pt x="259245" y="539974"/>
                  </a:lnTo>
                  <a:lnTo>
                    <a:pt x="231757" y="509528"/>
                  </a:lnTo>
                  <a:lnTo>
                    <a:pt x="218621" y="485015"/>
                  </a:lnTo>
                  <a:lnTo>
                    <a:pt x="588517" y="480047"/>
                  </a:lnTo>
                  <a:lnTo>
                    <a:pt x="1146047" y="480047"/>
                  </a:lnTo>
                  <a:lnTo>
                    <a:pt x="1146047" y="464566"/>
                  </a:lnTo>
                  <a:lnTo>
                    <a:pt x="216827" y="464566"/>
                  </a:lnTo>
                  <a:lnTo>
                    <a:pt x="309752" y="278739"/>
                  </a:lnTo>
                  <a:lnTo>
                    <a:pt x="652904" y="278739"/>
                  </a:lnTo>
                  <a:lnTo>
                    <a:pt x="681431" y="170345"/>
                  </a:lnTo>
                  <a:lnTo>
                    <a:pt x="1146047" y="170345"/>
                  </a:lnTo>
                  <a:lnTo>
                    <a:pt x="1146047" y="0"/>
                  </a:lnTo>
                  <a:close/>
                </a:path>
                <a:path w="1146175" h="1007110">
                  <a:moveTo>
                    <a:pt x="1146047" y="603936"/>
                  </a:moveTo>
                  <a:lnTo>
                    <a:pt x="1090976" y="603936"/>
                  </a:lnTo>
                  <a:lnTo>
                    <a:pt x="1099591" y="836218"/>
                  </a:lnTo>
                  <a:lnTo>
                    <a:pt x="1146047" y="836218"/>
                  </a:lnTo>
                  <a:lnTo>
                    <a:pt x="1146047" y="603936"/>
                  </a:lnTo>
                  <a:close/>
                </a:path>
                <a:path w="1146175" h="1007110">
                  <a:moveTo>
                    <a:pt x="643644" y="593459"/>
                  </a:moveTo>
                  <a:lnTo>
                    <a:pt x="637784" y="598516"/>
                  </a:lnTo>
                  <a:lnTo>
                    <a:pt x="633865" y="603373"/>
                  </a:lnTo>
                  <a:lnTo>
                    <a:pt x="632709" y="606395"/>
                  </a:lnTo>
                  <a:lnTo>
                    <a:pt x="632620" y="607421"/>
                  </a:lnTo>
                  <a:lnTo>
                    <a:pt x="633085" y="609184"/>
                  </a:lnTo>
                  <a:lnTo>
                    <a:pt x="635019" y="610024"/>
                  </a:lnTo>
                  <a:lnTo>
                    <a:pt x="637689" y="609424"/>
                  </a:lnTo>
                  <a:lnTo>
                    <a:pt x="640484" y="607337"/>
                  </a:lnTo>
                  <a:lnTo>
                    <a:pt x="642794" y="603717"/>
                  </a:lnTo>
                  <a:lnTo>
                    <a:pt x="644008" y="598516"/>
                  </a:lnTo>
                  <a:lnTo>
                    <a:pt x="643644" y="593459"/>
                  </a:lnTo>
                  <a:close/>
                </a:path>
                <a:path w="1146175" h="1007110">
                  <a:moveTo>
                    <a:pt x="1146047" y="480047"/>
                  </a:moveTo>
                  <a:lnTo>
                    <a:pt x="882764" y="480047"/>
                  </a:lnTo>
                  <a:lnTo>
                    <a:pt x="882639" y="498352"/>
                  </a:lnTo>
                  <a:lnTo>
                    <a:pt x="882265" y="509528"/>
                  </a:lnTo>
                  <a:lnTo>
                    <a:pt x="868176" y="554115"/>
                  </a:lnTo>
                  <a:lnTo>
                    <a:pt x="859599" y="564742"/>
                  </a:lnTo>
                  <a:lnTo>
                    <a:pt x="860727" y="572808"/>
                  </a:lnTo>
                  <a:lnTo>
                    <a:pt x="861090" y="580125"/>
                  </a:lnTo>
                  <a:lnTo>
                    <a:pt x="861236" y="592452"/>
                  </a:lnTo>
                  <a:lnTo>
                    <a:pt x="861876" y="597429"/>
                  </a:lnTo>
                  <a:lnTo>
                    <a:pt x="887891" y="609805"/>
                  </a:lnTo>
                  <a:lnTo>
                    <a:pt x="900657" y="609667"/>
                  </a:lnTo>
                  <a:lnTo>
                    <a:pt x="916944" y="608620"/>
                  </a:lnTo>
                  <a:lnTo>
                    <a:pt x="937182" y="606648"/>
                  </a:lnTo>
                  <a:lnTo>
                    <a:pt x="953175" y="606056"/>
                  </a:lnTo>
                  <a:lnTo>
                    <a:pt x="1009491" y="604548"/>
                  </a:lnTo>
                  <a:lnTo>
                    <a:pt x="1146047" y="603936"/>
                  </a:lnTo>
                  <a:lnTo>
                    <a:pt x="1146047" y="480047"/>
                  </a:lnTo>
                  <a:close/>
                </a:path>
                <a:path w="1146175" h="1007110">
                  <a:moveTo>
                    <a:pt x="296839" y="603935"/>
                  </a:moveTo>
                  <a:lnTo>
                    <a:pt x="247802" y="603935"/>
                  </a:lnTo>
                  <a:lnTo>
                    <a:pt x="263424" y="604170"/>
                  </a:lnTo>
                  <a:lnTo>
                    <a:pt x="275269" y="604739"/>
                  </a:lnTo>
                  <a:lnTo>
                    <a:pt x="283871" y="605436"/>
                  </a:lnTo>
                  <a:lnTo>
                    <a:pt x="289802" y="606060"/>
                  </a:lnTo>
                  <a:lnTo>
                    <a:pt x="293479" y="606395"/>
                  </a:lnTo>
                  <a:lnTo>
                    <a:pt x="295551" y="606247"/>
                  </a:lnTo>
                  <a:lnTo>
                    <a:pt x="296480" y="605436"/>
                  </a:lnTo>
                  <a:lnTo>
                    <a:pt x="296570" y="605152"/>
                  </a:lnTo>
                  <a:lnTo>
                    <a:pt x="296839" y="603935"/>
                  </a:lnTo>
                  <a:close/>
                </a:path>
                <a:path w="1146175" h="1007110">
                  <a:moveTo>
                    <a:pt x="882764" y="480047"/>
                  </a:moveTo>
                  <a:lnTo>
                    <a:pt x="588517" y="480047"/>
                  </a:lnTo>
                  <a:lnTo>
                    <a:pt x="593586" y="491407"/>
                  </a:lnTo>
                  <a:lnTo>
                    <a:pt x="597776" y="502766"/>
                  </a:lnTo>
                  <a:lnTo>
                    <a:pt x="615932" y="548201"/>
                  </a:lnTo>
                  <a:lnTo>
                    <a:pt x="634974" y="572960"/>
                  </a:lnTo>
                  <a:lnTo>
                    <a:pt x="640709" y="583185"/>
                  </a:lnTo>
                  <a:lnTo>
                    <a:pt x="643517" y="591688"/>
                  </a:lnTo>
                  <a:lnTo>
                    <a:pt x="643644" y="593459"/>
                  </a:lnTo>
                  <a:lnTo>
                    <a:pt x="644914" y="592365"/>
                  </a:lnTo>
                  <a:lnTo>
                    <a:pt x="650455" y="588441"/>
                  </a:lnTo>
                  <a:lnTo>
                    <a:pt x="665949" y="588441"/>
                  </a:lnTo>
                  <a:lnTo>
                    <a:pt x="665949" y="572960"/>
                  </a:lnTo>
                  <a:lnTo>
                    <a:pt x="638119" y="542838"/>
                  </a:lnTo>
                  <a:lnTo>
                    <a:pt x="620459" y="498352"/>
                  </a:lnTo>
                  <a:lnTo>
                    <a:pt x="619515" y="483062"/>
                  </a:lnTo>
                  <a:lnTo>
                    <a:pt x="882764" y="480047"/>
                  </a:lnTo>
                  <a:close/>
                </a:path>
                <a:path w="1146175" h="1007110">
                  <a:moveTo>
                    <a:pt x="652904" y="278739"/>
                  </a:moveTo>
                  <a:lnTo>
                    <a:pt x="634974" y="278739"/>
                  </a:lnTo>
                  <a:lnTo>
                    <a:pt x="588517" y="464566"/>
                  </a:lnTo>
                  <a:lnTo>
                    <a:pt x="603999" y="464566"/>
                  </a:lnTo>
                  <a:lnTo>
                    <a:pt x="652904" y="278739"/>
                  </a:lnTo>
                  <a:close/>
                </a:path>
                <a:path w="1146175" h="1007110">
                  <a:moveTo>
                    <a:pt x="1146047" y="170345"/>
                  </a:moveTo>
                  <a:lnTo>
                    <a:pt x="882764" y="170345"/>
                  </a:lnTo>
                  <a:lnTo>
                    <a:pt x="876477" y="182296"/>
                  </a:lnTo>
                  <a:lnTo>
                    <a:pt x="865048" y="221753"/>
                  </a:lnTo>
                  <a:lnTo>
                    <a:pt x="862744" y="256441"/>
                  </a:lnTo>
                  <a:lnTo>
                    <a:pt x="862859" y="266092"/>
                  </a:lnTo>
                  <a:lnTo>
                    <a:pt x="867279" y="311645"/>
                  </a:lnTo>
                  <a:lnTo>
                    <a:pt x="875922" y="358944"/>
                  </a:lnTo>
                  <a:lnTo>
                    <a:pt x="886237" y="405720"/>
                  </a:lnTo>
                  <a:lnTo>
                    <a:pt x="889614" y="420925"/>
                  </a:lnTo>
                  <a:lnTo>
                    <a:pt x="892805" y="435840"/>
                  </a:lnTo>
                  <a:lnTo>
                    <a:pt x="895717" y="450406"/>
                  </a:lnTo>
                  <a:lnTo>
                    <a:pt x="898258" y="464566"/>
                  </a:lnTo>
                  <a:lnTo>
                    <a:pt x="1146047" y="464566"/>
                  </a:lnTo>
                  <a:lnTo>
                    <a:pt x="1146047" y="327464"/>
                  </a:lnTo>
                  <a:lnTo>
                    <a:pt x="928189" y="327464"/>
                  </a:lnTo>
                  <a:lnTo>
                    <a:pt x="927195" y="327020"/>
                  </a:lnTo>
                  <a:lnTo>
                    <a:pt x="925711" y="325225"/>
                  </a:lnTo>
                  <a:lnTo>
                    <a:pt x="923640" y="323154"/>
                  </a:lnTo>
                  <a:lnTo>
                    <a:pt x="922201" y="322492"/>
                  </a:lnTo>
                  <a:lnTo>
                    <a:pt x="917345" y="322492"/>
                  </a:lnTo>
                  <a:lnTo>
                    <a:pt x="903341" y="314051"/>
                  </a:lnTo>
                  <a:lnTo>
                    <a:pt x="892564" y="306250"/>
                  </a:lnTo>
                  <a:lnTo>
                    <a:pt x="884990" y="298897"/>
                  </a:lnTo>
                  <a:lnTo>
                    <a:pt x="880594" y="291802"/>
                  </a:lnTo>
                  <a:lnTo>
                    <a:pt x="879352" y="284773"/>
                  </a:lnTo>
                  <a:lnTo>
                    <a:pt x="881240" y="277619"/>
                  </a:lnTo>
                  <a:lnTo>
                    <a:pt x="886232" y="270148"/>
                  </a:lnTo>
                  <a:lnTo>
                    <a:pt x="894306" y="262171"/>
                  </a:lnTo>
                  <a:lnTo>
                    <a:pt x="905437" y="253495"/>
                  </a:lnTo>
                  <a:lnTo>
                    <a:pt x="918048" y="253495"/>
                  </a:lnTo>
                  <a:lnTo>
                    <a:pt x="920376" y="252403"/>
                  </a:lnTo>
                  <a:lnTo>
                    <a:pt x="923402" y="250265"/>
                  </a:lnTo>
                  <a:lnTo>
                    <a:pt x="925646" y="248715"/>
                  </a:lnTo>
                  <a:lnTo>
                    <a:pt x="927225" y="248637"/>
                  </a:lnTo>
                  <a:lnTo>
                    <a:pt x="1146047" y="248637"/>
                  </a:lnTo>
                  <a:lnTo>
                    <a:pt x="1146047" y="170345"/>
                  </a:lnTo>
                  <a:close/>
                </a:path>
                <a:path w="1146175" h="1007110">
                  <a:moveTo>
                    <a:pt x="1146047" y="248637"/>
                  </a:moveTo>
                  <a:lnTo>
                    <a:pt x="927225" y="248637"/>
                  </a:lnTo>
                  <a:lnTo>
                    <a:pt x="928255" y="250918"/>
                  </a:lnTo>
                  <a:lnTo>
                    <a:pt x="928854" y="256441"/>
                  </a:lnTo>
                  <a:lnTo>
                    <a:pt x="929119" y="265392"/>
                  </a:lnTo>
                  <a:lnTo>
                    <a:pt x="929224" y="296033"/>
                  </a:lnTo>
                  <a:lnTo>
                    <a:pt x="929103" y="319998"/>
                  </a:lnTo>
                  <a:lnTo>
                    <a:pt x="928793" y="325482"/>
                  </a:lnTo>
                  <a:lnTo>
                    <a:pt x="928189" y="327464"/>
                  </a:lnTo>
                  <a:lnTo>
                    <a:pt x="1146047" y="327464"/>
                  </a:lnTo>
                  <a:lnTo>
                    <a:pt x="1146047" y="248637"/>
                  </a:lnTo>
                  <a:close/>
                </a:path>
                <a:path w="1146175" h="1007110">
                  <a:moveTo>
                    <a:pt x="920884" y="321885"/>
                  </a:moveTo>
                  <a:lnTo>
                    <a:pt x="917345" y="322492"/>
                  </a:lnTo>
                  <a:lnTo>
                    <a:pt x="922201" y="322492"/>
                  </a:lnTo>
                  <a:lnTo>
                    <a:pt x="920884" y="321885"/>
                  </a:lnTo>
                  <a:close/>
                </a:path>
                <a:path w="1146175" h="1007110">
                  <a:moveTo>
                    <a:pt x="918048" y="253495"/>
                  </a:moveTo>
                  <a:lnTo>
                    <a:pt x="905437" y="253495"/>
                  </a:lnTo>
                  <a:lnTo>
                    <a:pt x="911510" y="254903"/>
                  </a:lnTo>
                  <a:lnTo>
                    <a:pt x="916451" y="254244"/>
                  </a:lnTo>
                  <a:lnTo>
                    <a:pt x="918048" y="253495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6316872" y="5516737"/>
              <a:ext cx="201930" cy="201295"/>
            </a:xfrm>
            <a:custGeom>
              <a:avLst/>
              <a:gdLst/>
              <a:ahLst/>
              <a:cxnLst/>
              <a:rect l="l" t="t" r="r" b="b"/>
              <a:pathLst>
                <a:path w="201929" h="201295">
                  <a:moveTo>
                    <a:pt x="154876" y="0"/>
                  </a:moveTo>
                  <a:lnTo>
                    <a:pt x="46456" y="0"/>
                  </a:lnTo>
                  <a:lnTo>
                    <a:pt x="0" y="201307"/>
                  </a:lnTo>
                  <a:lnTo>
                    <a:pt x="201333" y="201307"/>
                  </a:lnTo>
                  <a:lnTo>
                    <a:pt x="154876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6409800" y="5961859"/>
              <a:ext cx="309880" cy="66040"/>
            </a:xfrm>
            <a:custGeom>
              <a:avLst/>
              <a:gdLst/>
              <a:ahLst/>
              <a:cxnLst/>
              <a:rect l="l" t="t" r="r" b="b"/>
              <a:pathLst>
                <a:path w="309879" h="66039">
                  <a:moveTo>
                    <a:pt x="0" y="3955"/>
                  </a:moveTo>
                  <a:lnTo>
                    <a:pt x="15481" y="65893"/>
                  </a:lnTo>
                  <a:lnTo>
                    <a:pt x="309740" y="65893"/>
                  </a:lnTo>
                  <a:lnTo>
                    <a:pt x="309740" y="59919"/>
                  </a:lnTo>
                  <a:lnTo>
                    <a:pt x="49996" y="59919"/>
                  </a:lnTo>
                  <a:lnTo>
                    <a:pt x="31892" y="54432"/>
                  </a:lnTo>
                  <a:lnTo>
                    <a:pt x="20772" y="46855"/>
                  </a:lnTo>
                  <a:lnTo>
                    <a:pt x="15078" y="37901"/>
                  </a:lnTo>
                  <a:lnTo>
                    <a:pt x="13254" y="28278"/>
                  </a:lnTo>
                  <a:lnTo>
                    <a:pt x="13743" y="18699"/>
                  </a:lnTo>
                  <a:lnTo>
                    <a:pt x="14987" y="9874"/>
                  </a:lnTo>
                  <a:lnTo>
                    <a:pt x="0" y="3955"/>
                  </a:lnTo>
                  <a:close/>
                </a:path>
                <a:path w="309879" h="66039">
                  <a:moveTo>
                    <a:pt x="93893" y="0"/>
                  </a:moveTo>
                  <a:lnTo>
                    <a:pt x="58757" y="15706"/>
                  </a:lnTo>
                  <a:lnTo>
                    <a:pt x="57222" y="29595"/>
                  </a:lnTo>
                  <a:lnTo>
                    <a:pt x="56848" y="35006"/>
                  </a:lnTo>
                  <a:lnTo>
                    <a:pt x="56166" y="40767"/>
                  </a:lnTo>
                  <a:lnTo>
                    <a:pt x="54948" y="46856"/>
                  </a:lnTo>
                  <a:lnTo>
                    <a:pt x="52967" y="53247"/>
                  </a:lnTo>
                  <a:lnTo>
                    <a:pt x="49996" y="59919"/>
                  </a:lnTo>
                  <a:lnTo>
                    <a:pt x="309740" y="59919"/>
                  </a:lnTo>
                  <a:lnTo>
                    <a:pt x="309740" y="3955"/>
                  </a:lnTo>
                  <a:lnTo>
                    <a:pt x="157104" y="3955"/>
                  </a:lnTo>
                  <a:lnTo>
                    <a:pt x="137226" y="1966"/>
                  </a:lnTo>
                  <a:lnTo>
                    <a:pt x="120215" y="659"/>
                  </a:lnTo>
                  <a:lnTo>
                    <a:pt x="105847" y="12"/>
                  </a:lnTo>
                  <a:lnTo>
                    <a:pt x="93893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6545437" y="5548064"/>
              <a:ext cx="50165" cy="79375"/>
            </a:xfrm>
            <a:custGeom>
              <a:avLst/>
              <a:gdLst/>
              <a:ahLst/>
              <a:cxnLst/>
              <a:rect l="l" t="t" r="r" b="b"/>
              <a:pathLst>
                <a:path w="50165" h="79375">
                  <a:moveTo>
                    <a:pt x="49964" y="73875"/>
                  </a:moveTo>
                  <a:lnTo>
                    <a:pt x="42379" y="73875"/>
                  </a:lnTo>
                  <a:lnTo>
                    <a:pt x="45013" y="75357"/>
                  </a:lnTo>
                  <a:lnTo>
                    <a:pt x="46977" y="77458"/>
                  </a:lnTo>
                  <a:lnTo>
                    <a:pt x="48372" y="79100"/>
                  </a:lnTo>
                  <a:lnTo>
                    <a:pt x="49293" y="79210"/>
                  </a:lnTo>
                  <a:lnTo>
                    <a:pt x="49840" y="76710"/>
                  </a:lnTo>
                  <a:lnTo>
                    <a:pt x="49964" y="73875"/>
                  </a:lnTo>
                  <a:close/>
                </a:path>
                <a:path w="50165" h="79375">
                  <a:moveTo>
                    <a:pt x="35089" y="0"/>
                  </a:moveTo>
                  <a:lnTo>
                    <a:pt x="4771" y="25371"/>
                  </a:lnTo>
                  <a:lnTo>
                    <a:pt x="0" y="40118"/>
                  </a:lnTo>
                  <a:lnTo>
                    <a:pt x="2239" y="47478"/>
                  </a:lnTo>
                  <a:lnTo>
                    <a:pt x="7557" y="55113"/>
                  </a:lnTo>
                  <a:lnTo>
                    <a:pt x="15953" y="63235"/>
                  </a:lnTo>
                  <a:lnTo>
                    <a:pt x="27423" y="72057"/>
                  </a:lnTo>
                  <a:lnTo>
                    <a:pt x="34716" y="77067"/>
                  </a:lnTo>
                  <a:lnTo>
                    <a:pt x="38980" y="74087"/>
                  </a:lnTo>
                  <a:lnTo>
                    <a:pt x="42379" y="73875"/>
                  </a:lnTo>
                  <a:lnTo>
                    <a:pt x="49964" y="73875"/>
                  </a:lnTo>
                  <a:lnTo>
                    <a:pt x="50043" y="72057"/>
                  </a:lnTo>
                  <a:lnTo>
                    <a:pt x="49970" y="14253"/>
                  </a:lnTo>
                  <a:lnTo>
                    <a:pt x="49648" y="7254"/>
                  </a:lnTo>
                  <a:lnTo>
                    <a:pt x="49098" y="3147"/>
                  </a:lnTo>
                  <a:lnTo>
                    <a:pt x="41460" y="3147"/>
                  </a:lnTo>
                  <a:lnTo>
                    <a:pt x="38563" y="2472"/>
                  </a:lnTo>
                  <a:lnTo>
                    <a:pt x="35089" y="0"/>
                  </a:lnTo>
                  <a:close/>
                </a:path>
                <a:path w="50165" h="79375">
                  <a:moveTo>
                    <a:pt x="47208" y="1135"/>
                  </a:moveTo>
                  <a:lnTo>
                    <a:pt x="45730" y="1803"/>
                  </a:lnTo>
                  <a:lnTo>
                    <a:pt x="43831" y="2698"/>
                  </a:lnTo>
                  <a:lnTo>
                    <a:pt x="41460" y="3147"/>
                  </a:lnTo>
                  <a:lnTo>
                    <a:pt x="49098" y="3147"/>
                  </a:lnTo>
                  <a:lnTo>
                    <a:pt x="48319" y="1371"/>
                  </a:lnTo>
                  <a:lnTo>
                    <a:pt x="47208" y="1135"/>
                  </a:lnTo>
                  <a:close/>
                </a:path>
              </a:pathLst>
            </a:custGeom>
            <a:solidFill>
              <a:srgbClr val="F7F7F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5774819" y="5965814"/>
              <a:ext cx="278765" cy="62230"/>
            </a:xfrm>
            <a:custGeom>
              <a:avLst/>
              <a:gdLst/>
              <a:ahLst/>
              <a:cxnLst/>
              <a:rect l="l" t="t" r="r" b="b"/>
              <a:pathLst>
                <a:path w="278764" h="62229">
                  <a:moveTo>
                    <a:pt x="0" y="0"/>
                  </a:moveTo>
                  <a:lnTo>
                    <a:pt x="278765" y="0"/>
                  </a:lnTo>
                  <a:lnTo>
                    <a:pt x="278765" y="61937"/>
                  </a:lnTo>
                  <a:lnTo>
                    <a:pt x="0" y="61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6100055" y="5965814"/>
              <a:ext cx="290195" cy="66675"/>
            </a:xfrm>
            <a:custGeom>
              <a:avLst/>
              <a:gdLst/>
              <a:ahLst/>
              <a:cxnLst/>
              <a:rect l="l" t="t" r="r" b="b"/>
              <a:pathLst>
                <a:path w="290195" h="66675">
                  <a:moveTo>
                    <a:pt x="0" y="0"/>
                  </a:moveTo>
                  <a:lnTo>
                    <a:pt x="290004" y="0"/>
                  </a:lnTo>
                  <a:lnTo>
                    <a:pt x="290004" y="66205"/>
                  </a:lnTo>
                  <a:lnTo>
                    <a:pt x="0" y="66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6425285" y="5965814"/>
              <a:ext cx="294640" cy="62230"/>
            </a:xfrm>
            <a:custGeom>
              <a:avLst/>
              <a:gdLst/>
              <a:ahLst/>
              <a:cxnLst/>
              <a:rect l="l" t="t" r="r" b="b"/>
              <a:pathLst>
                <a:path w="294640" h="62229">
                  <a:moveTo>
                    <a:pt x="0" y="0"/>
                  </a:moveTo>
                  <a:lnTo>
                    <a:pt x="294259" y="0"/>
                  </a:lnTo>
                  <a:lnTo>
                    <a:pt x="294259" y="61937"/>
                  </a:lnTo>
                  <a:lnTo>
                    <a:pt x="0" y="61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E5D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object 82"/>
            <p:cNvSpPr txBox="1"/>
            <p:nvPr/>
          </p:nvSpPr>
          <p:spPr>
            <a:xfrm>
              <a:off x="6824103" y="5308009"/>
              <a:ext cx="1193604" cy="10951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Национальная экономика (сельское хозяйство, дорожное хозяйство, транспорт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ts val="111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лесное </a:t>
              </a:r>
              <a:r>
                <a:rPr sz="1000" dirty="0" err="1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хозяйство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000" dirty="0" smtClean="0">
                <a:solidFill>
                  <a:srgbClr val="2B2A29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ts val="1110"/>
                </a:lnSpc>
              </a:pPr>
              <a:r>
                <a:rPr sz="1000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и </a:t>
              </a: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т.д.)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L="35560" algn="ctr">
                <a:lnSpc>
                  <a:spcPct val="100000"/>
                </a:lnSpc>
                <a:spcBef>
                  <a:spcPts val="509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7 948,5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3" name="Группа 102"/>
          <p:cNvGrpSpPr/>
          <p:nvPr/>
        </p:nvGrpSpPr>
        <p:grpSpPr>
          <a:xfrm>
            <a:off x="134521" y="4051603"/>
            <a:ext cx="2177605" cy="1004569"/>
            <a:chOff x="6899444" y="3794635"/>
            <a:chExt cx="2177605" cy="1004569"/>
          </a:xfrm>
        </p:grpSpPr>
        <p:sp>
          <p:nvSpPr>
            <p:cNvPr id="66" name="object 66"/>
            <p:cNvSpPr/>
            <p:nvPr/>
          </p:nvSpPr>
          <p:spPr>
            <a:xfrm>
              <a:off x="6899444" y="3794635"/>
              <a:ext cx="1145095" cy="10045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bject 84"/>
            <p:cNvSpPr txBox="1"/>
            <p:nvPr/>
          </p:nvSpPr>
          <p:spPr>
            <a:xfrm>
              <a:off x="8044539" y="3914966"/>
              <a:ext cx="1032510" cy="7639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019"/>
                </a:lnSpc>
              </a:pPr>
              <a:r>
                <a:rPr sz="9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Обслуживание государственного и муниципального долга</a:t>
              </a:r>
              <a:endParaRPr sz="900" dirty="0">
                <a:latin typeface="Times New Roman" pitchFamily="18" charset="0"/>
                <a:cs typeface="Times New Roman" pitchFamily="18" charset="0"/>
              </a:endParaRPr>
            </a:p>
            <a:p>
              <a:pPr marL="38735" algn="ctr">
                <a:lnSpc>
                  <a:spcPct val="100000"/>
                </a:lnSpc>
                <a:spcBef>
                  <a:spcPts val="380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579,1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4" name="Группа 103"/>
          <p:cNvGrpSpPr/>
          <p:nvPr/>
        </p:nvGrpSpPr>
        <p:grpSpPr>
          <a:xfrm>
            <a:off x="4956703" y="1220697"/>
            <a:ext cx="1890495" cy="1005840"/>
            <a:chOff x="4599097" y="3779697"/>
            <a:chExt cx="1890495" cy="1005840"/>
          </a:xfrm>
        </p:grpSpPr>
        <p:sp>
          <p:nvSpPr>
            <p:cNvPr id="64" name="object 64"/>
            <p:cNvSpPr/>
            <p:nvPr/>
          </p:nvSpPr>
          <p:spPr>
            <a:xfrm>
              <a:off x="4599097" y="3779697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0" y="0"/>
                  </a:moveTo>
                  <a:lnTo>
                    <a:pt x="1145108" y="0"/>
                  </a:lnTo>
                  <a:lnTo>
                    <a:pt x="1145108" y="1005827"/>
                  </a:lnTo>
                  <a:lnTo>
                    <a:pt x="0" y="1005827"/>
                  </a:lnTo>
                  <a:lnTo>
                    <a:pt x="0" y="0"/>
                  </a:lnTo>
                  <a:close/>
                </a:path>
              </a:pathLst>
            </a:custGeom>
            <a:ln w="7200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4599097" y="3780962"/>
              <a:ext cx="1145540" cy="1004569"/>
            </a:xfrm>
            <a:custGeom>
              <a:avLst/>
              <a:gdLst/>
              <a:ahLst/>
              <a:cxnLst/>
              <a:rect l="l" t="t" r="r" b="b"/>
              <a:pathLst>
                <a:path w="1145539" h="1004570">
                  <a:moveTo>
                    <a:pt x="1145108" y="0"/>
                  </a:moveTo>
                  <a:lnTo>
                    <a:pt x="0" y="0"/>
                  </a:lnTo>
                  <a:lnTo>
                    <a:pt x="0" y="1004569"/>
                  </a:lnTo>
                  <a:lnTo>
                    <a:pt x="1145108" y="1004569"/>
                  </a:lnTo>
                  <a:lnTo>
                    <a:pt x="1145108" y="900429"/>
                  </a:lnTo>
                  <a:lnTo>
                    <a:pt x="656727" y="900429"/>
                  </a:lnTo>
                  <a:lnTo>
                    <a:pt x="637661" y="899159"/>
                  </a:lnTo>
                  <a:lnTo>
                    <a:pt x="618972" y="896619"/>
                  </a:lnTo>
                  <a:lnTo>
                    <a:pt x="620093" y="885189"/>
                  </a:lnTo>
                  <a:lnTo>
                    <a:pt x="623306" y="873759"/>
                  </a:lnTo>
                  <a:lnTo>
                    <a:pt x="623870" y="872489"/>
                  </a:lnTo>
                  <a:lnTo>
                    <a:pt x="516331" y="872489"/>
                  </a:lnTo>
                  <a:lnTo>
                    <a:pt x="454063" y="866139"/>
                  </a:lnTo>
                  <a:lnTo>
                    <a:pt x="429156" y="861059"/>
                  </a:lnTo>
                  <a:lnTo>
                    <a:pt x="416703" y="859789"/>
                  </a:lnTo>
                  <a:lnTo>
                    <a:pt x="360559" y="848359"/>
                  </a:lnTo>
                  <a:lnTo>
                    <a:pt x="343811" y="845819"/>
                  </a:lnTo>
                  <a:lnTo>
                    <a:pt x="328928" y="842009"/>
                  </a:lnTo>
                  <a:lnTo>
                    <a:pt x="315740" y="836929"/>
                  </a:lnTo>
                  <a:lnTo>
                    <a:pt x="304075" y="833119"/>
                  </a:lnTo>
                  <a:lnTo>
                    <a:pt x="293761" y="828039"/>
                  </a:lnTo>
                  <a:lnTo>
                    <a:pt x="262597" y="797559"/>
                  </a:lnTo>
                  <a:lnTo>
                    <a:pt x="245020" y="763269"/>
                  </a:lnTo>
                  <a:lnTo>
                    <a:pt x="233493" y="730249"/>
                  </a:lnTo>
                  <a:lnTo>
                    <a:pt x="784674" y="730249"/>
                  </a:lnTo>
                  <a:lnTo>
                    <a:pt x="787081" y="727709"/>
                  </a:lnTo>
                  <a:lnTo>
                    <a:pt x="797629" y="717549"/>
                  </a:lnTo>
                  <a:lnTo>
                    <a:pt x="804988" y="711199"/>
                  </a:lnTo>
                  <a:lnTo>
                    <a:pt x="510654" y="711199"/>
                  </a:lnTo>
                  <a:lnTo>
                    <a:pt x="510654" y="695959"/>
                  </a:lnTo>
                  <a:lnTo>
                    <a:pt x="247586" y="695959"/>
                  </a:lnTo>
                  <a:lnTo>
                    <a:pt x="225513" y="687069"/>
                  </a:lnTo>
                  <a:lnTo>
                    <a:pt x="202501" y="655319"/>
                  </a:lnTo>
                  <a:lnTo>
                    <a:pt x="197380" y="643889"/>
                  </a:lnTo>
                  <a:lnTo>
                    <a:pt x="180135" y="598169"/>
                  </a:lnTo>
                  <a:lnTo>
                    <a:pt x="167661" y="553719"/>
                  </a:lnTo>
                  <a:lnTo>
                    <a:pt x="161628" y="532129"/>
                  </a:lnTo>
                  <a:lnTo>
                    <a:pt x="157843" y="519429"/>
                  </a:lnTo>
                  <a:lnTo>
                    <a:pt x="152715" y="509269"/>
                  </a:lnTo>
                  <a:lnTo>
                    <a:pt x="147729" y="497839"/>
                  </a:lnTo>
                  <a:lnTo>
                    <a:pt x="142978" y="486409"/>
                  </a:lnTo>
                  <a:lnTo>
                    <a:pt x="138555" y="476249"/>
                  </a:lnTo>
                  <a:lnTo>
                    <a:pt x="134556" y="464819"/>
                  </a:lnTo>
                  <a:lnTo>
                    <a:pt x="124658" y="421639"/>
                  </a:lnTo>
                  <a:lnTo>
                    <a:pt x="124177" y="411479"/>
                  </a:lnTo>
                  <a:lnTo>
                    <a:pt x="124682" y="401319"/>
                  </a:lnTo>
                  <a:lnTo>
                    <a:pt x="138429" y="363219"/>
                  </a:lnTo>
                  <a:lnTo>
                    <a:pt x="175440" y="330199"/>
                  </a:lnTo>
                  <a:lnTo>
                    <a:pt x="523416" y="330199"/>
                  </a:lnTo>
                  <a:lnTo>
                    <a:pt x="521946" y="323849"/>
                  </a:lnTo>
                  <a:lnTo>
                    <a:pt x="216636" y="323849"/>
                  </a:lnTo>
                  <a:lnTo>
                    <a:pt x="217665" y="314959"/>
                  </a:lnTo>
                  <a:lnTo>
                    <a:pt x="232359" y="270509"/>
                  </a:lnTo>
                  <a:lnTo>
                    <a:pt x="250899" y="229869"/>
                  </a:lnTo>
                  <a:lnTo>
                    <a:pt x="275566" y="185419"/>
                  </a:lnTo>
                  <a:lnTo>
                    <a:pt x="305619" y="142239"/>
                  </a:lnTo>
                  <a:lnTo>
                    <a:pt x="340313" y="104139"/>
                  </a:lnTo>
                  <a:lnTo>
                    <a:pt x="378907" y="73659"/>
                  </a:lnTo>
                  <a:lnTo>
                    <a:pt x="420657" y="55879"/>
                  </a:lnTo>
                  <a:lnTo>
                    <a:pt x="442483" y="53339"/>
                  </a:lnTo>
                  <a:lnTo>
                    <a:pt x="1145108" y="53339"/>
                  </a:lnTo>
                  <a:lnTo>
                    <a:pt x="1145108" y="0"/>
                  </a:lnTo>
                  <a:close/>
                </a:path>
                <a:path w="1145539" h="1004570">
                  <a:moveTo>
                    <a:pt x="1145108" y="633729"/>
                  </a:moveTo>
                  <a:lnTo>
                    <a:pt x="928288" y="633729"/>
                  </a:lnTo>
                  <a:lnTo>
                    <a:pt x="925255" y="650239"/>
                  </a:lnTo>
                  <a:lnTo>
                    <a:pt x="921609" y="664209"/>
                  </a:lnTo>
                  <a:lnTo>
                    <a:pt x="907372" y="702309"/>
                  </a:lnTo>
                  <a:lnTo>
                    <a:pt x="882135" y="742949"/>
                  </a:lnTo>
                  <a:lnTo>
                    <a:pt x="874965" y="753109"/>
                  </a:lnTo>
                  <a:lnTo>
                    <a:pt x="867530" y="761999"/>
                  </a:lnTo>
                  <a:lnTo>
                    <a:pt x="859866" y="770889"/>
                  </a:lnTo>
                  <a:lnTo>
                    <a:pt x="844007" y="789939"/>
                  </a:lnTo>
                  <a:lnTo>
                    <a:pt x="835890" y="800099"/>
                  </a:lnTo>
                  <a:lnTo>
                    <a:pt x="827699" y="810259"/>
                  </a:lnTo>
                  <a:lnTo>
                    <a:pt x="817220" y="820419"/>
                  </a:lnTo>
                  <a:lnTo>
                    <a:pt x="807724" y="830579"/>
                  </a:lnTo>
                  <a:lnTo>
                    <a:pt x="790935" y="849629"/>
                  </a:lnTo>
                  <a:lnTo>
                    <a:pt x="783270" y="858519"/>
                  </a:lnTo>
                  <a:lnTo>
                    <a:pt x="775844" y="866139"/>
                  </a:lnTo>
                  <a:lnTo>
                    <a:pt x="744807" y="888999"/>
                  </a:lnTo>
                  <a:lnTo>
                    <a:pt x="702712" y="899159"/>
                  </a:lnTo>
                  <a:lnTo>
                    <a:pt x="689067" y="900429"/>
                  </a:lnTo>
                  <a:lnTo>
                    <a:pt x="1145108" y="900429"/>
                  </a:lnTo>
                  <a:lnTo>
                    <a:pt x="1145108" y="633729"/>
                  </a:lnTo>
                  <a:close/>
                </a:path>
                <a:path w="1145539" h="1004570">
                  <a:moveTo>
                    <a:pt x="784674" y="730249"/>
                  </a:moveTo>
                  <a:lnTo>
                    <a:pt x="261017" y="730249"/>
                  </a:lnTo>
                  <a:lnTo>
                    <a:pt x="274717" y="731519"/>
                  </a:lnTo>
                  <a:lnTo>
                    <a:pt x="288320" y="734059"/>
                  </a:lnTo>
                  <a:lnTo>
                    <a:pt x="301782" y="735329"/>
                  </a:lnTo>
                  <a:lnTo>
                    <a:pt x="315061" y="737869"/>
                  </a:lnTo>
                  <a:lnTo>
                    <a:pt x="353373" y="749299"/>
                  </a:lnTo>
                  <a:lnTo>
                    <a:pt x="365493" y="754379"/>
                  </a:lnTo>
                  <a:lnTo>
                    <a:pt x="377217" y="758189"/>
                  </a:lnTo>
                  <a:lnTo>
                    <a:pt x="388503" y="763269"/>
                  </a:lnTo>
                  <a:lnTo>
                    <a:pt x="399306" y="768349"/>
                  </a:lnTo>
                  <a:lnTo>
                    <a:pt x="409586" y="774699"/>
                  </a:lnTo>
                  <a:lnTo>
                    <a:pt x="419299" y="779779"/>
                  </a:lnTo>
                  <a:lnTo>
                    <a:pt x="428403" y="784859"/>
                  </a:lnTo>
                  <a:lnTo>
                    <a:pt x="452402" y="791209"/>
                  </a:lnTo>
                  <a:lnTo>
                    <a:pt x="473673" y="797559"/>
                  </a:lnTo>
                  <a:lnTo>
                    <a:pt x="492437" y="802639"/>
                  </a:lnTo>
                  <a:lnTo>
                    <a:pt x="508914" y="806449"/>
                  </a:lnTo>
                  <a:lnTo>
                    <a:pt x="523326" y="810259"/>
                  </a:lnTo>
                  <a:lnTo>
                    <a:pt x="535893" y="815339"/>
                  </a:lnTo>
                  <a:lnTo>
                    <a:pt x="546836" y="819149"/>
                  </a:lnTo>
                  <a:lnTo>
                    <a:pt x="556376" y="822959"/>
                  </a:lnTo>
                  <a:lnTo>
                    <a:pt x="590764" y="848359"/>
                  </a:lnTo>
                  <a:lnTo>
                    <a:pt x="602431" y="864869"/>
                  </a:lnTo>
                  <a:lnTo>
                    <a:pt x="603503" y="866139"/>
                  </a:lnTo>
                  <a:lnTo>
                    <a:pt x="591051" y="868679"/>
                  </a:lnTo>
                  <a:lnTo>
                    <a:pt x="553692" y="872489"/>
                  </a:lnTo>
                  <a:lnTo>
                    <a:pt x="623870" y="872489"/>
                  </a:lnTo>
                  <a:lnTo>
                    <a:pt x="652599" y="831849"/>
                  </a:lnTo>
                  <a:lnTo>
                    <a:pt x="685560" y="805179"/>
                  </a:lnTo>
                  <a:lnTo>
                    <a:pt x="721222" y="781049"/>
                  </a:lnTo>
                  <a:lnTo>
                    <a:pt x="753537" y="760729"/>
                  </a:lnTo>
                  <a:lnTo>
                    <a:pt x="776246" y="739139"/>
                  </a:lnTo>
                  <a:lnTo>
                    <a:pt x="784674" y="730249"/>
                  </a:lnTo>
                  <a:close/>
                </a:path>
                <a:path w="1145539" h="1004570">
                  <a:moveTo>
                    <a:pt x="651857" y="546099"/>
                  </a:moveTo>
                  <a:lnTo>
                    <a:pt x="648562" y="546099"/>
                  </a:lnTo>
                  <a:lnTo>
                    <a:pt x="647001" y="547369"/>
                  </a:lnTo>
                  <a:lnTo>
                    <a:pt x="636663" y="588009"/>
                  </a:lnTo>
                  <a:lnTo>
                    <a:pt x="634453" y="603249"/>
                  </a:lnTo>
                  <a:lnTo>
                    <a:pt x="634453" y="702309"/>
                  </a:lnTo>
                  <a:lnTo>
                    <a:pt x="620514" y="704849"/>
                  </a:lnTo>
                  <a:lnTo>
                    <a:pt x="597277" y="709929"/>
                  </a:lnTo>
                  <a:lnTo>
                    <a:pt x="591771" y="711199"/>
                  </a:lnTo>
                  <a:lnTo>
                    <a:pt x="804988" y="711199"/>
                  </a:lnTo>
                  <a:lnTo>
                    <a:pt x="807931" y="708659"/>
                  </a:lnTo>
                  <a:lnTo>
                    <a:pt x="818033" y="699769"/>
                  </a:lnTo>
                  <a:lnTo>
                    <a:pt x="827976" y="690879"/>
                  </a:lnTo>
                  <a:lnTo>
                    <a:pt x="857294" y="668019"/>
                  </a:lnTo>
                  <a:lnTo>
                    <a:pt x="876847" y="655319"/>
                  </a:lnTo>
                  <a:lnTo>
                    <a:pt x="896811" y="645159"/>
                  </a:lnTo>
                  <a:lnTo>
                    <a:pt x="907056" y="640079"/>
                  </a:lnTo>
                  <a:lnTo>
                    <a:pt x="917534" y="637539"/>
                  </a:lnTo>
                  <a:lnTo>
                    <a:pt x="928288" y="633729"/>
                  </a:lnTo>
                  <a:lnTo>
                    <a:pt x="1145108" y="633729"/>
                  </a:lnTo>
                  <a:lnTo>
                    <a:pt x="1145108" y="632459"/>
                  </a:lnTo>
                  <a:lnTo>
                    <a:pt x="931215" y="632459"/>
                  </a:lnTo>
                  <a:lnTo>
                    <a:pt x="928279" y="619759"/>
                  </a:lnTo>
                  <a:lnTo>
                    <a:pt x="924976" y="605789"/>
                  </a:lnTo>
                  <a:lnTo>
                    <a:pt x="921362" y="589279"/>
                  </a:lnTo>
                  <a:lnTo>
                    <a:pt x="917494" y="572769"/>
                  </a:lnTo>
                  <a:lnTo>
                    <a:pt x="913426" y="553719"/>
                  </a:lnTo>
                  <a:lnTo>
                    <a:pt x="912110" y="547369"/>
                  </a:lnTo>
                  <a:lnTo>
                    <a:pt x="655617" y="547369"/>
                  </a:lnTo>
                  <a:lnTo>
                    <a:pt x="651857" y="546099"/>
                  </a:lnTo>
                  <a:close/>
                </a:path>
                <a:path w="1145539" h="1004570">
                  <a:moveTo>
                    <a:pt x="523416" y="330199"/>
                  </a:moveTo>
                  <a:lnTo>
                    <a:pt x="175440" y="330199"/>
                  </a:lnTo>
                  <a:lnTo>
                    <a:pt x="183638" y="336549"/>
                  </a:lnTo>
                  <a:lnTo>
                    <a:pt x="191249" y="345439"/>
                  </a:lnTo>
                  <a:lnTo>
                    <a:pt x="210866" y="380999"/>
                  </a:lnTo>
                  <a:lnTo>
                    <a:pt x="226311" y="426719"/>
                  </a:lnTo>
                  <a:lnTo>
                    <a:pt x="238419" y="477519"/>
                  </a:lnTo>
                  <a:lnTo>
                    <a:pt x="248025" y="529589"/>
                  </a:lnTo>
                  <a:lnTo>
                    <a:pt x="255962" y="577849"/>
                  </a:lnTo>
                  <a:lnTo>
                    <a:pt x="258382" y="593089"/>
                  </a:lnTo>
                  <a:lnTo>
                    <a:pt x="260740" y="605789"/>
                  </a:lnTo>
                  <a:lnTo>
                    <a:pt x="263067" y="618489"/>
                  </a:lnTo>
                  <a:lnTo>
                    <a:pt x="247586" y="695959"/>
                  </a:lnTo>
                  <a:lnTo>
                    <a:pt x="510654" y="695959"/>
                  </a:lnTo>
                  <a:lnTo>
                    <a:pt x="503125" y="650239"/>
                  </a:lnTo>
                  <a:lnTo>
                    <a:pt x="502892" y="624839"/>
                  </a:lnTo>
                  <a:lnTo>
                    <a:pt x="502602" y="613409"/>
                  </a:lnTo>
                  <a:lnTo>
                    <a:pt x="492104" y="563879"/>
                  </a:lnTo>
                  <a:lnTo>
                    <a:pt x="475584" y="541019"/>
                  </a:lnTo>
                  <a:lnTo>
                    <a:pt x="458311" y="541019"/>
                  </a:lnTo>
                  <a:lnTo>
                    <a:pt x="456292" y="538479"/>
                  </a:lnTo>
                  <a:lnTo>
                    <a:pt x="449805" y="491489"/>
                  </a:lnTo>
                  <a:lnTo>
                    <a:pt x="448962" y="453389"/>
                  </a:lnTo>
                  <a:lnTo>
                    <a:pt x="448754" y="416559"/>
                  </a:lnTo>
                  <a:lnTo>
                    <a:pt x="449428" y="398779"/>
                  </a:lnTo>
                  <a:lnTo>
                    <a:pt x="451643" y="384809"/>
                  </a:lnTo>
                  <a:lnTo>
                    <a:pt x="455690" y="377189"/>
                  </a:lnTo>
                  <a:lnTo>
                    <a:pt x="461859" y="372109"/>
                  </a:lnTo>
                  <a:lnTo>
                    <a:pt x="470440" y="369569"/>
                  </a:lnTo>
                  <a:lnTo>
                    <a:pt x="879055" y="369569"/>
                  </a:lnTo>
                  <a:lnTo>
                    <a:pt x="877090" y="356869"/>
                  </a:lnTo>
                  <a:lnTo>
                    <a:pt x="875512" y="345439"/>
                  </a:lnTo>
                  <a:lnTo>
                    <a:pt x="559203" y="345439"/>
                  </a:lnTo>
                  <a:lnTo>
                    <a:pt x="543672" y="342899"/>
                  </a:lnTo>
                  <a:lnTo>
                    <a:pt x="526135" y="340359"/>
                  </a:lnTo>
                  <a:lnTo>
                    <a:pt x="523710" y="331469"/>
                  </a:lnTo>
                  <a:lnTo>
                    <a:pt x="523416" y="330199"/>
                  </a:lnTo>
                  <a:close/>
                </a:path>
                <a:path w="1145539" h="1004570">
                  <a:moveTo>
                    <a:pt x="1145108" y="246379"/>
                  </a:moveTo>
                  <a:lnTo>
                    <a:pt x="866571" y="246379"/>
                  </a:lnTo>
                  <a:lnTo>
                    <a:pt x="879193" y="252729"/>
                  </a:lnTo>
                  <a:lnTo>
                    <a:pt x="890697" y="259079"/>
                  </a:lnTo>
                  <a:lnTo>
                    <a:pt x="927256" y="293369"/>
                  </a:lnTo>
                  <a:lnTo>
                    <a:pt x="952786" y="336549"/>
                  </a:lnTo>
                  <a:lnTo>
                    <a:pt x="967989" y="373379"/>
                  </a:lnTo>
                  <a:lnTo>
                    <a:pt x="977530" y="398779"/>
                  </a:lnTo>
                  <a:lnTo>
                    <a:pt x="982378" y="411479"/>
                  </a:lnTo>
                  <a:lnTo>
                    <a:pt x="996361" y="455929"/>
                  </a:lnTo>
                  <a:lnTo>
                    <a:pt x="1003617" y="497839"/>
                  </a:lnTo>
                  <a:lnTo>
                    <a:pt x="1004257" y="519429"/>
                  </a:lnTo>
                  <a:lnTo>
                    <a:pt x="1004200" y="524509"/>
                  </a:lnTo>
                  <a:lnTo>
                    <a:pt x="994777" y="570229"/>
                  </a:lnTo>
                  <a:lnTo>
                    <a:pt x="978113" y="598169"/>
                  </a:lnTo>
                  <a:lnTo>
                    <a:pt x="970673" y="607059"/>
                  </a:lnTo>
                  <a:lnTo>
                    <a:pt x="962275" y="614679"/>
                  </a:lnTo>
                  <a:lnTo>
                    <a:pt x="952906" y="621029"/>
                  </a:lnTo>
                  <a:lnTo>
                    <a:pt x="942556" y="627379"/>
                  </a:lnTo>
                  <a:lnTo>
                    <a:pt x="931215" y="632459"/>
                  </a:lnTo>
                  <a:lnTo>
                    <a:pt x="1145108" y="632459"/>
                  </a:lnTo>
                  <a:lnTo>
                    <a:pt x="1145108" y="246379"/>
                  </a:lnTo>
                  <a:close/>
                </a:path>
                <a:path w="1145539" h="1004570">
                  <a:moveTo>
                    <a:pt x="879055" y="369569"/>
                  </a:moveTo>
                  <a:lnTo>
                    <a:pt x="656936" y="369569"/>
                  </a:lnTo>
                  <a:lnTo>
                    <a:pt x="662351" y="370839"/>
                  </a:lnTo>
                  <a:lnTo>
                    <a:pt x="666489" y="373379"/>
                  </a:lnTo>
                  <a:lnTo>
                    <a:pt x="677162" y="400049"/>
                  </a:lnTo>
                  <a:lnTo>
                    <a:pt x="678687" y="407669"/>
                  </a:lnTo>
                  <a:lnTo>
                    <a:pt x="680742" y="416559"/>
                  </a:lnTo>
                  <a:lnTo>
                    <a:pt x="680872" y="519429"/>
                  </a:lnTo>
                  <a:lnTo>
                    <a:pt x="676456" y="528319"/>
                  </a:lnTo>
                  <a:lnTo>
                    <a:pt x="660120" y="547369"/>
                  </a:lnTo>
                  <a:lnTo>
                    <a:pt x="912110" y="547369"/>
                  </a:lnTo>
                  <a:lnTo>
                    <a:pt x="909215" y="533399"/>
                  </a:lnTo>
                  <a:lnTo>
                    <a:pt x="896283" y="468629"/>
                  </a:lnTo>
                  <a:lnTo>
                    <a:pt x="892059" y="445769"/>
                  </a:lnTo>
                  <a:lnTo>
                    <a:pt x="887972" y="422909"/>
                  </a:lnTo>
                  <a:lnTo>
                    <a:pt x="884077" y="401319"/>
                  </a:lnTo>
                  <a:lnTo>
                    <a:pt x="880431" y="378459"/>
                  </a:lnTo>
                  <a:lnTo>
                    <a:pt x="879055" y="369569"/>
                  </a:lnTo>
                  <a:close/>
                </a:path>
                <a:path w="1145539" h="1004570">
                  <a:moveTo>
                    <a:pt x="472085" y="539749"/>
                  </a:moveTo>
                  <a:lnTo>
                    <a:pt x="468836" y="539749"/>
                  </a:lnTo>
                  <a:lnTo>
                    <a:pt x="465835" y="541019"/>
                  </a:lnTo>
                  <a:lnTo>
                    <a:pt x="475584" y="541019"/>
                  </a:lnTo>
                  <a:lnTo>
                    <a:pt x="472085" y="539749"/>
                  </a:lnTo>
                  <a:close/>
                </a:path>
                <a:path w="1145539" h="1004570">
                  <a:moveTo>
                    <a:pt x="564355" y="369569"/>
                  </a:moveTo>
                  <a:lnTo>
                    <a:pt x="481723" y="369569"/>
                  </a:lnTo>
                  <a:lnTo>
                    <a:pt x="513557" y="370839"/>
                  </a:lnTo>
                  <a:lnTo>
                    <a:pt x="540610" y="370839"/>
                  </a:lnTo>
                  <a:lnTo>
                    <a:pt x="564355" y="369569"/>
                  </a:lnTo>
                  <a:close/>
                </a:path>
                <a:path w="1145539" h="1004570">
                  <a:moveTo>
                    <a:pt x="827094" y="219709"/>
                  </a:moveTo>
                  <a:lnTo>
                    <a:pt x="564548" y="219709"/>
                  </a:lnTo>
                  <a:lnTo>
                    <a:pt x="575996" y="220979"/>
                  </a:lnTo>
                  <a:lnTo>
                    <a:pt x="589007" y="224789"/>
                  </a:lnTo>
                  <a:lnTo>
                    <a:pt x="615764" y="262889"/>
                  </a:lnTo>
                  <a:lnTo>
                    <a:pt x="622190" y="299719"/>
                  </a:lnTo>
                  <a:lnTo>
                    <a:pt x="621034" y="308609"/>
                  </a:lnTo>
                  <a:lnTo>
                    <a:pt x="594572" y="340359"/>
                  </a:lnTo>
                  <a:lnTo>
                    <a:pt x="572808" y="345439"/>
                  </a:lnTo>
                  <a:lnTo>
                    <a:pt x="875512" y="345439"/>
                  </a:lnTo>
                  <a:lnTo>
                    <a:pt x="869453" y="295909"/>
                  </a:lnTo>
                  <a:lnTo>
                    <a:pt x="866571" y="246379"/>
                  </a:lnTo>
                  <a:lnTo>
                    <a:pt x="1145108" y="246379"/>
                  </a:lnTo>
                  <a:lnTo>
                    <a:pt x="1145108" y="231139"/>
                  </a:lnTo>
                  <a:lnTo>
                    <a:pt x="897388" y="231139"/>
                  </a:lnTo>
                  <a:lnTo>
                    <a:pt x="859751" y="227329"/>
                  </a:lnTo>
                  <a:lnTo>
                    <a:pt x="846079" y="224789"/>
                  </a:lnTo>
                  <a:lnTo>
                    <a:pt x="827094" y="219709"/>
                  </a:lnTo>
                  <a:close/>
                </a:path>
                <a:path w="1145539" h="1004570">
                  <a:moveTo>
                    <a:pt x="1145108" y="53339"/>
                  </a:moveTo>
                  <a:lnTo>
                    <a:pt x="442483" y="53339"/>
                  </a:lnTo>
                  <a:lnTo>
                    <a:pt x="464820" y="55879"/>
                  </a:lnTo>
                  <a:lnTo>
                    <a:pt x="487575" y="63499"/>
                  </a:lnTo>
                  <a:lnTo>
                    <a:pt x="510654" y="76199"/>
                  </a:lnTo>
                  <a:lnTo>
                    <a:pt x="506914" y="86359"/>
                  </a:lnTo>
                  <a:lnTo>
                    <a:pt x="501779" y="95249"/>
                  </a:lnTo>
                  <a:lnTo>
                    <a:pt x="470276" y="130809"/>
                  </a:lnTo>
                  <a:lnTo>
                    <a:pt x="439321" y="157479"/>
                  </a:lnTo>
                  <a:lnTo>
                    <a:pt x="406566" y="184149"/>
                  </a:lnTo>
                  <a:lnTo>
                    <a:pt x="395945" y="193039"/>
                  </a:lnTo>
                  <a:lnTo>
                    <a:pt x="385722" y="201929"/>
                  </a:lnTo>
                  <a:lnTo>
                    <a:pt x="376046" y="210819"/>
                  </a:lnTo>
                  <a:lnTo>
                    <a:pt x="363497" y="220979"/>
                  </a:lnTo>
                  <a:lnTo>
                    <a:pt x="351741" y="229869"/>
                  </a:lnTo>
                  <a:lnTo>
                    <a:pt x="320135" y="255269"/>
                  </a:lnTo>
                  <a:lnTo>
                    <a:pt x="310456" y="262889"/>
                  </a:lnTo>
                  <a:lnTo>
                    <a:pt x="301020" y="270509"/>
                  </a:lnTo>
                  <a:lnTo>
                    <a:pt x="291720" y="278129"/>
                  </a:lnTo>
                  <a:lnTo>
                    <a:pt x="273085" y="290829"/>
                  </a:lnTo>
                  <a:lnTo>
                    <a:pt x="232603" y="316229"/>
                  </a:lnTo>
                  <a:lnTo>
                    <a:pt x="216636" y="323849"/>
                  </a:lnTo>
                  <a:lnTo>
                    <a:pt x="521946" y="323849"/>
                  </a:lnTo>
                  <a:lnTo>
                    <a:pt x="521652" y="322579"/>
                  </a:lnTo>
                  <a:lnTo>
                    <a:pt x="520040" y="312419"/>
                  </a:lnTo>
                  <a:lnTo>
                    <a:pt x="518955" y="302259"/>
                  </a:lnTo>
                  <a:lnTo>
                    <a:pt x="518582" y="293369"/>
                  </a:lnTo>
                  <a:lnTo>
                    <a:pt x="518682" y="280669"/>
                  </a:lnTo>
                  <a:lnTo>
                    <a:pt x="527958" y="242569"/>
                  </a:lnTo>
                  <a:lnTo>
                    <a:pt x="564548" y="219709"/>
                  </a:lnTo>
                  <a:lnTo>
                    <a:pt x="827094" y="219709"/>
                  </a:lnTo>
                  <a:lnTo>
                    <a:pt x="817397" y="217169"/>
                  </a:lnTo>
                  <a:lnTo>
                    <a:pt x="756301" y="196849"/>
                  </a:lnTo>
                  <a:lnTo>
                    <a:pt x="724818" y="184149"/>
                  </a:lnTo>
                  <a:lnTo>
                    <a:pt x="709046" y="179069"/>
                  </a:lnTo>
                  <a:lnTo>
                    <a:pt x="662307" y="160019"/>
                  </a:lnTo>
                  <a:lnTo>
                    <a:pt x="647113" y="154939"/>
                  </a:lnTo>
                  <a:lnTo>
                    <a:pt x="632209" y="148589"/>
                  </a:lnTo>
                  <a:lnTo>
                    <a:pt x="617653" y="143509"/>
                  </a:lnTo>
                  <a:lnTo>
                    <a:pt x="603503" y="138429"/>
                  </a:lnTo>
                  <a:lnTo>
                    <a:pt x="583784" y="134619"/>
                  </a:lnTo>
                  <a:lnTo>
                    <a:pt x="568491" y="132079"/>
                  </a:lnTo>
                  <a:lnTo>
                    <a:pt x="556980" y="130809"/>
                  </a:lnTo>
                  <a:lnTo>
                    <a:pt x="548604" y="129539"/>
                  </a:lnTo>
                  <a:lnTo>
                    <a:pt x="528077" y="97789"/>
                  </a:lnTo>
                  <a:lnTo>
                    <a:pt x="526135" y="92709"/>
                  </a:lnTo>
                  <a:lnTo>
                    <a:pt x="536328" y="87629"/>
                  </a:lnTo>
                  <a:lnTo>
                    <a:pt x="547217" y="83819"/>
                  </a:lnTo>
                  <a:lnTo>
                    <a:pt x="558719" y="81279"/>
                  </a:lnTo>
                  <a:lnTo>
                    <a:pt x="583236" y="78739"/>
                  </a:lnTo>
                  <a:lnTo>
                    <a:pt x="1145108" y="78739"/>
                  </a:lnTo>
                  <a:lnTo>
                    <a:pt x="1145108" y="53339"/>
                  </a:lnTo>
                  <a:close/>
                </a:path>
                <a:path w="1145539" h="1004570">
                  <a:moveTo>
                    <a:pt x="1145108" y="78739"/>
                  </a:moveTo>
                  <a:lnTo>
                    <a:pt x="622558" y="78739"/>
                  </a:lnTo>
                  <a:lnTo>
                    <a:pt x="676283" y="83819"/>
                  </a:lnTo>
                  <a:lnTo>
                    <a:pt x="702219" y="87629"/>
                  </a:lnTo>
                  <a:lnTo>
                    <a:pt x="738114" y="91439"/>
                  </a:lnTo>
                  <a:lnTo>
                    <a:pt x="748947" y="91439"/>
                  </a:lnTo>
                  <a:lnTo>
                    <a:pt x="769773" y="97789"/>
                  </a:lnTo>
                  <a:lnTo>
                    <a:pt x="788367" y="102869"/>
                  </a:lnTo>
                  <a:lnTo>
                    <a:pt x="804877" y="107949"/>
                  </a:lnTo>
                  <a:lnTo>
                    <a:pt x="819451" y="114299"/>
                  </a:lnTo>
                  <a:lnTo>
                    <a:pt x="832238" y="119379"/>
                  </a:lnTo>
                  <a:lnTo>
                    <a:pt x="868484" y="146049"/>
                  </a:lnTo>
                  <a:lnTo>
                    <a:pt x="888008" y="186689"/>
                  </a:lnTo>
                  <a:lnTo>
                    <a:pt x="897388" y="231139"/>
                  </a:lnTo>
                  <a:lnTo>
                    <a:pt x="1145108" y="231139"/>
                  </a:lnTo>
                  <a:lnTo>
                    <a:pt x="1145108" y="78739"/>
                  </a:lnTo>
                  <a:close/>
                </a:path>
              </a:pathLst>
            </a:custGeom>
            <a:solidFill>
              <a:srgbClr val="354E60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object 85"/>
            <p:cNvSpPr txBox="1"/>
            <p:nvPr/>
          </p:nvSpPr>
          <p:spPr>
            <a:xfrm>
              <a:off x="5747912" y="4001322"/>
              <a:ext cx="741680" cy="5416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Социальная политика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100000"/>
                </a:lnSpc>
                <a:spcBef>
                  <a:spcPts val="455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7 876,0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2605405" y="2612498"/>
            <a:ext cx="2165929" cy="1005840"/>
            <a:chOff x="42506" y="3704731"/>
            <a:chExt cx="2165929" cy="1005840"/>
          </a:xfrm>
        </p:grpSpPr>
        <p:sp>
          <p:nvSpPr>
            <p:cNvPr id="9" name="object 9"/>
            <p:cNvSpPr/>
            <p:nvPr/>
          </p:nvSpPr>
          <p:spPr>
            <a:xfrm>
              <a:off x="42506" y="3704731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40" h="1005839">
                  <a:moveTo>
                    <a:pt x="1145095" y="0"/>
                  </a:moveTo>
                  <a:lnTo>
                    <a:pt x="0" y="0"/>
                  </a:lnTo>
                  <a:lnTo>
                    <a:pt x="0" y="1005827"/>
                  </a:lnTo>
                  <a:lnTo>
                    <a:pt x="1145095" y="1005827"/>
                  </a:lnTo>
                  <a:lnTo>
                    <a:pt x="1145095" y="900148"/>
                  </a:lnTo>
                  <a:lnTo>
                    <a:pt x="683577" y="900148"/>
                  </a:lnTo>
                  <a:lnTo>
                    <a:pt x="652523" y="899348"/>
                  </a:lnTo>
                  <a:lnTo>
                    <a:pt x="618972" y="897509"/>
                  </a:lnTo>
                  <a:lnTo>
                    <a:pt x="589161" y="893733"/>
                  </a:lnTo>
                  <a:lnTo>
                    <a:pt x="560138" y="891442"/>
                  </a:lnTo>
                  <a:lnTo>
                    <a:pt x="531998" y="890266"/>
                  </a:lnTo>
                  <a:lnTo>
                    <a:pt x="504833" y="889833"/>
                  </a:lnTo>
                  <a:lnTo>
                    <a:pt x="453799" y="889709"/>
                  </a:lnTo>
                  <a:lnTo>
                    <a:pt x="430116" y="889276"/>
                  </a:lnTo>
                  <a:lnTo>
                    <a:pt x="386881" y="885811"/>
                  </a:lnTo>
                  <a:lnTo>
                    <a:pt x="349774" y="876403"/>
                  </a:lnTo>
                  <a:lnTo>
                    <a:pt x="307228" y="844650"/>
                  </a:lnTo>
                  <a:lnTo>
                    <a:pt x="288689" y="807389"/>
                  </a:lnTo>
                  <a:lnTo>
                    <a:pt x="278878" y="753786"/>
                  </a:lnTo>
                  <a:lnTo>
                    <a:pt x="277477" y="719929"/>
                  </a:lnTo>
                  <a:lnTo>
                    <a:pt x="278536" y="680872"/>
                  </a:lnTo>
                  <a:lnTo>
                    <a:pt x="278670" y="668291"/>
                  </a:lnTo>
                  <a:lnTo>
                    <a:pt x="280675" y="629376"/>
                  </a:lnTo>
                  <a:lnTo>
                    <a:pt x="285085" y="589606"/>
                  </a:lnTo>
                  <a:lnTo>
                    <a:pt x="291901" y="550142"/>
                  </a:lnTo>
                  <a:lnTo>
                    <a:pt x="301120" y="512144"/>
                  </a:lnTo>
                  <a:lnTo>
                    <a:pt x="317152" y="465768"/>
                  </a:lnTo>
                  <a:lnTo>
                    <a:pt x="321828" y="455226"/>
                  </a:lnTo>
                  <a:lnTo>
                    <a:pt x="327191" y="436713"/>
                  </a:lnTo>
                  <a:lnTo>
                    <a:pt x="345497" y="394103"/>
                  </a:lnTo>
                  <a:lnTo>
                    <a:pt x="373827" y="360601"/>
                  </a:lnTo>
                  <a:lnTo>
                    <a:pt x="420396" y="336416"/>
                  </a:lnTo>
                  <a:lnTo>
                    <a:pt x="428205" y="333068"/>
                  </a:lnTo>
                  <a:lnTo>
                    <a:pt x="435938" y="329426"/>
                  </a:lnTo>
                  <a:lnTo>
                    <a:pt x="443562" y="325306"/>
                  </a:lnTo>
                  <a:lnTo>
                    <a:pt x="451045" y="320523"/>
                  </a:lnTo>
                  <a:lnTo>
                    <a:pt x="458351" y="314895"/>
                  </a:lnTo>
                  <a:lnTo>
                    <a:pt x="386854" y="216636"/>
                  </a:lnTo>
                  <a:lnTo>
                    <a:pt x="400677" y="195130"/>
                  </a:lnTo>
                  <a:lnTo>
                    <a:pt x="427905" y="161679"/>
                  </a:lnTo>
                  <a:lnTo>
                    <a:pt x="468746" y="132103"/>
                  </a:lnTo>
                  <a:lnTo>
                    <a:pt x="511258" y="121954"/>
                  </a:lnTo>
                  <a:lnTo>
                    <a:pt x="1145095" y="121859"/>
                  </a:lnTo>
                  <a:lnTo>
                    <a:pt x="1145095" y="0"/>
                  </a:lnTo>
                  <a:close/>
                </a:path>
                <a:path w="1145540" h="1005839">
                  <a:moveTo>
                    <a:pt x="1145095" y="121859"/>
                  </a:moveTo>
                  <a:lnTo>
                    <a:pt x="526126" y="121859"/>
                  </a:lnTo>
                  <a:lnTo>
                    <a:pt x="541457" y="123041"/>
                  </a:lnTo>
                  <a:lnTo>
                    <a:pt x="557322" y="125278"/>
                  </a:lnTo>
                  <a:lnTo>
                    <a:pt x="573791" y="128352"/>
                  </a:lnTo>
                  <a:lnTo>
                    <a:pt x="590933" y="132040"/>
                  </a:lnTo>
                  <a:lnTo>
                    <a:pt x="627515" y="140379"/>
                  </a:lnTo>
                  <a:lnTo>
                    <a:pt x="647094" y="144589"/>
                  </a:lnTo>
                  <a:lnTo>
                    <a:pt x="667626" y="148533"/>
                  </a:lnTo>
                  <a:lnTo>
                    <a:pt x="689178" y="151989"/>
                  </a:lnTo>
                  <a:lnTo>
                    <a:pt x="711822" y="154736"/>
                  </a:lnTo>
                  <a:lnTo>
                    <a:pt x="649922" y="309486"/>
                  </a:lnTo>
                  <a:lnTo>
                    <a:pt x="738494" y="362554"/>
                  </a:lnTo>
                  <a:lnTo>
                    <a:pt x="748562" y="370338"/>
                  </a:lnTo>
                  <a:lnTo>
                    <a:pt x="757887" y="378865"/>
                  </a:lnTo>
                  <a:lnTo>
                    <a:pt x="775870" y="396582"/>
                  </a:lnTo>
                  <a:lnTo>
                    <a:pt x="785311" y="404991"/>
                  </a:lnTo>
                  <a:lnTo>
                    <a:pt x="808846" y="435264"/>
                  </a:lnTo>
                  <a:lnTo>
                    <a:pt x="827315" y="468933"/>
                  </a:lnTo>
                  <a:lnTo>
                    <a:pt x="848960" y="514105"/>
                  </a:lnTo>
                  <a:lnTo>
                    <a:pt x="866787" y="560931"/>
                  </a:lnTo>
                  <a:lnTo>
                    <a:pt x="877382" y="598008"/>
                  </a:lnTo>
                  <a:lnTo>
                    <a:pt x="884526" y="647665"/>
                  </a:lnTo>
                  <a:lnTo>
                    <a:pt x="888400" y="712297"/>
                  </a:lnTo>
                  <a:lnTo>
                    <a:pt x="887983" y="740346"/>
                  </a:lnTo>
                  <a:lnTo>
                    <a:pt x="882156" y="788465"/>
                  </a:lnTo>
                  <a:lnTo>
                    <a:pt x="869295" y="826681"/>
                  </a:lnTo>
                  <a:lnTo>
                    <a:pt x="835820" y="867369"/>
                  </a:lnTo>
                  <a:lnTo>
                    <a:pt x="783963" y="890747"/>
                  </a:lnTo>
                  <a:lnTo>
                    <a:pt x="738422" y="898189"/>
                  </a:lnTo>
                  <a:lnTo>
                    <a:pt x="683577" y="900148"/>
                  </a:lnTo>
                  <a:lnTo>
                    <a:pt x="1145095" y="900148"/>
                  </a:lnTo>
                  <a:lnTo>
                    <a:pt x="1145095" y="121859"/>
                  </a:lnTo>
                  <a:close/>
                </a:path>
              </a:pathLst>
            </a:custGeom>
            <a:solidFill>
              <a:srgbClr val="86783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29362" y="4200855"/>
              <a:ext cx="371475" cy="156210"/>
            </a:xfrm>
            <a:custGeom>
              <a:avLst/>
              <a:gdLst/>
              <a:ahLst/>
              <a:cxnLst/>
              <a:rect l="l" t="t" r="r" b="b"/>
              <a:pathLst>
                <a:path w="371475" h="156210">
                  <a:moveTo>
                    <a:pt x="78332" y="0"/>
                  </a:moveTo>
                  <a:lnTo>
                    <a:pt x="52038" y="32354"/>
                  </a:lnTo>
                  <a:lnTo>
                    <a:pt x="36990" y="47384"/>
                  </a:lnTo>
                  <a:lnTo>
                    <a:pt x="29542" y="54861"/>
                  </a:lnTo>
                  <a:lnTo>
                    <a:pt x="21849" y="63169"/>
                  </a:lnTo>
                  <a:lnTo>
                    <a:pt x="13687" y="72948"/>
                  </a:lnTo>
                  <a:lnTo>
                    <a:pt x="4835" y="84841"/>
                  </a:lnTo>
                  <a:lnTo>
                    <a:pt x="0" y="91900"/>
                  </a:lnTo>
                  <a:lnTo>
                    <a:pt x="13033" y="106900"/>
                  </a:lnTo>
                  <a:lnTo>
                    <a:pt x="43082" y="138322"/>
                  </a:lnTo>
                  <a:lnTo>
                    <a:pt x="75521" y="155874"/>
                  </a:lnTo>
                  <a:lnTo>
                    <a:pt x="81243" y="155729"/>
                  </a:lnTo>
                  <a:lnTo>
                    <a:pt x="87197" y="154771"/>
                  </a:lnTo>
                  <a:lnTo>
                    <a:pt x="93592" y="153175"/>
                  </a:lnTo>
                  <a:lnTo>
                    <a:pt x="108541" y="148765"/>
                  </a:lnTo>
                  <a:lnTo>
                    <a:pt x="117512" y="146298"/>
                  </a:lnTo>
                  <a:lnTo>
                    <a:pt x="168255" y="138754"/>
                  </a:lnTo>
                  <a:lnTo>
                    <a:pt x="185699" y="138319"/>
                  </a:lnTo>
                  <a:lnTo>
                    <a:pt x="323853" y="138319"/>
                  </a:lnTo>
                  <a:lnTo>
                    <a:pt x="332879" y="129937"/>
                  </a:lnTo>
                  <a:lnTo>
                    <a:pt x="343625" y="119521"/>
                  </a:lnTo>
                  <a:lnTo>
                    <a:pt x="371386" y="91900"/>
                  </a:lnTo>
                  <a:lnTo>
                    <a:pt x="366214" y="86407"/>
                  </a:lnTo>
                  <a:lnTo>
                    <a:pt x="350823" y="69211"/>
                  </a:lnTo>
                  <a:lnTo>
                    <a:pt x="341390" y="58817"/>
                  </a:lnTo>
                  <a:lnTo>
                    <a:pt x="331321" y="48101"/>
                  </a:lnTo>
                  <a:lnTo>
                    <a:pt x="321010" y="37715"/>
                  </a:lnTo>
                  <a:lnTo>
                    <a:pt x="313946" y="31181"/>
                  </a:lnTo>
                  <a:lnTo>
                    <a:pt x="172852" y="31181"/>
                  </a:lnTo>
                  <a:lnTo>
                    <a:pt x="157995" y="30612"/>
                  </a:lnTo>
                  <a:lnTo>
                    <a:pt x="114822" y="22069"/>
                  </a:lnTo>
                  <a:lnTo>
                    <a:pt x="89389" y="9119"/>
                  </a:lnTo>
                  <a:lnTo>
                    <a:pt x="78332" y="0"/>
                  </a:lnTo>
                  <a:close/>
                </a:path>
                <a:path w="371475" h="156210">
                  <a:moveTo>
                    <a:pt x="323853" y="138319"/>
                  </a:moveTo>
                  <a:lnTo>
                    <a:pt x="185699" y="138319"/>
                  </a:lnTo>
                  <a:lnTo>
                    <a:pt x="205127" y="138754"/>
                  </a:lnTo>
                  <a:lnTo>
                    <a:pt x="221816" y="139944"/>
                  </a:lnTo>
                  <a:lnTo>
                    <a:pt x="266752" y="148765"/>
                  </a:lnTo>
                  <a:lnTo>
                    <a:pt x="280029" y="153175"/>
                  </a:lnTo>
                  <a:lnTo>
                    <a:pt x="285344" y="154771"/>
                  </a:lnTo>
                  <a:lnTo>
                    <a:pt x="290148" y="155729"/>
                  </a:lnTo>
                  <a:lnTo>
                    <a:pt x="294721" y="155874"/>
                  </a:lnTo>
                  <a:lnTo>
                    <a:pt x="299340" y="155033"/>
                  </a:lnTo>
                  <a:lnTo>
                    <a:pt x="304283" y="153031"/>
                  </a:lnTo>
                  <a:lnTo>
                    <a:pt x="309831" y="149695"/>
                  </a:lnTo>
                  <a:lnTo>
                    <a:pt x="316260" y="144850"/>
                  </a:lnTo>
                  <a:lnTo>
                    <a:pt x="323853" y="138319"/>
                  </a:lnTo>
                  <a:close/>
                </a:path>
                <a:path w="371475" h="156210">
                  <a:moveTo>
                    <a:pt x="285197" y="12587"/>
                  </a:moveTo>
                  <a:lnTo>
                    <a:pt x="279565" y="13683"/>
                  </a:lnTo>
                  <a:lnTo>
                    <a:pt x="278164" y="14215"/>
                  </a:lnTo>
                  <a:lnTo>
                    <a:pt x="274447" y="15427"/>
                  </a:lnTo>
                  <a:lnTo>
                    <a:pt x="228782" y="26219"/>
                  </a:lnTo>
                  <a:lnTo>
                    <a:pt x="187577" y="30870"/>
                  </a:lnTo>
                  <a:lnTo>
                    <a:pt x="172852" y="31181"/>
                  </a:lnTo>
                  <a:lnTo>
                    <a:pt x="313946" y="31181"/>
                  </a:lnTo>
                  <a:lnTo>
                    <a:pt x="310747" y="28233"/>
                  </a:lnTo>
                  <a:lnTo>
                    <a:pt x="301232" y="20558"/>
                  </a:lnTo>
                  <a:lnTo>
                    <a:pt x="292550" y="15097"/>
                  </a:lnTo>
                  <a:lnTo>
                    <a:pt x="285197" y="12587"/>
                  </a:lnTo>
                  <a:close/>
                </a:path>
              </a:pathLst>
            </a:custGeom>
            <a:solidFill>
              <a:srgbClr val="867832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object 87"/>
            <p:cNvSpPr txBox="1"/>
            <p:nvPr/>
          </p:nvSpPr>
          <p:spPr>
            <a:xfrm>
              <a:off x="1127030" y="3881262"/>
              <a:ext cx="1081405" cy="8140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9400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Межбюджетные трансферты общего характера (дотации)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77470" algn="ctr">
                <a:lnSpc>
                  <a:spcPct val="100000"/>
                </a:lnSpc>
                <a:spcBef>
                  <a:spcPts val="380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2 010,9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1" name="Группа 100"/>
          <p:cNvGrpSpPr/>
          <p:nvPr/>
        </p:nvGrpSpPr>
        <p:grpSpPr>
          <a:xfrm>
            <a:off x="134521" y="2607537"/>
            <a:ext cx="2514981" cy="1063066"/>
            <a:chOff x="615085" y="5260863"/>
            <a:chExt cx="2514981" cy="1063066"/>
          </a:xfrm>
        </p:grpSpPr>
        <p:sp>
          <p:nvSpPr>
            <p:cNvPr id="67" name="object 67"/>
            <p:cNvSpPr/>
            <p:nvPr/>
          </p:nvSpPr>
          <p:spPr>
            <a:xfrm>
              <a:off x="615085" y="5260863"/>
              <a:ext cx="1145921" cy="10630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00" name="Группа 99"/>
            <p:cNvGrpSpPr/>
            <p:nvPr/>
          </p:nvGrpSpPr>
          <p:grpSpPr>
            <a:xfrm>
              <a:off x="1761006" y="5593608"/>
              <a:ext cx="1369060" cy="531204"/>
              <a:chOff x="2837721" y="5534692"/>
              <a:chExt cx="1369060" cy="531204"/>
            </a:xfrm>
          </p:grpSpPr>
          <p:sp>
            <p:nvSpPr>
              <p:cNvPr id="83" name="object 83"/>
              <p:cNvSpPr txBox="1"/>
              <p:nvPr/>
            </p:nvSpPr>
            <p:spPr>
              <a:xfrm>
                <a:off x="2837721" y="5534692"/>
                <a:ext cx="1369060" cy="28212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461645" marR="5080" indent="-449580">
                  <a:lnSpc>
                    <a:spcPts val="1130"/>
                  </a:lnSpc>
                </a:pPr>
                <a:r>
                  <a:rPr sz="1000" dirty="0">
                    <a:solidFill>
                      <a:srgbClr val="434242"/>
                    </a:solidFill>
                    <a:latin typeface="Times New Roman" pitchFamily="18" charset="0"/>
                    <a:cs typeface="Times New Roman" pitchFamily="18" charset="0"/>
                  </a:rPr>
                  <a:t>Общегосударственные вопросы</a:t>
                </a:r>
                <a:endParaRPr sz="1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" name="object 88"/>
              <p:cNvSpPr txBox="1"/>
              <p:nvPr/>
            </p:nvSpPr>
            <p:spPr>
              <a:xfrm>
                <a:off x="3200628" y="5881230"/>
                <a:ext cx="530225" cy="18466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lang="ru-RU" sz="1200" b="1" dirty="0" smtClean="0">
                    <a:solidFill>
                      <a:srgbClr val="2B2A29"/>
                    </a:solidFill>
                    <a:latin typeface="Times New Roman" pitchFamily="18" charset="0"/>
                    <a:cs typeface="Times New Roman" pitchFamily="18" charset="0"/>
                  </a:rPr>
                  <a:t>2 624,4</a:t>
                </a:r>
                <a:endParaRPr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96" name="Группа 95"/>
          <p:cNvGrpSpPr/>
          <p:nvPr/>
        </p:nvGrpSpPr>
        <p:grpSpPr>
          <a:xfrm>
            <a:off x="6989444" y="3984753"/>
            <a:ext cx="1964224" cy="1005840"/>
            <a:chOff x="2374563" y="3742668"/>
            <a:chExt cx="1964224" cy="1005840"/>
          </a:xfrm>
        </p:grpSpPr>
        <p:sp>
          <p:nvSpPr>
            <p:cNvPr id="97" name="object 15"/>
            <p:cNvSpPr/>
            <p:nvPr/>
          </p:nvSpPr>
          <p:spPr>
            <a:xfrm>
              <a:off x="2374563" y="3742668"/>
              <a:ext cx="1145540" cy="1005840"/>
            </a:xfrm>
            <a:custGeom>
              <a:avLst/>
              <a:gdLst/>
              <a:ahLst/>
              <a:cxnLst/>
              <a:rect l="l" t="t" r="r" b="b"/>
              <a:pathLst>
                <a:path w="1145539" h="1005839">
                  <a:moveTo>
                    <a:pt x="1145108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145108" y="1005840"/>
                  </a:lnTo>
                  <a:lnTo>
                    <a:pt x="1145108" y="928458"/>
                  </a:lnTo>
                  <a:lnTo>
                    <a:pt x="386843" y="928458"/>
                  </a:lnTo>
                  <a:lnTo>
                    <a:pt x="369213" y="927785"/>
                  </a:lnTo>
                  <a:lnTo>
                    <a:pt x="327430" y="918803"/>
                  </a:lnTo>
                  <a:lnTo>
                    <a:pt x="294933" y="888979"/>
                  </a:lnTo>
                  <a:lnTo>
                    <a:pt x="294005" y="882040"/>
                  </a:lnTo>
                  <a:lnTo>
                    <a:pt x="294933" y="875100"/>
                  </a:lnTo>
                  <a:lnTo>
                    <a:pt x="327430" y="845276"/>
                  </a:lnTo>
                  <a:lnTo>
                    <a:pt x="369213" y="836294"/>
                  </a:lnTo>
                  <a:lnTo>
                    <a:pt x="386854" y="835621"/>
                  </a:lnTo>
                  <a:lnTo>
                    <a:pt x="1145108" y="835621"/>
                  </a:lnTo>
                  <a:lnTo>
                    <a:pt x="1145108" y="816275"/>
                  </a:lnTo>
                  <a:lnTo>
                    <a:pt x="586087" y="816275"/>
                  </a:lnTo>
                  <a:lnTo>
                    <a:pt x="540296" y="815919"/>
                  </a:lnTo>
                  <a:lnTo>
                    <a:pt x="495050" y="814821"/>
                  </a:lnTo>
                  <a:lnTo>
                    <a:pt x="451011" y="812933"/>
                  </a:lnTo>
                  <a:lnTo>
                    <a:pt x="408841" y="810210"/>
                  </a:lnTo>
                  <a:lnTo>
                    <a:pt x="369201" y="806605"/>
                  </a:lnTo>
                  <a:lnTo>
                    <a:pt x="300157" y="796562"/>
                  </a:lnTo>
                  <a:lnTo>
                    <a:pt x="249172" y="782434"/>
                  </a:lnTo>
                  <a:lnTo>
                    <a:pt x="224154" y="732792"/>
                  </a:lnTo>
                  <a:lnTo>
                    <a:pt x="218616" y="693256"/>
                  </a:lnTo>
                  <a:lnTo>
                    <a:pt x="215120" y="654647"/>
                  </a:lnTo>
                  <a:lnTo>
                    <a:pt x="213295" y="616503"/>
                  </a:lnTo>
                  <a:lnTo>
                    <a:pt x="212877" y="559142"/>
                  </a:lnTo>
                  <a:lnTo>
                    <a:pt x="213171" y="539750"/>
                  </a:lnTo>
                  <a:lnTo>
                    <a:pt x="213604" y="520127"/>
                  </a:lnTo>
                  <a:lnTo>
                    <a:pt x="214130" y="500213"/>
                  </a:lnTo>
                  <a:lnTo>
                    <a:pt x="215275" y="459283"/>
                  </a:lnTo>
                  <a:lnTo>
                    <a:pt x="215829" y="436720"/>
                  </a:lnTo>
                  <a:lnTo>
                    <a:pt x="216234" y="416495"/>
                  </a:lnTo>
                  <a:lnTo>
                    <a:pt x="216528" y="394259"/>
                  </a:lnTo>
                  <a:lnTo>
                    <a:pt x="216636" y="371386"/>
                  </a:lnTo>
                  <a:lnTo>
                    <a:pt x="217082" y="350507"/>
                  </a:lnTo>
                  <a:lnTo>
                    <a:pt x="224478" y="301928"/>
                  </a:lnTo>
                  <a:lnTo>
                    <a:pt x="251764" y="264466"/>
                  </a:lnTo>
                  <a:lnTo>
                    <a:pt x="288384" y="251708"/>
                  </a:lnTo>
                  <a:lnTo>
                    <a:pt x="341497" y="247691"/>
                  </a:lnTo>
                  <a:lnTo>
                    <a:pt x="373670" y="247446"/>
                  </a:lnTo>
                  <a:lnTo>
                    <a:pt x="401111" y="246749"/>
                  </a:lnTo>
                  <a:lnTo>
                    <a:pt x="443234" y="244050"/>
                  </a:lnTo>
                  <a:lnTo>
                    <a:pt x="486494" y="233744"/>
                  </a:lnTo>
                  <a:lnTo>
                    <a:pt x="494385" y="222084"/>
                  </a:lnTo>
                  <a:lnTo>
                    <a:pt x="494253" y="217511"/>
                  </a:lnTo>
                  <a:lnTo>
                    <a:pt x="493338" y="212613"/>
                  </a:lnTo>
                  <a:lnTo>
                    <a:pt x="490596" y="201891"/>
                  </a:lnTo>
                  <a:lnTo>
                    <a:pt x="489487" y="196089"/>
                  </a:lnTo>
                  <a:lnTo>
                    <a:pt x="489031" y="190010"/>
                  </a:lnTo>
                  <a:lnTo>
                    <a:pt x="489587" y="183664"/>
                  </a:lnTo>
                  <a:lnTo>
                    <a:pt x="491515" y="177062"/>
                  </a:lnTo>
                  <a:lnTo>
                    <a:pt x="495172" y="170218"/>
                  </a:lnTo>
                  <a:lnTo>
                    <a:pt x="668990" y="170218"/>
                  </a:lnTo>
                  <a:lnTo>
                    <a:pt x="670190" y="168981"/>
                  </a:lnTo>
                  <a:lnTo>
                    <a:pt x="679450" y="159609"/>
                  </a:lnTo>
                  <a:lnTo>
                    <a:pt x="684598" y="154736"/>
                  </a:lnTo>
                  <a:lnTo>
                    <a:pt x="464223" y="154736"/>
                  </a:lnTo>
                  <a:lnTo>
                    <a:pt x="424466" y="153224"/>
                  </a:lnTo>
                  <a:lnTo>
                    <a:pt x="402469" y="113893"/>
                  </a:lnTo>
                  <a:lnTo>
                    <a:pt x="402336" y="92849"/>
                  </a:lnTo>
                  <a:lnTo>
                    <a:pt x="762454" y="92849"/>
                  </a:lnTo>
                  <a:lnTo>
                    <a:pt x="758240" y="46418"/>
                  </a:lnTo>
                  <a:lnTo>
                    <a:pt x="1145108" y="46418"/>
                  </a:lnTo>
                  <a:lnTo>
                    <a:pt x="1145108" y="0"/>
                  </a:lnTo>
                  <a:close/>
                </a:path>
                <a:path w="1145539" h="1005839">
                  <a:moveTo>
                    <a:pt x="1145108" y="835621"/>
                  </a:moveTo>
                  <a:lnTo>
                    <a:pt x="386854" y="835621"/>
                  </a:lnTo>
                  <a:lnTo>
                    <a:pt x="809300" y="835706"/>
                  </a:lnTo>
                  <a:lnTo>
                    <a:pt x="824870" y="836301"/>
                  </a:lnTo>
                  <a:lnTo>
                    <a:pt x="862168" y="853982"/>
                  </a:lnTo>
                  <a:lnTo>
                    <a:pt x="882040" y="882040"/>
                  </a:lnTo>
                  <a:lnTo>
                    <a:pt x="871900" y="897078"/>
                  </a:lnTo>
                  <a:lnTo>
                    <a:pt x="838733" y="925741"/>
                  </a:lnTo>
                  <a:lnTo>
                    <a:pt x="386854" y="928458"/>
                  </a:lnTo>
                  <a:lnTo>
                    <a:pt x="1145108" y="928458"/>
                  </a:lnTo>
                  <a:lnTo>
                    <a:pt x="1145108" y="835621"/>
                  </a:lnTo>
                  <a:close/>
                </a:path>
                <a:path w="1145539" h="1005839">
                  <a:moveTo>
                    <a:pt x="1145108" y="254851"/>
                  </a:moveTo>
                  <a:lnTo>
                    <a:pt x="860616" y="254851"/>
                  </a:lnTo>
                  <a:lnTo>
                    <a:pt x="877048" y="255514"/>
                  </a:lnTo>
                  <a:lnTo>
                    <a:pt x="892486" y="257497"/>
                  </a:lnTo>
                  <a:lnTo>
                    <a:pt x="931101" y="275578"/>
                  </a:lnTo>
                  <a:lnTo>
                    <a:pt x="954533" y="320687"/>
                  </a:lnTo>
                  <a:lnTo>
                    <a:pt x="959408" y="371386"/>
                  </a:lnTo>
                  <a:lnTo>
                    <a:pt x="959536" y="394259"/>
                  </a:lnTo>
                  <a:lnTo>
                    <a:pt x="959832" y="416495"/>
                  </a:lnTo>
                  <a:lnTo>
                    <a:pt x="960220" y="438150"/>
                  </a:lnTo>
                  <a:lnTo>
                    <a:pt x="961100" y="482366"/>
                  </a:lnTo>
                  <a:lnTo>
                    <a:pt x="961496" y="505502"/>
                  </a:lnTo>
                  <a:lnTo>
                    <a:pt x="961673" y="520127"/>
                  </a:lnTo>
                  <a:lnTo>
                    <a:pt x="961756" y="574911"/>
                  </a:lnTo>
                  <a:lnTo>
                    <a:pt x="961340" y="597700"/>
                  </a:lnTo>
                  <a:lnTo>
                    <a:pt x="959406" y="642127"/>
                  </a:lnTo>
                  <a:lnTo>
                    <a:pt x="955614" y="684325"/>
                  </a:lnTo>
                  <a:lnTo>
                    <a:pt x="949502" y="723459"/>
                  </a:lnTo>
                  <a:lnTo>
                    <a:pt x="934967" y="774586"/>
                  </a:lnTo>
                  <a:lnTo>
                    <a:pt x="892667" y="797949"/>
                  </a:lnTo>
                  <a:lnTo>
                    <a:pt x="835242" y="805409"/>
                  </a:lnTo>
                  <a:lnTo>
                    <a:pt x="761475" y="811197"/>
                  </a:lnTo>
                  <a:lnTo>
                    <a:pt x="720118" y="813348"/>
                  </a:lnTo>
                  <a:lnTo>
                    <a:pt x="676659" y="814943"/>
                  </a:lnTo>
                  <a:lnTo>
                    <a:pt x="631762" y="815934"/>
                  </a:lnTo>
                  <a:lnTo>
                    <a:pt x="586087" y="816275"/>
                  </a:lnTo>
                  <a:lnTo>
                    <a:pt x="1145108" y="816275"/>
                  </a:lnTo>
                  <a:lnTo>
                    <a:pt x="1145108" y="254851"/>
                  </a:lnTo>
                  <a:close/>
                </a:path>
                <a:path w="1145539" h="1005839">
                  <a:moveTo>
                    <a:pt x="1145108" y="125077"/>
                  </a:moveTo>
                  <a:lnTo>
                    <a:pt x="724792" y="125077"/>
                  </a:lnTo>
                  <a:lnTo>
                    <a:pt x="720148" y="137458"/>
                  </a:lnTo>
                  <a:lnTo>
                    <a:pt x="714132" y="148490"/>
                  </a:lnTo>
                  <a:lnTo>
                    <a:pt x="707271" y="158508"/>
                  </a:lnTo>
                  <a:lnTo>
                    <a:pt x="700089" y="167847"/>
                  </a:lnTo>
                  <a:lnTo>
                    <a:pt x="693113" y="176840"/>
                  </a:lnTo>
                  <a:lnTo>
                    <a:pt x="686868" y="185822"/>
                  </a:lnTo>
                  <a:lnTo>
                    <a:pt x="681881" y="195126"/>
                  </a:lnTo>
                  <a:lnTo>
                    <a:pt x="678677" y="205087"/>
                  </a:lnTo>
                  <a:lnTo>
                    <a:pt x="678002" y="213354"/>
                  </a:lnTo>
                  <a:lnTo>
                    <a:pt x="677877" y="216636"/>
                  </a:lnTo>
                  <a:lnTo>
                    <a:pt x="679722" y="228315"/>
                  </a:lnTo>
                  <a:lnTo>
                    <a:pt x="714154" y="246614"/>
                  </a:lnTo>
                  <a:lnTo>
                    <a:pt x="769605" y="256625"/>
                  </a:lnTo>
                  <a:lnTo>
                    <a:pt x="788410" y="256994"/>
                  </a:lnTo>
                  <a:lnTo>
                    <a:pt x="807086" y="256581"/>
                  </a:lnTo>
                  <a:lnTo>
                    <a:pt x="843363" y="255089"/>
                  </a:lnTo>
                  <a:lnTo>
                    <a:pt x="860616" y="254851"/>
                  </a:lnTo>
                  <a:lnTo>
                    <a:pt x="1145108" y="254851"/>
                  </a:lnTo>
                  <a:lnTo>
                    <a:pt x="1145108" y="125077"/>
                  </a:lnTo>
                  <a:close/>
                </a:path>
                <a:path w="1145539" h="1005839">
                  <a:moveTo>
                    <a:pt x="668990" y="170218"/>
                  </a:moveTo>
                  <a:lnTo>
                    <a:pt x="495172" y="170218"/>
                  </a:lnTo>
                  <a:lnTo>
                    <a:pt x="505312" y="180882"/>
                  </a:lnTo>
                  <a:lnTo>
                    <a:pt x="513693" y="190156"/>
                  </a:lnTo>
                  <a:lnTo>
                    <a:pt x="550024" y="213354"/>
                  </a:lnTo>
                  <a:lnTo>
                    <a:pt x="588022" y="216636"/>
                  </a:lnTo>
                  <a:lnTo>
                    <a:pt x="601351" y="215608"/>
                  </a:lnTo>
                  <a:lnTo>
                    <a:pt x="643496" y="194978"/>
                  </a:lnTo>
                  <a:lnTo>
                    <a:pt x="661273" y="178163"/>
                  </a:lnTo>
                  <a:lnTo>
                    <a:pt x="668990" y="170218"/>
                  </a:lnTo>
                  <a:close/>
                </a:path>
                <a:path w="1145539" h="1005839">
                  <a:moveTo>
                    <a:pt x="762454" y="92849"/>
                  </a:moveTo>
                  <a:lnTo>
                    <a:pt x="448754" y="92849"/>
                  </a:lnTo>
                  <a:lnTo>
                    <a:pt x="464223" y="154736"/>
                  </a:lnTo>
                  <a:lnTo>
                    <a:pt x="684598" y="154736"/>
                  </a:lnTo>
                  <a:lnTo>
                    <a:pt x="689297" y="150289"/>
                  </a:lnTo>
                  <a:lnTo>
                    <a:pt x="699974" y="141265"/>
                  </a:lnTo>
                  <a:lnTo>
                    <a:pt x="711725" y="132780"/>
                  </a:lnTo>
                  <a:lnTo>
                    <a:pt x="724792" y="125077"/>
                  </a:lnTo>
                  <a:lnTo>
                    <a:pt x="1145108" y="125077"/>
                  </a:lnTo>
                  <a:lnTo>
                    <a:pt x="1145108" y="108183"/>
                  </a:lnTo>
                  <a:lnTo>
                    <a:pt x="763845" y="108183"/>
                  </a:lnTo>
                  <a:lnTo>
                    <a:pt x="762454" y="92849"/>
                  </a:lnTo>
                  <a:close/>
                </a:path>
                <a:path w="1145539" h="1005839">
                  <a:moveTo>
                    <a:pt x="1145108" y="46418"/>
                  </a:moveTo>
                  <a:lnTo>
                    <a:pt x="804672" y="46418"/>
                  </a:lnTo>
                  <a:lnTo>
                    <a:pt x="804482" y="69639"/>
                  </a:lnTo>
                  <a:lnTo>
                    <a:pt x="803159" y="86178"/>
                  </a:lnTo>
                  <a:lnTo>
                    <a:pt x="799568" y="97167"/>
                  </a:lnTo>
                  <a:lnTo>
                    <a:pt x="792575" y="103742"/>
                  </a:lnTo>
                  <a:lnTo>
                    <a:pt x="781045" y="107036"/>
                  </a:lnTo>
                  <a:lnTo>
                    <a:pt x="763845" y="108183"/>
                  </a:lnTo>
                  <a:lnTo>
                    <a:pt x="1145108" y="108183"/>
                  </a:lnTo>
                  <a:lnTo>
                    <a:pt x="1145108" y="46418"/>
                  </a:lnTo>
                  <a:close/>
                </a:path>
              </a:pathLst>
            </a:custGeom>
            <a:solidFill>
              <a:srgbClr val="5A8A99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" name="object 16"/>
            <p:cNvSpPr/>
            <p:nvPr/>
          </p:nvSpPr>
          <p:spPr>
            <a:xfrm>
              <a:off x="2668572" y="4063871"/>
              <a:ext cx="584200" cy="416559"/>
            </a:xfrm>
            <a:custGeom>
              <a:avLst/>
              <a:gdLst/>
              <a:ahLst/>
              <a:cxnLst/>
              <a:rect l="l" t="t" r="r" b="b"/>
              <a:pathLst>
                <a:path w="584200" h="416560">
                  <a:moveTo>
                    <a:pt x="308338" y="0"/>
                  </a:moveTo>
                  <a:lnTo>
                    <a:pt x="163426" y="2922"/>
                  </a:lnTo>
                  <a:lnTo>
                    <a:pt x="92849" y="3757"/>
                  </a:lnTo>
                  <a:lnTo>
                    <a:pt x="72095" y="4234"/>
                  </a:lnTo>
                  <a:lnTo>
                    <a:pt x="28155" y="13396"/>
                  </a:lnTo>
                  <a:lnTo>
                    <a:pt x="2914" y="53059"/>
                  </a:lnTo>
                  <a:lnTo>
                    <a:pt x="0" y="390625"/>
                  </a:lnTo>
                  <a:lnTo>
                    <a:pt x="24107" y="395037"/>
                  </a:lnTo>
                  <a:lnTo>
                    <a:pt x="77105" y="402515"/>
                  </a:lnTo>
                  <a:lnTo>
                    <a:pt x="135161" y="408276"/>
                  </a:lnTo>
                  <a:lnTo>
                    <a:pt x="196700" y="412411"/>
                  </a:lnTo>
                  <a:lnTo>
                    <a:pt x="260141" y="415014"/>
                  </a:lnTo>
                  <a:lnTo>
                    <a:pt x="323907" y="416179"/>
                  </a:lnTo>
                  <a:lnTo>
                    <a:pt x="355419" y="416250"/>
                  </a:lnTo>
                  <a:lnTo>
                    <a:pt x="386419" y="415996"/>
                  </a:lnTo>
                  <a:lnTo>
                    <a:pt x="446100" y="414560"/>
                  </a:lnTo>
                  <a:lnTo>
                    <a:pt x="501370" y="411963"/>
                  </a:lnTo>
                  <a:lnTo>
                    <a:pt x="550652" y="408297"/>
                  </a:lnTo>
                  <a:lnTo>
                    <a:pt x="576734" y="364761"/>
                  </a:lnTo>
                  <a:lnTo>
                    <a:pt x="579985" y="324265"/>
                  </a:lnTo>
                  <a:lnTo>
                    <a:pt x="582307" y="284511"/>
                  </a:lnTo>
                  <a:lnTo>
                    <a:pt x="583700" y="245407"/>
                  </a:lnTo>
                  <a:lnTo>
                    <a:pt x="584048" y="226070"/>
                  </a:lnTo>
                  <a:lnTo>
                    <a:pt x="584048" y="187767"/>
                  </a:lnTo>
                  <a:lnTo>
                    <a:pt x="582307" y="131067"/>
                  </a:lnTo>
                  <a:lnTo>
                    <a:pt x="578475" y="74996"/>
                  </a:lnTo>
                  <a:lnTo>
                    <a:pt x="572554" y="19239"/>
                  </a:lnTo>
                  <a:lnTo>
                    <a:pt x="525699" y="11284"/>
                  </a:lnTo>
                  <a:lnTo>
                    <a:pt x="478101" y="5744"/>
                  </a:lnTo>
                  <a:lnTo>
                    <a:pt x="429946" y="2246"/>
                  </a:lnTo>
                  <a:lnTo>
                    <a:pt x="381419" y="419"/>
                  </a:lnTo>
                  <a:lnTo>
                    <a:pt x="357074" y="16"/>
                  </a:lnTo>
                  <a:lnTo>
                    <a:pt x="308338" y="0"/>
                  </a:lnTo>
                  <a:close/>
                </a:path>
              </a:pathLst>
            </a:custGeom>
            <a:solidFill>
              <a:srgbClr val="5A8A99"/>
            </a:solid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9" name="object 86"/>
            <p:cNvSpPr txBox="1"/>
            <p:nvPr/>
          </p:nvSpPr>
          <p:spPr>
            <a:xfrm>
              <a:off x="3534877" y="3907766"/>
              <a:ext cx="803910" cy="6756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ts val="1140"/>
                </a:lnSpc>
              </a:pPr>
              <a:r>
                <a:rPr sz="1000" dirty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Средства массовой информации</a:t>
              </a:r>
              <a:endParaRPr sz="1000" dirty="0">
                <a:latin typeface="Times New Roman" pitchFamily="18" charset="0"/>
                <a:cs typeface="Times New Roman" pitchFamily="18" charset="0"/>
              </a:endParaRPr>
            </a:p>
            <a:p>
              <a:pPr marR="85725" algn="ctr">
                <a:lnSpc>
                  <a:spcPct val="100000"/>
                </a:lnSpc>
                <a:spcBef>
                  <a:spcPts val="380"/>
                </a:spcBef>
              </a:pPr>
              <a:r>
                <a:rPr lang="ru-RU" sz="1200" b="1" dirty="0" smtClean="0">
                  <a:solidFill>
                    <a:srgbClr val="2B2A29"/>
                  </a:solidFill>
                  <a:latin typeface="Times New Roman" pitchFamily="18" charset="0"/>
                  <a:cs typeface="Times New Roman" pitchFamily="18" charset="0"/>
                </a:rPr>
                <a:t>201,8</a:t>
              </a:r>
              <a:endParaRPr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824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3200400"/>
            <a:ext cx="9144000" cy="1553607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152400" y="133453"/>
            <a:ext cx="8912479" cy="542519"/>
          </a:xfrm>
          <a:prstGeom prst="rect">
            <a:avLst/>
          </a:prstGeom>
        </p:spPr>
        <p:txBody>
          <a:bodyPr vert="horz" wrap="square" lIns="0" tIns="262952" rIns="0" bIns="0" rtlCol="0">
            <a:spAutoFit/>
          </a:bodyPr>
          <a:lstStyle/>
          <a:p>
            <a:pPr marL="1501775">
              <a:lnSpc>
                <a:spcPct val="100000"/>
              </a:lnSpc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РАСХОДЫ БЮДЖЕТА ПО </a:t>
            </a:r>
            <a:r>
              <a:rPr lang="ru-RU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Г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ОСУДАРСТВЕННЫМ ПРОГРАММ</a:t>
            </a:r>
            <a:r>
              <a:rPr lang="ru-RU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М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2400" y="133453"/>
            <a:ext cx="855989" cy="8833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152400" y="1184140"/>
            <a:ext cx="8851531" cy="1371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23189" algn="just">
              <a:lnSpc>
                <a:spcPct val="98600"/>
              </a:lnSpc>
              <a:tabLst>
                <a:tab pos="978535" algn="l"/>
                <a:tab pos="1983105" algn="l"/>
                <a:tab pos="2644775" algn="l"/>
                <a:tab pos="3269615" algn="l"/>
                <a:tab pos="4791075" algn="l"/>
                <a:tab pos="4958715" algn="l"/>
                <a:tab pos="6066155" algn="l"/>
              </a:tabLst>
            </a:pPr>
            <a:r>
              <a:rPr spc="-15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целях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повышения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эффективности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результативности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бюджетных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расходов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7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Правительством</a:t>
            </a:r>
            <a:r>
              <a:rPr lang="en-US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Калужской</a:t>
            </a:r>
            <a:r>
              <a:rPr spc="1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spc="1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принято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решение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pc="1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формировать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исполнять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расходную</a:t>
            </a:r>
            <a:r>
              <a:rPr spc="1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часть</a:t>
            </a:r>
            <a:r>
              <a:rPr spc="1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областного 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рамках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реализации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государственных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 п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рограмм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Калужской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 smtClean="0">
                <a:latin typeface="Times New Roman" pitchFamily="18" charset="0"/>
                <a:cs typeface="Times New Roman" pitchFamily="18" charset="0"/>
              </a:rPr>
              <a:t>перечень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которых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утвержден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Правительством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Калужской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области.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Начиная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2014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областной</a:t>
            </a:r>
            <a:r>
              <a:rPr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бюджет является</a:t>
            </a:r>
            <a:r>
              <a:rPr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 err="1">
                <a:latin typeface="Times New Roman" pitchFamily="18" charset="0"/>
                <a:cs typeface="Times New Roman" pitchFamily="18" charset="0"/>
              </a:rPr>
              <a:t>программным</a:t>
            </a:r>
            <a:r>
              <a:rPr spc="-1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6537" y="5042314"/>
            <a:ext cx="88573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" marR="5080" algn="just">
              <a:lnSpc>
                <a:spcPct val="100000"/>
              </a:lnSpc>
              <a:tabLst>
                <a:tab pos="8880475" algn="l"/>
              </a:tabLst>
            </a:pP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За 2015 год расходы на реализацию программ Калужской области исполнены в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сумме 46050,2  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рублей.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pc="-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финансирование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программ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2016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году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областном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бюджете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предусмотрено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49462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рублей. </a:t>
            </a:r>
            <a:endParaRPr lang="ru-RU" spc="-10" dirty="0">
              <a:latin typeface="Times New Roman" pitchFamily="18" charset="0"/>
              <a:cs typeface="Times New Roman" pitchFamily="18" charset="0"/>
            </a:endParaRPr>
          </a:p>
          <a:p>
            <a:pPr marL="28575" marR="5080" algn="just">
              <a:lnSpc>
                <a:spcPct val="100000"/>
              </a:lnSpc>
              <a:tabLst>
                <a:tab pos="8880475" algn="l"/>
              </a:tabLst>
            </a:pP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Проектом закона об областном бюджете на финансирование программ в 2017-2019 гг. предусмотрено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выделение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бюджетных средств в сумме 38547 млн. рублей, 37135 млн. рублей и 38403,2  млн. рублей соответственно.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1450" y="2743200"/>
            <a:ext cx="11106150" cy="2010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">
              <a:lnSpc>
                <a:spcPct val="100000"/>
              </a:lnSpc>
              <a:spcBef>
                <a:spcPts val="645"/>
              </a:spcBef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Государственная программа –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документ, определяющий:</a:t>
            </a:r>
          </a:p>
          <a:p>
            <a:pPr marL="392430" marR="2052320" indent="-339725">
              <a:spcBef>
                <a:spcPts val="1175"/>
              </a:spcBef>
              <a:buFont typeface="Wingdings"/>
              <a:buChar char=""/>
              <a:tabLst>
                <a:tab pos="393065" algn="l"/>
              </a:tabLst>
            </a:pPr>
            <a:r>
              <a:rPr lang="ru-RU" sz="3200" baseline="1388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и задачи государственной политики в пределенной 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сфере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96240" indent="-343535">
              <a:spcBef>
                <a:spcPts val="1555"/>
              </a:spcBef>
              <a:buFont typeface="Wingdings"/>
              <a:buChar char=""/>
              <a:tabLst>
                <a:tab pos="396875" algn="l"/>
              </a:tabLst>
            </a:pPr>
            <a:r>
              <a:rPr lang="ru-RU" sz="3200" baseline="1388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способы </a:t>
            </a:r>
            <a:r>
              <a:rPr lang="ru-RU" sz="3200" spc="-15" baseline="1388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200" baseline="1388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200" spc="-15" baseline="1388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aseline="1388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достижения;</a:t>
            </a:r>
          </a:p>
          <a:p>
            <a:pPr marL="392430" indent="-339725">
              <a:buFont typeface="Wingdings"/>
              <a:buChar char=""/>
              <a:tabLst>
                <a:tab pos="393065" algn="l"/>
              </a:tabLst>
            </a:pPr>
            <a:r>
              <a:rPr lang="ru-RU" sz="3200" baseline="1388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объемы используемых финансовых ресурсов</a:t>
            </a:r>
            <a:endParaRPr lang="ru-RU" sz="32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367104"/>
              </p:ext>
            </p:extLst>
          </p:nvPr>
        </p:nvGraphicFramePr>
        <p:xfrm>
          <a:off x="38100" y="1371064"/>
          <a:ext cx="9029700" cy="534947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124198"/>
                <a:gridCol w="685800"/>
                <a:gridCol w="685800"/>
                <a:gridCol w="647702"/>
                <a:gridCol w="647698"/>
                <a:gridCol w="728112"/>
                <a:gridCol w="491088"/>
                <a:gridCol w="599737"/>
                <a:gridCol w="619463"/>
                <a:gridCol w="800102"/>
              </a:tblGrid>
              <a:tr h="11616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  <a:b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за 2015 год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исполнению за 2015 год, %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Утвержден-</a:t>
                      </a:r>
                      <a:r>
                        <a:rPr lang="ru-RU" sz="10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ный</a:t>
                      </a:r>
                      <a:r>
                        <a:rPr lang="ru-RU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</a:t>
                      </a:r>
                      <a:endParaRPr lang="ru-RU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утвержден-ному плану 2016 года, %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прогнозу 2017 года, %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прогнозу 2018 года, %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</a:tr>
              <a:tr h="11132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Государственные и ведомственные программы - всего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46 050,2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49 461,9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38 546,9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37 135,0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38 403,2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"Развитие здравоохранения в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4 339,2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3 432,7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2 673,2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2 735,7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2 775,9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"Развитие образования в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9 124,5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10 294,6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9 531,1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9 736,0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10 156,9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"Социальная поддержка граждан в Калужской области"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5 539,1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6 278,7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5 295,2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5 244,6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5 275,2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"Доступная среда в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</a:tr>
              <a:tr h="15730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"Обеспечение доступным и комфортным жильем и коммунальными услугами населения Калужской области"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2 993,6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2 302,5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1 959,5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820,8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</a:tr>
              <a:tr h="15730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«Поддержка развития российского казачества на территории Калужской области»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"Развитие рынка труда в Калужской области"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411,2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322,3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"Безопасность жизнедеятельности на территории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"Развитие культуры в Калужской области"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831,7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839,1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633,4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602,1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684,0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"Охрана окружающей среды в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"Развитие физической культуры и спорта в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1 113,1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951,0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624,1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590,2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</a:tr>
            </a:tbl>
          </a:graphicData>
        </a:graphic>
      </p:graphicFrame>
      <p:sp>
        <p:nvSpPr>
          <p:cNvPr id="6" name="object 2"/>
          <p:cNvSpPr/>
          <p:nvPr/>
        </p:nvSpPr>
        <p:spPr>
          <a:xfrm>
            <a:off x="-76200" y="218088"/>
            <a:ext cx="1246945" cy="6440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14400" y="19050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СВЕДЕНИЯ О ПЛАНИРУЕМЫХ РАСХОДАХ ОБЛАСТНОГО БЮДЖЕТА В РАЗРЕЗЕ ГОСУДАРСТВЕННЫХ И ВЕДОМСТВЕННЫХ ЦЕЛЕВЫХ ПРОГРАММ КАЛУЖСКОЙ ОБЛАСТИ С УКАЗАНИЕМ НЕПРОГРАММНЫХ РАСХОДОВ, В ДИНАМИКЕ (ФАКТИЧЕСКИЕ ЗНАЧЕНИЯ ЗА 2015 ГОД, ПЛАНОВЫЕ ЗНАЧЕНИЯ НА 2016 ГОД, ПРОГНОЗ НА 2017 ГОД И НА ПЛАНОВЫЙ ПЕРИОД 2018 И 2019 ГОДОВ)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970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3200400"/>
            <a:ext cx="4522868" cy="2273929"/>
          </a:xfrm>
          <a:prstGeom prst="rect">
            <a:avLst/>
          </a:prstGeom>
          <a:solidFill>
            <a:srgbClr val="90B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object 3"/>
          <p:cNvSpPr/>
          <p:nvPr/>
        </p:nvSpPr>
        <p:spPr>
          <a:xfrm>
            <a:off x="173598" y="3320718"/>
            <a:ext cx="3633851" cy="1852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286123" y="993244"/>
            <a:ext cx="8686800" cy="19034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3299"/>
              </a:lnSpc>
              <a:spcBef>
                <a:spcPts val="994"/>
              </a:spcBef>
              <a:tabLst>
                <a:tab pos="2515870" algn="l"/>
              </a:tabLst>
            </a:pPr>
            <a:r>
              <a:rPr sz="1600" b="1" i="1" spc="-75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sz="1600" b="1" i="1" spc="-75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sz="1600" b="1" i="1" spc="26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i="1" spc="-25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1600" b="1" i="1" spc="26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i="1" spc="-35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граждан»</a:t>
            </a:r>
            <a:r>
              <a:rPr sz="1600" b="1" i="1" spc="265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spc="-10" dirty="0" smtClean="0">
                <a:latin typeface="Times New Roman" pitchFamily="18" charset="0"/>
                <a:cs typeface="Times New Roman" pitchFamily="18" charset="0"/>
              </a:rPr>
              <a:t>знакомит</a:t>
            </a:r>
            <a:r>
              <a:rPr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25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spc="-1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ас</a:t>
            </a:r>
            <a:r>
              <a:rPr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2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spc="-25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доступной и понятной форме </a:t>
            </a:r>
            <a:r>
              <a:rPr sz="1600" b="0" spc="-1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2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показателями</a:t>
            </a:r>
            <a:r>
              <a:rPr sz="1600" b="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областного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spc="-15" dirty="0" smtClean="0"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sz="1600" b="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по отчету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5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sz="1600" b="0" spc="-37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sz="1600" b="0" spc="-1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sz="1600" b="0"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20" dirty="0" err="1" smtClean="0">
                <a:latin typeface="Times New Roman" pitchFamily="18" charset="0"/>
                <a:cs typeface="Times New Roman" pitchFamily="18" charset="0"/>
              </a:rPr>
              <a:t>го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b="0" spc="-10" dirty="0" smtClean="0">
                <a:latin typeface="Times New Roman" pitchFamily="18" charset="0"/>
                <a:cs typeface="Times New Roman" pitchFamily="18" charset="0"/>
              </a:rPr>
              <a:t>,  прогнозом областного бюджета</a:t>
            </a:r>
            <a:r>
              <a:rPr sz="1600" b="0"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spc="-25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sz="1600" b="0" spc="-15" dirty="0" smtClean="0">
                <a:latin typeface="Times New Roman" pitchFamily="18" charset="0"/>
                <a:cs typeface="Times New Roman" pitchFamily="18" charset="0"/>
              </a:rPr>
              <a:t>201</a:t>
            </a:r>
            <a:r>
              <a:rPr sz="1600" b="0" spc="-10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1600" b="0" spc="-15" dirty="0" smtClean="0">
                <a:latin typeface="Times New Roman" pitchFamily="18" charset="0"/>
                <a:cs typeface="Times New Roman" pitchFamily="18" charset="0"/>
              </a:rPr>
              <a:t>год, и проектом областного бюджета на 2017 год и на плановый период 2018 и 2019 годов.</a:t>
            </a:r>
            <a:endParaRPr lang="ru-RU" sz="1600" spc="-5" dirty="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ct val="103299"/>
              </a:lnSpc>
              <a:spcBef>
                <a:spcPts val="994"/>
              </a:spcBef>
              <a:tabLst>
                <a:tab pos="2515870" algn="l"/>
              </a:tabLst>
            </a:pP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Граждане</a:t>
            </a:r>
            <a:r>
              <a:rPr sz="1600" b="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spc="-2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sz="1600" b="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налогоплательщики,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потребители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>
                <a:latin typeface="Times New Roman" pitchFamily="18" charset="0"/>
                <a:cs typeface="Times New Roman" pitchFamily="18" charset="0"/>
              </a:rPr>
              <a:t>общественных</a:t>
            </a:r>
            <a:r>
              <a:rPr sz="1600" b="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благ</a:t>
            </a:r>
            <a:r>
              <a:rPr lang="ru-RU" sz="1600" b="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должны</a:t>
            </a:r>
            <a:r>
              <a:rPr sz="1600" b="0" spc="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быть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уверены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том,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что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передаваемые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5" dirty="0">
                <a:latin typeface="Times New Roman" pitchFamily="18" charset="0"/>
                <a:cs typeface="Times New Roman" pitchFamily="18" charset="0"/>
              </a:rPr>
              <a:t>ими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распоряжение</a:t>
            </a:r>
            <a:r>
              <a:rPr sz="1600" b="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>
                <a:latin typeface="Times New Roman" pitchFamily="18" charset="0"/>
                <a:cs typeface="Times New Roman" pitchFamily="18" charset="0"/>
              </a:rPr>
              <a:t>государства</a:t>
            </a:r>
            <a:r>
              <a:rPr sz="1600" b="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средства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используются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прозрачно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5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эффективно</a:t>
            </a:r>
            <a:r>
              <a:rPr sz="1600" b="0"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приносят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0" spc="-10" dirty="0" err="1" smtClean="0">
                <a:latin typeface="Times New Roman" pitchFamily="18" charset="0"/>
                <a:cs typeface="Times New Roman" pitchFamily="18" charset="0"/>
              </a:rPr>
              <a:t>конкретные</a:t>
            </a:r>
            <a:r>
              <a:rPr lang="en-US" sz="1600" b="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общества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целом,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так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5" dirty="0">
                <a:latin typeface="Times New Roman" pitchFamily="18" charset="0"/>
                <a:cs typeface="Times New Roman" pitchFamily="18" charset="0"/>
              </a:rPr>
              <a:t>каждой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семьи,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каждого человека</a:t>
            </a:r>
            <a:r>
              <a:rPr lang="ru-RU"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0" dirty="0">
                <a:latin typeface="Times New Roman" pitchFamily="18" charset="0"/>
                <a:cs typeface="Times New Roman" pitchFamily="18" charset="0"/>
              </a:rPr>
              <a:t>отдельности</a:t>
            </a:r>
            <a:r>
              <a:rPr lang="ru-RU" sz="1600" spc="-1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33401" y="4021273"/>
            <a:ext cx="163576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solidFill>
                  <a:srgbClr val="9BBB59"/>
                </a:solidFill>
                <a:latin typeface="Times New Roman"/>
                <a:cs typeface="Times New Roman"/>
              </a:rPr>
              <a:t>Б</a:t>
            </a:r>
            <a:r>
              <a:rPr sz="3600" b="1" spc="-210" dirty="0">
                <a:solidFill>
                  <a:srgbClr val="9BBB59"/>
                </a:solidFill>
                <a:latin typeface="Times New Roman"/>
                <a:cs typeface="Times New Roman"/>
              </a:rPr>
              <a:t>ю</a:t>
            </a:r>
            <a:r>
              <a:rPr sz="3600" b="1" dirty="0">
                <a:solidFill>
                  <a:srgbClr val="9BBB59"/>
                </a:solidFill>
                <a:latin typeface="Times New Roman"/>
                <a:cs typeface="Times New Roman"/>
              </a:rPr>
              <a:t>д</a:t>
            </a:r>
            <a:r>
              <a:rPr sz="3600" b="1" spc="-40" dirty="0">
                <a:solidFill>
                  <a:srgbClr val="9BBB59"/>
                </a:solidFill>
                <a:latin typeface="Times New Roman"/>
                <a:cs typeface="Times New Roman"/>
              </a:rPr>
              <a:t>ж</a:t>
            </a:r>
            <a:r>
              <a:rPr sz="3600" b="1" dirty="0">
                <a:solidFill>
                  <a:srgbClr val="9BBB59"/>
                </a:solidFill>
                <a:latin typeface="Times New Roman"/>
                <a:cs typeface="Times New Roman"/>
              </a:rPr>
              <a:t>ет</a:t>
            </a:r>
            <a:endParaRPr sz="3600" dirty="0">
              <a:solidFill>
                <a:srgbClr val="9BBB59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44527" y="4552801"/>
            <a:ext cx="164338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375F92"/>
                </a:solidFill>
                <a:latin typeface="Times New Roman"/>
                <a:cs typeface="Times New Roman"/>
              </a:rPr>
              <a:t>П</a:t>
            </a:r>
            <a:r>
              <a:rPr sz="2000" spc="10" dirty="0">
                <a:solidFill>
                  <a:srgbClr val="375F92"/>
                </a:solidFill>
                <a:latin typeface="Times New Roman"/>
                <a:cs typeface="Times New Roman"/>
              </a:rPr>
              <a:t>р</a:t>
            </a:r>
            <a:r>
              <a:rPr sz="2000" dirty="0">
                <a:solidFill>
                  <a:srgbClr val="375F92"/>
                </a:solidFill>
                <a:latin typeface="Times New Roman"/>
                <a:cs typeface="Times New Roman"/>
              </a:rPr>
              <a:t>авите</a:t>
            </a:r>
            <a:r>
              <a:rPr sz="2000" spc="-10" dirty="0">
                <a:solidFill>
                  <a:srgbClr val="375F92"/>
                </a:solidFill>
                <a:latin typeface="Times New Roman"/>
                <a:cs typeface="Times New Roman"/>
              </a:rPr>
              <a:t>л</a:t>
            </a:r>
            <a:r>
              <a:rPr sz="2000" dirty="0">
                <a:solidFill>
                  <a:srgbClr val="375F92"/>
                </a:solidFill>
                <a:latin typeface="Times New Roman"/>
                <a:cs typeface="Times New Roman"/>
              </a:rPr>
              <a:t>ьст</a:t>
            </a:r>
            <a:r>
              <a:rPr sz="2000" spc="-15" dirty="0">
                <a:solidFill>
                  <a:srgbClr val="375F92"/>
                </a:solidFill>
                <a:latin typeface="Times New Roman"/>
                <a:cs typeface="Times New Roman"/>
              </a:rPr>
              <a:t>в</a:t>
            </a:r>
            <a:r>
              <a:rPr sz="200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56309" y="3539243"/>
            <a:ext cx="101282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90" dirty="0">
                <a:solidFill>
                  <a:srgbClr val="7E7E7E"/>
                </a:solidFill>
                <a:latin typeface="Times New Roman"/>
                <a:cs typeface="Times New Roman"/>
              </a:rPr>
              <a:t>К</a:t>
            </a:r>
            <a:r>
              <a:rPr sz="1800" spc="-40" dirty="0">
                <a:solidFill>
                  <a:srgbClr val="7E7E7E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7E7E7E"/>
                </a:solidFill>
                <a:latin typeface="Times New Roman"/>
                <a:cs typeface="Times New Roman"/>
              </a:rPr>
              <a:t>мпа</a:t>
            </a:r>
            <a:r>
              <a:rPr sz="1800" spc="-10" dirty="0">
                <a:solidFill>
                  <a:srgbClr val="7E7E7E"/>
                </a:solidFill>
                <a:latin typeface="Times New Roman"/>
                <a:cs typeface="Times New Roman"/>
              </a:rPr>
              <a:t>н</a:t>
            </a:r>
            <a:r>
              <a:rPr sz="1800" dirty="0">
                <a:solidFill>
                  <a:srgbClr val="7E7E7E"/>
                </a:solidFill>
                <a:latin typeface="Times New Roman"/>
                <a:cs typeface="Times New Roman"/>
              </a:rPr>
              <a:t>ии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54027" y="3747387"/>
            <a:ext cx="2160270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74420" algn="l"/>
              </a:tabLst>
            </a:pPr>
            <a:r>
              <a:rPr sz="2700" baseline="1543" dirty="0">
                <a:solidFill>
                  <a:srgbClr val="548ED4"/>
                </a:solidFill>
                <a:latin typeface="Times New Roman"/>
                <a:cs typeface="Times New Roman"/>
              </a:rPr>
              <a:t>Фи</a:t>
            </a:r>
            <a:r>
              <a:rPr sz="2700" spc="-15" baseline="1543" dirty="0">
                <a:solidFill>
                  <a:srgbClr val="548ED4"/>
                </a:solidFill>
                <a:latin typeface="Times New Roman"/>
                <a:cs typeface="Times New Roman"/>
              </a:rPr>
              <a:t>н</a:t>
            </a:r>
            <a:r>
              <a:rPr sz="2700" baseline="1543" dirty="0">
                <a:solidFill>
                  <a:srgbClr val="548ED4"/>
                </a:solidFill>
                <a:latin typeface="Times New Roman"/>
                <a:cs typeface="Times New Roman"/>
              </a:rPr>
              <a:t>ан</a:t>
            </a:r>
            <a:r>
              <a:rPr sz="2700" spc="7" baseline="1543" dirty="0">
                <a:solidFill>
                  <a:srgbClr val="548ED4"/>
                </a:solidFill>
                <a:latin typeface="Times New Roman"/>
                <a:cs typeface="Times New Roman"/>
              </a:rPr>
              <a:t>с</a:t>
            </a:r>
            <a:r>
              <a:rPr sz="2700" baseline="1543" dirty="0">
                <a:solidFill>
                  <a:srgbClr val="548ED4"/>
                </a:solidFill>
                <a:latin typeface="Times New Roman"/>
                <a:cs typeface="Times New Roman"/>
              </a:rPr>
              <a:t>ы	</a:t>
            </a: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Э</a:t>
            </a:r>
            <a:r>
              <a:rPr sz="1800" spc="-100" dirty="0">
                <a:solidFill>
                  <a:srgbClr val="375F92"/>
                </a:solidFill>
                <a:latin typeface="Times New Roman"/>
                <a:cs typeface="Times New Roman"/>
              </a:rPr>
              <a:t>к</a:t>
            </a: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он</a:t>
            </a:r>
            <a:r>
              <a:rPr sz="1800" spc="-4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ми</a:t>
            </a:r>
            <a:r>
              <a:rPr sz="1800" spc="-30" dirty="0">
                <a:solidFill>
                  <a:srgbClr val="375F92"/>
                </a:solidFill>
                <a:latin typeface="Times New Roman"/>
                <a:cs typeface="Times New Roman"/>
              </a:rPr>
              <a:t>к</a:t>
            </a: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а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68604" y="4884291"/>
            <a:ext cx="699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7E7E7E"/>
                </a:solidFill>
                <a:latin typeface="Times New Roman"/>
                <a:cs typeface="Times New Roman"/>
              </a:rPr>
              <a:t>Би</a:t>
            </a:r>
            <a:r>
              <a:rPr sz="1800" spc="-10" dirty="0">
                <a:solidFill>
                  <a:srgbClr val="7E7E7E"/>
                </a:solidFill>
                <a:latin typeface="Times New Roman"/>
                <a:cs typeface="Times New Roman"/>
              </a:rPr>
              <a:t>з</a:t>
            </a:r>
            <a:r>
              <a:rPr sz="1800" dirty="0">
                <a:solidFill>
                  <a:srgbClr val="7E7E7E"/>
                </a:solidFill>
                <a:latin typeface="Times New Roman"/>
                <a:cs typeface="Times New Roman"/>
              </a:rPr>
              <a:t>н</a:t>
            </a:r>
            <a:r>
              <a:rPr sz="1800" spc="45" dirty="0">
                <a:solidFill>
                  <a:srgbClr val="7E7E7E"/>
                </a:solidFill>
                <a:latin typeface="Times New Roman"/>
                <a:cs typeface="Times New Roman"/>
              </a:rPr>
              <a:t>е</a:t>
            </a:r>
            <a:r>
              <a:rPr sz="1800" dirty="0">
                <a:solidFill>
                  <a:srgbClr val="7E7E7E"/>
                </a:solidFill>
                <a:latin typeface="Times New Roman"/>
                <a:cs typeface="Times New Roman"/>
              </a:rPr>
              <a:t>с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57252" y="3087774"/>
            <a:ext cx="1227455" cy="570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1320">
              <a:lnSpc>
                <a:spcPts val="2745"/>
              </a:lnSpc>
            </a:pPr>
            <a:r>
              <a:rPr sz="2400" b="1" dirty="0">
                <a:solidFill>
                  <a:srgbClr val="00AFEF"/>
                </a:solidFill>
                <a:latin typeface="Times New Roman"/>
                <a:cs typeface="Times New Roman"/>
              </a:rPr>
              <a:t>За</a:t>
            </a:r>
            <a:r>
              <a:rPr sz="2400" b="1" spc="-35" dirty="0">
                <a:solidFill>
                  <a:srgbClr val="00AFEF"/>
                </a:solidFill>
                <a:latin typeface="Times New Roman"/>
                <a:cs typeface="Times New Roman"/>
              </a:rPr>
              <a:t>к</a:t>
            </a:r>
            <a:r>
              <a:rPr sz="2400" b="1" dirty="0">
                <a:solidFill>
                  <a:srgbClr val="00AFEF"/>
                </a:solidFill>
                <a:latin typeface="Times New Roman"/>
                <a:cs typeface="Times New Roman"/>
              </a:rPr>
              <a:t>он</a:t>
            </a: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ts val="2025"/>
              </a:lnSpc>
            </a:pPr>
            <a:r>
              <a:rPr sz="1800" dirty="0">
                <a:solidFill>
                  <a:srgbClr val="C00000"/>
                </a:solidFill>
                <a:latin typeface="Times New Roman"/>
                <a:cs typeface="Times New Roman"/>
              </a:rPr>
              <a:t>Прогр</a:t>
            </a:r>
            <a:r>
              <a:rPr sz="1800" spc="5" dirty="0">
                <a:solidFill>
                  <a:srgbClr val="C00000"/>
                </a:solidFill>
                <a:latin typeface="Times New Roman"/>
                <a:cs typeface="Times New Roman"/>
              </a:rPr>
              <a:t>а</a:t>
            </a:r>
            <a:r>
              <a:rPr sz="1800" dirty="0">
                <a:solidFill>
                  <a:srgbClr val="C00000"/>
                </a:solidFill>
                <a:latin typeface="Times New Roman"/>
                <a:cs typeface="Times New Roman"/>
              </a:rPr>
              <a:t>ммы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48029" y="3221861"/>
            <a:ext cx="63119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Нар</a:t>
            </a:r>
            <a:r>
              <a:rPr sz="1800" spc="-50" dirty="0">
                <a:solidFill>
                  <a:srgbClr val="375F92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д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19529" y="4155076"/>
            <a:ext cx="76517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0" dirty="0">
                <a:solidFill>
                  <a:srgbClr val="7E7E7E"/>
                </a:solidFill>
                <a:latin typeface="Times New Roman"/>
                <a:cs typeface="Times New Roman"/>
              </a:rPr>
              <a:t>Б</a:t>
            </a:r>
            <a:r>
              <a:rPr sz="1600" spc="-114" dirty="0">
                <a:solidFill>
                  <a:srgbClr val="7E7E7E"/>
                </a:solidFill>
                <a:latin typeface="Times New Roman"/>
                <a:cs typeface="Times New Roman"/>
              </a:rPr>
              <a:t>у</a:t>
            </a:r>
            <a:r>
              <a:rPr sz="1600" spc="-10" dirty="0">
                <a:solidFill>
                  <a:srgbClr val="7E7E7E"/>
                </a:solidFill>
                <a:latin typeface="Times New Roman"/>
                <a:cs typeface="Times New Roman"/>
              </a:rPr>
              <a:t>ду</a:t>
            </a:r>
            <a:r>
              <a:rPr sz="1600" spc="-20" dirty="0">
                <a:solidFill>
                  <a:srgbClr val="7E7E7E"/>
                </a:solidFill>
                <a:latin typeface="Times New Roman"/>
                <a:cs typeface="Times New Roman"/>
              </a:rPr>
              <a:t>щ</a:t>
            </a:r>
            <a:r>
              <a:rPr sz="1600" spc="-10" dirty="0">
                <a:solidFill>
                  <a:srgbClr val="7E7E7E"/>
                </a:solidFill>
                <a:latin typeface="Times New Roman"/>
                <a:cs typeface="Times New Roman"/>
              </a:rPr>
              <a:t>ее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35506" y="4463178"/>
            <a:ext cx="1091565" cy="610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548ED4"/>
                </a:solidFill>
                <a:latin typeface="Times New Roman"/>
                <a:cs typeface="Times New Roman"/>
              </a:rPr>
              <a:t>Операции</a:t>
            </a:r>
            <a:endParaRPr sz="1600" dirty="0">
              <a:latin typeface="Times New Roman"/>
              <a:cs typeface="Times New Roman"/>
            </a:endParaRPr>
          </a:p>
          <a:p>
            <a:pPr marL="42545">
              <a:lnSpc>
                <a:spcPct val="100000"/>
              </a:lnSpc>
              <a:spcBef>
                <a:spcPts val="844"/>
              </a:spcBef>
            </a:pP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Пр</a:t>
            </a:r>
            <a:r>
              <a:rPr sz="1800" spc="20" dirty="0">
                <a:solidFill>
                  <a:srgbClr val="375F92"/>
                </a:solidFill>
                <a:latin typeface="Times New Roman"/>
                <a:cs typeface="Times New Roman"/>
              </a:rPr>
              <a:t>е</a:t>
            </a: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з</a:t>
            </a:r>
            <a:r>
              <a:rPr sz="1800" spc="-10" dirty="0">
                <a:solidFill>
                  <a:srgbClr val="375F92"/>
                </a:solidFill>
                <a:latin typeface="Times New Roman"/>
                <a:cs typeface="Times New Roman"/>
              </a:rPr>
              <a:t>и</a:t>
            </a:r>
            <a:r>
              <a:rPr sz="1800" dirty="0">
                <a:solidFill>
                  <a:srgbClr val="375F92"/>
                </a:solidFill>
                <a:latin typeface="Times New Roman"/>
                <a:cs typeface="Times New Roman"/>
              </a:rPr>
              <a:t>дент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95252" y="4156600"/>
            <a:ext cx="78994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7E7E7E"/>
                </a:solidFill>
                <a:latin typeface="Times New Roman"/>
                <a:cs typeface="Times New Roman"/>
              </a:rPr>
              <a:t>Пр</a:t>
            </a:r>
            <a:r>
              <a:rPr sz="1600" spc="15" dirty="0">
                <a:solidFill>
                  <a:srgbClr val="7E7E7E"/>
                </a:solidFill>
                <a:latin typeface="Times New Roman"/>
                <a:cs typeface="Times New Roman"/>
              </a:rPr>
              <a:t>о</a:t>
            </a:r>
            <a:r>
              <a:rPr sz="1600" spc="-10" dirty="0">
                <a:solidFill>
                  <a:srgbClr val="7E7E7E"/>
                </a:solidFill>
                <a:latin typeface="Times New Roman"/>
                <a:cs typeface="Times New Roman"/>
              </a:rPr>
              <a:t>е</a:t>
            </a:r>
            <a:r>
              <a:rPr sz="1600" spc="-35" dirty="0">
                <a:solidFill>
                  <a:srgbClr val="7E7E7E"/>
                </a:solidFill>
                <a:latin typeface="Times New Roman"/>
                <a:cs typeface="Times New Roman"/>
              </a:rPr>
              <a:t>к</a:t>
            </a:r>
            <a:r>
              <a:rPr sz="1600" spc="-10" dirty="0">
                <a:solidFill>
                  <a:srgbClr val="7E7E7E"/>
                </a:solidFill>
                <a:latin typeface="Times New Roman"/>
                <a:cs typeface="Times New Roman"/>
              </a:rPr>
              <a:t>ты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19394" y="5085730"/>
            <a:ext cx="113665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70" dirty="0">
                <a:solidFill>
                  <a:srgbClr val="C00000"/>
                </a:solidFill>
                <a:latin typeface="Times New Roman"/>
                <a:cs typeface="Times New Roman"/>
              </a:rPr>
              <a:t>Г</a:t>
            </a:r>
            <a:r>
              <a:rPr sz="1800" dirty="0">
                <a:solidFill>
                  <a:srgbClr val="C00000"/>
                </a:solidFill>
                <a:latin typeface="Times New Roman"/>
                <a:cs typeface="Times New Roman"/>
              </a:rPr>
              <a:t>у</a:t>
            </a:r>
            <a:r>
              <a:rPr sz="1800" spc="-30" dirty="0">
                <a:solidFill>
                  <a:srgbClr val="C00000"/>
                </a:solidFill>
                <a:latin typeface="Times New Roman"/>
                <a:cs typeface="Times New Roman"/>
              </a:rPr>
              <a:t>б</a:t>
            </a:r>
            <a:r>
              <a:rPr sz="1800" dirty="0">
                <a:solidFill>
                  <a:srgbClr val="C00000"/>
                </a:solidFill>
                <a:latin typeface="Times New Roman"/>
                <a:cs typeface="Times New Roman"/>
              </a:rPr>
              <a:t>ерн</a:t>
            </a:r>
            <a:r>
              <a:rPr sz="1800" spc="-45" dirty="0">
                <a:solidFill>
                  <a:srgbClr val="C00000"/>
                </a:solidFill>
                <a:latin typeface="Times New Roman"/>
                <a:cs typeface="Times New Roman"/>
              </a:rPr>
              <a:t>а</a:t>
            </a:r>
            <a:r>
              <a:rPr sz="1800" spc="-20" dirty="0">
                <a:solidFill>
                  <a:srgbClr val="C00000"/>
                </a:solidFill>
                <a:latin typeface="Times New Roman"/>
                <a:cs typeface="Times New Roman"/>
              </a:rPr>
              <a:t>т</a:t>
            </a:r>
            <a:r>
              <a:rPr sz="1800" dirty="0">
                <a:solidFill>
                  <a:srgbClr val="C00000"/>
                </a:solidFill>
                <a:latin typeface="Times New Roman"/>
                <a:cs typeface="Times New Roman"/>
              </a:rPr>
              <a:t>ор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39953" y="5247403"/>
            <a:ext cx="126555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C00000"/>
                </a:solidFill>
                <a:latin typeface="Times New Roman"/>
                <a:cs typeface="Times New Roman"/>
              </a:rPr>
              <a:t>Министерства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5676" y="5715000"/>
            <a:ext cx="8924704" cy="758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03299"/>
              </a:lnSpc>
              <a:tabLst>
                <a:tab pos="1170305" algn="l"/>
                <a:tab pos="2508885" algn="l"/>
                <a:tab pos="2777490" algn="l"/>
                <a:tab pos="3575685" algn="l"/>
                <a:tab pos="4774565" algn="l"/>
                <a:tab pos="5906770" algn="l"/>
                <a:tab pos="6367145" algn="l"/>
                <a:tab pos="6844030" algn="l"/>
                <a:tab pos="7907655" algn="l"/>
              </a:tabLs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Представленная </a:t>
            </a:r>
            <a:r>
              <a:rPr lang="ru-RU" sz="140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информация предназначена </a:t>
            </a:r>
            <a:r>
              <a:rPr lang="ru-RU" sz="140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40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широкого круга пользователей и </a:t>
            </a:r>
            <a:r>
              <a:rPr lang="ru-RU" sz="140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будет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интересна</a:t>
            </a:r>
            <a:r>
              <a:rPr lang="ru-RU" sz="14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4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полезна</a:t>
            </a:r>
            <a:r>
              <a:rPr lang="ru-RU" sz="14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lang="ru-RU" sz="14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студентам,</a:t>
            </a:r>
            <a:r>
              <a:rPr lang="ru-RU" sz="14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педагогам,</a:t>
            </a:r>
            <a:r>
              <a:rPr lang="ru-RU" sz="14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врачам,</a:t>
            </a:r>
            <a:r>
              <a:rPr lang="ru-RU" sz="14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молодым</a:t>
            </a:r>
            <a:r>
              <a:rPr lang="ru-RU" sz="14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семьям,</a:t>
            </a:r>
            <a:r>
              <a:rPr lang="ru-RU" sz="14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так</a:t>
            </a:r>
            <a:r>
              <a:rPr lang="ru-RU" sz="14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4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гражданским служащим,	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пенсионерам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другим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категориям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населения,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так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областной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затрагивает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интересы </a:t>
            </a:r>
            <a:r>
              <a:rPr lang="ru-RU" sz="1400" spc="-13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каждого </a:t>
            </a:r>
            <a:r>
              <a:rPr lang="ru-RU" sz="1400" spc="-1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жителя </a:t>
            </a:r>
            <a:r>
              <a:rPr lang="ru-RU" sz="1400" spc="-1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Калужской </a:t>
            </a:r>
            <a:r>
              <a:rPr lang="ru-RU" sz="1400" spc="-1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lang="ru-RU" sz="1400" spc="-5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spc="-13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61499" y="152400"/>
            <a:ext cx="3211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28955" algn="ctr">
              <a:lnSpc>
                <a:spcPct val="10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b="1" spc="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Б</a:t>
            </a:r>
            <a:r>
              <a:rPr lang="ru-RU" b="1" spc="-4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Щ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ИЕ</a:t>
            </a:r>
            <a:r>
              <a:rPr lang="ru-RU" b="1" spc="4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П</a:t>
            </a:r>
            <a:r>
              <a:rPr lang="ru-RU" b="1" spc="-4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b="1" spc="-3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Л</a:t>
            </a:r>
            <a:r>
              <a:rPr lang="ru-RU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b="1" spc="-3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Ж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ЕНИЯ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940337" y="4261469"/>
            <a:ext cx="1165063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639724"/>
              </p:ext>
            </p:extLst>
          </p:nvPr>
        </p:nvGraphicFramePr>
        <p:xfrm>
          <a:off x="28575" y="76200"/>
          <a:ext cx="9029700" cy="6417375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124198"/>
                <a:gridCol w="685800"/>
                <a:gridCol w="685800"/>
                <a:gridCol w="657227"/>
                <a:gridCol w="638173"/>
                <a:gridCol w="728112"/>
                <a:gridCol w="491088"/>
                <a:gridCol w="599737"/>
                <a:gridCol w="619463"/>
                <a:gridCol w="800102"/>
              </a:tblGrid>
              <a:tr h="1535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  <a:b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за 2015 год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исполнению за 2015 год, %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Утвержден-</a:t>
                      </a:r>
                      <a:r>
                        <a:rPr lang="ru-RU" sz="10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ный</a:t>
                      </a:r>
                      <a:r>
                        <a:rPr lang="ru-RU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утвержден-ному плану 2016 года, %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прогнозу 2017 года, %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прогнозу 2018 года, %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"Экономическое развитие в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3 462,6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2 993,1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2 231,3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1 182,5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1 182,5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"Патриотическое воспитание населения Калужской области"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</a:tr>
              <a:tr h="15730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"Информационное общество и повышение качества государственных и муниципальных услуг в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516,8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351,6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"Развитие дорожного хозяйства Калужской области"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4 570,0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7 432,0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162,6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3 438,1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3 585,3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3 768,2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</a:tr>
              <a:tr h="20571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"Развитие сельского хозяйства и регулирования рынков сельскохозяйственной продукции, сырья и продовольствия в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1 585,8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2 507,6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861,7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</a:tr>
              <a:tr h="15247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 "Воспроизводство и использование природных ресурсов в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"Развитие лесного хозяйства в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294,5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297,9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</a:tr>
              <a:tr h="147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"Энергосбережение и повышение </a:t>
                      </a:r>
                      <a:r>
                        <a:rPr lang="ru-RU" sz="10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энергоэффективности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293,3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</a:tr>
              <a:tr h="15247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"Укрепление единства российской нации и этнокультурное развитие в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"Управление имущественным комплексом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"Развитие туризма в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"Развитие предпринимательства и инноваций в Калужской области"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381,5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286,2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"Семья и дети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2 233,8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2 465,0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2 154,3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2 179,6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2 178,9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54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81954"/>
              </p:ext>
            </p:extLst>
          </p:nvPr>
        </p:nvGraphicFramePr>
        <p:xfrm>
          <a:off x="79583" y="914400"/>
          <a:ext cx="9029700" cy="5500765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124198"/>
                <a:gridCol w="685800"/>
                <a:gridCol w="685800"/>
                <a:gridCol w="753215"/>
                <a:gridCol w="542185"/>
                <a:gridCol w="728112"/>
                <a:gridCol w="491088"/>
                <a:gridCol w="599737"/>
                <a:gridCol w="619463"/>
                <a:gridCol w="800102"/>
              </a:tblGrid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"Молодежь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</a:tr>
              <a:tr h="15004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Калужской области "Оказание содействия добровольному переселению в Калужскую область соотечественников, проживающих за рубежом"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</a:tr>
              <a:tr h="10406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Программа модернизации здравоохранения Калужской области на 2011-2016 годы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1 090,1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Ведомственная целевая программа "Информационная и внутренняя политика Калужской области"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246,8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241,2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Ведомственная целевая программа "Совершенствование системы управления общественными финансами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2 284,4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2 138,2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2 808,2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3 622,3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4 092,4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</a:tr>
              <a:tr h="7260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Ведомственная целевая программа "Жизнь ради детей"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</a:tr>
              <a:tr h="2129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Ведомственная целевая программа "Осуществление регионального государственного надзора за техническим состоянием самоходных машин и других видов техники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Ведомственная целевая программа "Развитие государственной гражданской службы Калужской области"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Ведомственная целевая программа "Защита прав человека и правовое просвещение"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Ведомственная целевая программа «Защита прав предпринимателей»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Ведомственная целевая программа "Организационное обеспечение деятельности мировых судей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</a:tr>
              <a:tr h="22023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Ведомственная целевая программа "Организация проведения на территории Калужской области мероприятий по предупреждению и ликвидации болезней животных, их лечению, защите населения от болезней, общих для человека и животных"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</a:tr>
              <a:tr h="22023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Ведомственная целевая программа "Предотвращение заноса и распространения вируса африканской чумы свиней на территории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950027"/>
              </p:ext>
            </p:extLst>
          </p:nvPr>
        </p:nvGraphicFramePr>
        <p:xfrm>
          <a:off x="81541" y="38100"/>
          <a:ext cx="9029700" cy="91661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124198"/>
                <a:gridCol w="685800"/>
                <a:gridCol w="685800"/>
                <a:gridCol w="680461"/>
                <a:gridCol w="614939"/>
                <a:gridCol w="728112"/>
                <a:gridCol w="491088"/>
                <a:gridCol w="599737"/>
                <a:gridCol w="619463"/>
                <a:gridCol w="800102"/>
              </a:tblGrid>
              <a:tr h="1535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  <a:b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за 2015 год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исполнению за 2015 год, %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Утвержден-</a:t>
                      </a:r>
                      <a:r>
                        <a:rPr lang="ru-RU" sz="10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ный</a:t>
                      </a:r>
                      <a:r>
                        <a:rPr lang="ru-RU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утвержден-ному плану 2016 года, %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прогнозу 2017 года, %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прогнозу 2018 года, %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633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806855"/>
              </p:ext>
            </p:extLst>
          </p:nvPr>
        </p:nvGraphicFramePr>
        <p:xfrm>
          <a:off x="76200" y="1066800"/>
          <a:ext cx="9029700" cy="1377125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124198"/>
                <a:gridCol w="685800"/>
                <a:gridCol w="685800"/>
                <a:gridCol w="753215"/>
                <a:gridCol w="542185"/>
                <a:gridCol w="728112"/>
                <a:gridCol w="491088"/>
                <a:gridCol w="599737"/>
                <a:gridCol w="619463"/>
                <a:gridCol w="800102"/>
              </a:tblGrid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Ведомственная целевая программа "Развитие мясного скотоводства в Калужской области"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Ведомственная целевая программа "Создание 100 роботизированных молочных ферм в Калужской области"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/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Территориальная программа обязательного медицинского страхования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4 243,7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3 616,0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3 629,6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3 629,6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3 629,6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</a:tr>
              <a:tr h="10164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Непрограммные расходы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1 453,6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794,3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2 295,1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2 323,0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3 570,3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EFF3EA"/>
                    </a:solidFill>
                  </a:tcPr>
                </a:tc>
              </a:tr>
              <a:tr h="9325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b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47 503,8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50 256,2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40 842,0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39 458,0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41 973,5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991289"/>
              </p:ext>
            </p:extLst>
          </p:nvPr>
        </p:nvGraphicFramePr>
        <p:xfrm>
          <a:off x="76200" y="152400"/>
          <a:ext cx="9029700" cy="91661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124198"/>
                <a:gridCol w="685800"/>
                <a:gridCol w="685800"/>
                <a:gridCol w="685802"/>
                <a:gridCol w="609598"/>
                <a:gridCol w="728112"/>
                <a:gridCol w="491088"/>
                <a:gridCol w="599737"/>
                <a:gridCol w="619463"/>
                <a:gridCol w="800102"/>
              </a:tblGrid>
              <a:tr h="1535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  <a:b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за 2015 год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исполнению за 2015 год, %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Утвержден-</a:t>
                      </a:r>
                      <a:r>
                        <a:rPr lang="ru-RU" sz="10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ный</a:t>
                      </a:r>
                      <a:r>
                        <a:rPr lang="ru-RU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</a:t>
                      </a:r>
                      <a:endParaRPr lang="ru-RU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утвержден-ному плану 2016 года, %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прогнозу 2017 года, %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прогнозу 2018 года, %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5" marR="1105" marT="1105" marB="0" anchor="ctr">
                    <a:solidFill>
                      <a:srgbClr val="90B34B"/>
                    </a:solidFill>
                  </a:tcPr>
                </a:tc>
              </a:tr>
            </a:tbl>
          </a:graphicData>
        </a:graphic>
      </p:graphicFrame>
      <p:sp>
        <p:nvSpPr>
          <p:cNvPr id="6" name="object 4"/>
          <p:cNvSpPr txBox="1">
            <a:spLocks noGrp="1"/>
          </p:cNvSpPr>
          <p:nvPr>
            <p:ph type="title"/>
          </p:nvPr>
        </p:nvSpPr>
        <p:spPr>
          <a:xfrm>
            <a:off x="87428" y="2277074"/>
            <a:ext cx="8760079" cy="466126"/>
          </a:xfrm>
          <a:prstGeom prst="rect">
            <a:avLst/>
          </a:prstGeom>
        </p:spPr>
        <p:txBody>
          <a:bodyPr vert="horz" wrap="square" lIns="0" tIns="278738" rIns="0" bIns="0" rtlCol="0">
            <a:spAutoFit/>
          </a:bodyPr>
          <a:lstStyle/>
          <a:p>
            <a:pPr marL="857885" algn="ctr">
              <a:lnSpc>
                <a:spcPct val="100000"/>
              </a:lnSpc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ЗАЧЕМ ФОРМИРОВАТЬ И ИСПОЛНЯТЬ БЮДЖЕТ ПО ПРОГРАММАМ?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5"/>
          <p:cNvSpPr/>
          <p:nvPr/>
        </p:nvSpPr>
        <p:spPr>
          <a:xfrm>
            <a:off x="2583467" y="3271284"/>
            <a:ext cx="649223" cy="999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2625377" y="3348500"/>
            <a:ext cx="449580" cy="857250"/>
          </a:xfrm>
          <a:custGeom>
            <a:avLst/>
            <a:gdLst/>
            <a:ahLst/>
            <a:cxnLst/>
            <a:rect l="l" t="t" r="r" b="b"/>
            <a:pathLst>
              <a:path w="449580" h="857250">
                <a:moveTo>
                  <a:pt x="205613" y="819150"/>
                </a:moveTo>
                <a:lnTo>
                  <a:pt x="0" y="819150"/>
                </a:lnTo>
                <a:lnTo>
                  <a:pt x="0" y="857250"/>
                </a:lnTo>
                <a:lnTo>
                  <a:pt x="226450" y="857167"/>
                </a:lnTo>
                <a:lnTo>
                  <a:pt x="238718" y="851074"/>
                </a:lnTo>
                <a:lnTo>
                  <a:pt x="243713" y="838200"/>
                </a:lnTo>
                <a:lnTo>
                  <a:pt x="205613" y="838200"/>
                </a:lnTo>
                <a:lnTo>
                  <a:pt x="205613" y="819150"/>
                </a:lnTo>
                <a:close/>
              </a:path>
              <a:path w="449580" h="857250">
                <a:moveTo>
                  <a:pt x="335026" y="38112"/>
                </a:moveTo>
                <a:lnTo>
                  <a:pt x="222875" y="38183"/>
                </a:lnTo>
                <a:lnTo>
                  <a:pt x="210607" y="44326"/>
                </a:lnTo>
                <a:lnTo>
                  <a:pt x="205613" y="57150"/>
                </a:lnTo>
                <a:lnTo>
                  <a:pt x="205613" y="838200"/>
                </a:lnTo>
                <a:lnTo>
                  <a:pt x="224663" y="819150"/>
                </a:lnTo>
                <a:lnTo>
                  <a:pt x="243713" y="819150"/>
                </a:lnTo>
                <a:lnTo>
                  <a:pt x="243713" y="76200"/>
                </a:lnTo>
                <a:lnTo>
                  <a:pt x="224663" y="76200"/>
                </a:lnTo>
                <a:lnTo>
                  <a:pt x="243713" y="57150"/>
                </a:lnTo>
                <a:lnTo>
                  <a:pt x="335026" y="57150"/>
                </a:lnTo>
                <a:lnTo>
                  <a:pt x="335026" y="38112"/>
                </a:lnTo>
                <a:close/>
              </a:path>
              <a:path w="449580" h="857250">
                <a:moveTo>
                  <a:pt x="243713" y="819150"/>
                </a:moveTo>
                <a:lnTo>
                  <a:pt x="224663" y="819150"/>
                </a:lnTo>
                <a:lnTo>
                  <a:pt x="205613" y="838200"/>
                </a:lnTo>
                <a:lnTo>
                  <a:pt x="243713" y="838200"/>
                </a:lnTo>
                <a:lnTo>
                  <a:pt x="243713" y="819150"/>
                </a:lnTo>
                <a:close/>
              </a:path>
              <a:path w="449580" h="857250">
                <a:moveTo>
                  <a:pt x="354076" y="38100"/>
                </a:moveTo>
                <a:lnTo>
                  <a:pt x="335026" y="38112"/>
                </a:lnTo>
                <a:lnTo>
                  <a:pt x="335026" y="114300"/>
                </a:lnTo>
                <a:lnTo>
                  <a:pt x="411226" y="76200"/>
                </a:lnTo>
                <a:lnTo>
                  <a:pt x="354076" y="76200"/>
                </a:lnTo>
                <a:lnTo>
                  <a:pt x="354076" y="38100"/>
                </a:lnTo>
                <a:close/>
              </a:path>
              <a:path w="449580" h="857250">
                <a:moveTo>
                  <a:pt x="243713" y="57150"/>
                </a:moveTo>
                <a:lnTo>
                  <a:pt x="224663" y="76200"/>
                </a:lnTo>
                <a:lnTo>
                  <a:pt x="243713" y="76200"/>
                </a:lnTo>
                <a:lnTo>
                  <a:pt x="243713" y="57150"/>
                </a:lnTo>
                <a:close/>
              </a:path>
              <a:path w="449580" h="857250">
                <a:moveTo>
                  <a:pt x="335026" y="57150"/>
                </a:moveTo>
                <a:lnTo>
                  <a:pt x="243713" y="57150"/>
                </a:lnTo>
                <a:lnTo>
                  <a:pt x="243713" y="76200"/>
                </a:lnTo>
                <a:lnTo>
                  <a:pt x="335026" y="76200"/>
                </a:lnTo>
                <a:lnTo>
                  <a:pt x="335026" y="57150"/>
                </a:lnTo>
                <a:close/>
              </a:path>
              <a:path w="449580" h="857250">
                <a:moveTo>
                  <a:pt x="411226" y="38100"/>
                </a:moveTo>
                <a:lnTo>
                  <a:pt x="354076" y="38100"/>
                </a:lnTo>
                <a:lnTo>
                  <a:pt x="354076" y="76200"/>
                </a:lnTo>
                <a:lnTo>
                  <a:pt x="411226" y="76200"/>
                </a:lnTo>
                <a:lnTo>
                  <a:pt x="449326" y="57150"/>
                </a:lnTo>
                <a:lnTo>
                  <a:pt x="411226" y="38100"/>
                </a:lnTo>
                <a:close/>
              </a:path>
              <a:path w="449580" h="857250">
                <a:moveTo>
                  <a:pt x="335026" y="0"/>
                </a:moveTo>
                <a:lnTo>
                  <a:pt x="335026" y="38112"/>
                </a:lnTo>
                <a:lnTo>
                  <a:pt x="411226" y="38100"/>
                </a:lnTo>
                <a:lnTo>
                  <a:pt x="33502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7"/>
          <p:cNvSpPr/>
          <p:nvPr/>
        </p:nvSpPr>
        <p:spPr>
          <a:xfrm>
            <a:off x="2583467" y="4147584"/>
            <a:ext cx="649223" cy="960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8"/>
          <p:cNvSpPr/>
          <p:nvPr/>
        </p:nvSpPr>
        <p:spPr>
          <a:xfrm>
            <a:off x="2625377" y="4167650"/>
            <a:ext cx="449580" cy="815975"/>
          </a:xfrm>
          <a:custGeom>
            <a:avLst/>
            <a:gdLst/>
            <a:ahLst/>
            <a:cxnLst/>
            <a:rect l="l" t="t" r="r" b="b"/>
            <a:pathLst>
              <a:path w="449580" h="815975">
                <a:moveTo>
                  <a:pt x="335026" y="701675"/>
                </a:moveTo>
                <a:lnTo>
                  <a:pt x="335026" y="815975"/>
                </a:lnTo>
                <a:lnTo>
                  <a:pt x="411226" y="777875"/>
                </a:lnTo>
                <a:lnTo>
                  <a:pt x="354076" y="777875"/>
                </a:lnTo>
                <a:lnTo>
                  <a:pt x="354076" y="739775"/>
                </a:lnTo>
                <a:lnTo>
                  <a:pt x="411226" y="739775"/>
                </a:lnTo>
                <a:lnTo>
                  <a:pt x="335026" y="701675"/>
                </a:lnTo>
                <a:close/>
              </a:path>
              <a:path w="449580" h="815975">
                <a:moveTo>
                  <a:pt x="205613" y="19050"/>
                </a:moveTo>
                <a:lnTo>
                  <a:pt x="205695" y="760612"/>
                </a:lnTo>
                <a:lnTo>
                  <a:pt x="211788" y="772880"/>
                </a:lnTo>
                <a:lnTo>
                  <a:pt x="224663" y="777875"/>
                </a:lnTo>
                <a:lnTo>
                  <a:pt x="335026" y="777875"/>
                </a:lnTo>
                <a:lnTo>
                  <a:pt x="335026" y="758825"/>
                </a:lnTo>
                <a:lnTo>
                  <a:pt x="243713" y="758825"/>
                </a:lnTo>
                <a:lnTo>
                  <a:pt x="224663" y="739775"/>
                </a:lnTo>
                <a:lnTo>
                  <a:pt x="243710" y="739775"/>
                </a:lnTo>
                <a:lnTo>
                  <a:pt x="243633" y="38100"/>
                </a:lnTo>
                <a:lnTo>
                  <a:pt x="224663" y="38100"/>
                </a:lnTo>
                <a:lnTo>
                  <a:pt x="205613" y="19050"/>
                </a:lnTo>
                <a:close/>
              </a:path>
              <a:path w="449580" h="815975">
                <a:moveTo>
                  <a:pt x="411226" y="739775"/>
                </a:moveTo>
                <a:lnTo>
                  <a:pt x="354076" y="739775"/>
                </a:lnTo>
                <a:lnTo>
                  <a:pt x="354076" y="777875"/>
                </a:lnTo>
                <a:lnTo>
                  <a:pt x="411226" y="777875"/>
                </a:lnTo>
                <a:lnTo>
                  <a:pt x="449326" y="758825"/>
                </a:lnTo>
                <a:lnTo>
                  <a:pt x="411226" y="739775"/>
                </a:lnTo>
                <a:close/>
              </a:path>
              <a:path w="449580" h="815975">
                <a:moveTo>
                  <a:pt x="243710" y="739775"/>
                </a:moveTo>
                <a:lnTo>
                  <a:pt x="224663" y="739775"/>
                </a:lnTo>
                <a:lnTo>
                  <a:pt x="243713" y="758825"/>
                </a:lnTo>
                <a:lnTo>
                  <a:pt x="243710" y="739775"/>
                </a:lnTo>
                <a:close/>
              </a:path>
              <a:path w="449580" h="815975">
                <a:moveTo>
                  <a:pt x="335026" y="739775"/>
                </a:moveTo>
                <a:lnTo>
                  <a:pt x="243710" y="739775"/>
                </a:lnTo>
                <a:lnTo>
                  <a:pt x="243713" y="758825"/>
                </a:lnTo>
                <a:lnTo>
                  <a:pt x="335026" y="758825"/>
                </a:lnTo>
                <a:lnTo>
                  <a:pt x="335026" y="739775"/>
                </a:lnTo>
                <a:close/>
              </a:path>
              <a:path w="449580" h="815975">
                <a:moveTo>
                  <a:pt x="224663" y="0"/>
                </a:moveTo>
                <a:lnTo>
                  <a:pt x="0" y="0"/>
                </a:lnTo>
                <a:lnTo>
                  <a:pt x="0" y="38100"/>
                </a:lnTo>
                <a:lnTo>
                  <a:pt x="205615" y="38100"/>
                </a:lnTo>
                <a:lnTo>
                  <a:pt x="205613" y="19050"/>
                </a:lnTo>
                <a:lnTo>
                  <a:pt x="243630" y="19050"/>
                </a:lnTo>
                <a:lnTo>
                  <a:pt x="243630" y="17281"/>
                </a:lnTo>
                <a:lnTo>
                  <a:pt x="237537" y="5038"/>
                </a:lnTo>
                <a:lnTo>
                  <a:pt x="224663" y="0"/>
                </a:lnTo>
                <a:close/>
              </a:path>
              <a:path w="449580" h="815975">
                <a:moveTo>
                  <a:pt x="243630" y="19050"/>
                </a:moveTo>
                <a:lnTo>
                  <a:pt x="205613" y="19050"/>
                </a:lnTo>
                <a:lnTo>
                  <a:pt x="224663" y="38100"/>
                </a:lnTo>
                <a:lnTo>
                  <a:pt x="243633" y="38100"/>
                </a:lnTo>
                <a:lnTo>
                  <a:pt x="243630" y="1905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9"/>
          <p:cNvSpPr/>
          <p:nvPr/>
        </p:nvSpPr>
        <p:spPr>
          <a:xfrm>
            <a:off x="2581943" y="4063764"/>
            <a:ext cx="620267" cy="3154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2624996" y="4137678"/>
            <a:ext cx="419734" cy="114300"/>
          </a:xfrm>
          <a:custGeom>
            <a:avLst/>
            <a:gdLst/>
            <a:ahLst/>
            <a:cxnLst/>
            <a:rect l="l" t="t" r="r" b="b"/>
            <a:pathLst>
              <a:path w="419735" h="114300">
                <a:moveTo>
                  <a:pt x="306831" y="0"/>
                </a:moveTo>
                <a:lnTo>
                  <a:pt x="305815" y="38107"/>
                </a:lnTo>
                <a:lnTo>
                  <a:pt x="324865" y="38608"/>
                </a:lnTo>
                <a:lnTo>
                  <a:pt x="323849" y="76708"/>
                </a:lnTo>
                <a:lnTo>
                  <a:pt x="304786" y="76708"/>
                </a:lnTo>
                <a:lnTo>
                  <a:pt x="303783" y="114300"/>
                </a:lnTo>
                <a:lnTo>
                  <a:pt x="384174" y="76708"/>
                </a:lnTo>
                <a:lnTo>
                  <a:pt x="323849" y="76708"/>
                </a:lnTo>
                <a:lnTo>
                  <a:pt x="304799" y="76200"/>
                </a:lnTo>
                <a:lnTo>
                  <a:pt x="385260" y="76200"/>
                </a:lnTo>
                <a:lnTo>
                  <a:pt x="419480" y="60198"/>
                </a:lnTo>
                <a:lnTo>
                  <a:pt x="306831" y="0"/>
                </a:lnTo>
                <a:close/>
              </a:path>
              <a:path w="419735" h="114300">
                <a:moveTo>
                  <a:pt x="305815" y="38107"/>
                </a:moveTo>
                <a:lnTo>
                  <a:pt x="304799" y="76200"/>
                </a:lnTo>
                <a:lnTo>
                  <a:pt x="323849" y="76708"/>
                </a:lnTo>
                <a:lnTo>
                  <a:pt x="324865" y="38608"/>
                </a:lnTo>
                <a:lnTo>
                  <a:pt x="305815" y="38107"/>
                </a:lnTo>
                <a:close/>
              </a:path>
              <a:path w="419735" h="114300">
                <a:moveTo>
                  <a:pt x="888" y="30099"/>
                </a:moveTo>
                <a:lnTo>
                  <a:pt x="0" y="68072"/>
                </a:lnTo>
                <a:lnTo>
                  <a:pt x="304799" y="76200"/>
                </a:lnTo>
                <a:lnTo>
                  <a:pt x="305815" y="38107"/>
                </a:lnTo>
                <a:lnTo>
                  <a:pt x="888" y="30099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1"/>
          <p:cNvSpPr txBox="1"/>
          <p:nvPr/>
        </p:nvSpPr>
        <p:spPr>
          <a:xfrm>
            <a:off x="1189025" y="2859228"/>
            <a:ext cx="81118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endParaRPr sz="16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2"/>
          <p:cNvSpPr txBox="1"/>
          <p:nvPr/>
        </p:nvSpPr>
        <p:spPr>
          <a:xfrm>
            <a:off x="6371358" y="2826233"/>
            <a:ext cx="2362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b="1" spc="-1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-25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аза</a:t>
            </a:r>
            <a:r>
              <a:rPr sz="1600" b="1" spc="-25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spc="-2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</a:t>
            </a:r>
            <a:endParaRPr sz="16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эффек</a:t>
            </a:r>
            <a:r>
              <a:rPr sz="1600" b="1" spc="-15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ивно</a:t>
            </a:r>
            <a:r>
              <a:rPr sz="1600" b="1" spc="5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b="1" spc="-1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sz="16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bject 13"/>
          <p:cNvSpPr/>
          <p:nvPr/>
        </p:nvSpPr>
        <p:spPr>
          <a:xfrm>
            <a:off x="5792429" y="3336404"/>
            <a:ext cx="475488" cy="17556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ject 14"/>
          <p:cNvSpPr/>
          <p:nvPr/>
        </p:nvSpPr>
        <p:spPr>
          <a:xfrm>
            <a:off x="5857961" y="4171556"/>
            <a:ext cx="85344" cy="85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bject 15"/>
          <p:cNvSpPr/>
          <p:nvPr/>
        </p:nvSpPr>
        <p:spPr>
          <a:xfrm>
            <a:off x="5834720" y="3374504"/>
            <a:ext cx="371475" cy="1633855"/>
          </a:xfrm>
          <a:custGeom>
            <a:avLst/>
            <a:gdLst/>
            <a:ahLst/>
            <a:cxnLst/>
            <a:rect l="l" t="t" r="r" b="b"/>
            <a:pathLst>
              <a:path w="371475" h="1633854">
                <a:moveTo>
                  <a:pt x="0" y="0"/>
                </a:moveTo>
                <a:lnTo>
                  <a:pt x="40275" y="730"/>
                </a:lnTo>
                <a:lnTo>
                  <a:pt x="94676" y="4321"/>
                </a:lnTo>
                <a:lnTo>
                  <a:pt x="139035" y="10440"/>
                </a:lnTo>
                <a:lnTo>
                  <a:pt x="177067" y="21626"/>
                </a:lnTo>
                <a:lnTo>
                  <a:pt x="185674" y="30988"/>
                </a:lnTo>
                <a:lnTo>
                  <a:pt x="185674" y="785876"/>
                </a:lnTo>
                <a:lnTo>
                  <a:pt x="186789" y="789271"/>
                </a:lnTo>
                <a:lnTo>
                  <a:pt x="190056" y="792561"/>
                </a:lnTo>
                <a:lnTo>
                  <a:pt x="234567" y="806729"/>
                </a:lnTo>
                <a:lnTo>
                  <a:pt x="279592" y="812699"/>
                </a:lnTo>
                <a:lnTo>
                  <a:pt x="334486" y="816124"/>
                </a:lnTo>
                <a:lnTo>
                  <a:pt x="371475" y="816737"/>
                </a:lnTo>
                <a:lnTo>
                  <a:pt x="351003" y="816922"/>
                </a:lnTo>
                <a:lnTo>
                  <a:pt x="331180" y="817466"/>
                </a:lnTo>
                <a:lnTo>
                  <a:pt x="276764" y="821052"/>
                </a:lnTo>
                <a:lnTo>
                  <a:pt x="232393" y="827164"/>
                </a:lnTo>
                <a:lnTo>
                  <a:pt x="194328" y="838338"/>
                </a:lnTo>
                <a:lnTo>
                  <a:pt x="185674" y="847725"/>
                </a:lnTo>
                <a:lnTo>
                  <a:pt x="185674" y="1602613"/>
                </a:lnTo>
                <a:lnTo>
                  <a:pt x="149018" y="1621056"/>
                </a:lnTo>
                <a:lnTo>
                  <a:pt x="107966" y="1627796"/>
                </a:lnTo>
                <a:lnTo>
                  <a:pt x="56002" y="1632156"/>
                </a:lnTo>
                <a:lnTo>
                  <a:pt x="16866" y="1633473"/>
                </a:lnTo>
                <a:lnTo>
                  <a:pt x="0" y="1633601"/>
                </a:lnTo>
              </a:path>
            </a:pathLst>
          </a:custGeom>
          <a:ln w="38100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bject 16"/>
          <p:cNvSpPr/>
          <p:nvPr/>
        </p:nvSpPr>
        <p:spPr>
          <a:xfrm>
            <a:off x="6402373" y="3360365"/>
            <a:ext cx="2300171" cy="17250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bject 17"/>
          <p:cNvSpPr/>
          <p:nvPr/>
        </p:nvSpPr>
        <p:spPr>
          <a:xfrm>
            <a:off x="290579" y="3352964"/>
            <a:ext cx="2299450" cy="15012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bject 18"/>
          <p:cNvSpPr/>
          <p:nvPr/>
        </p:nvSpPr>
        <p:spPr>
          <a:xfrm>
            <a:off x="3066184" y="3101226"/>
            <a:ext cx="2717716" cy="2262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bject 19"/>
          <p:cNvSpPr txBox="1"/>
          <p:nvPr/>
        </p:nvSpPr>
        <p:spPr>
          <a:xfrm>
            <a:off x="4102012" y="2831535"/>
            <a:ext cx="73342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sz="16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bject 24"/>
          <p:cNvSpPr/>
          <p:nvPr/>
        </p:nvSpPr>
        <p:spPr>
          <a:xfrm>
            <a:off x="546078" y="5256153"/>
            <a:ext cx="475857" cy="4997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21935" y="5288340"/>
            <a:ext cx="75739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Преимуществом программного бюджета является распределение расходов не по ведомственному принципу, а по программам. Государственная программа имеет цель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1200" spc="1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200" spc="1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показатели</a:t>
            </a:r>
            <a:r>
              <a:rPr lang="ru-RU" sz="1200" spc="1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эффективности,</a:t>
            </a:r>
            <a:r>
              <a:rPr lang="ru-RU" sz="1200" spc="1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которые</a:t>
            </a:r>
            <a:r>
              <a:rPr lang="ru-RU" sz="1200" spc="1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отражают</a:t>
            </a:r>
            <a:r>
              <a:rPr lang="ru-RU" sz="1200" spc="1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степень</a:t>
            </a:r>
            <a:r>
              <a:rPr lang="ru-RU" sz="1200" spc="1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200" spc="1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достижения</a:t>
            </a:r>
            <a:r>
              <a:rPr lang="ru-RU" sz="1200" spc="1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(решения),</a:t>
            </a:r>
            <a:r>
              <a:rPr lang="ru-RU" sz="12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4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2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есть</a:t>
            </a:r>
            <a:r>
              <a:rPr lang="ru-RU" sz="12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действия</a:t>
            </a:r>
            <a:r>
              <a:rPr lang="ru-RU" sz="12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бюджетные</a:t>
            </a:r>
            <a:r>
              <a:rPr lang="ru-RU" sz="12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средства</a:t>
            </a:r>
            <a:r>
              <a:rPr lang="ru-RU" sz="12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направлены</a:t>
            </a:r>
            <a:r>
              <a:rPr lang="ru-RU" sz="12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5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2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достижение</a:t>
            </a:r>
            <a:r>
              <a:rPr lang="ru-RU" sz="12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заданного</a:t>
            </a:r>
            <a:r>
              <a:rPr lang="ru-RU" sz="12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результата</a:t>
            </a:r>
            <a:r>
              <a:rPr lang="ru-RU" sz="1200" spc="-1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200" spc="-1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200" spc="-1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При   </a:t>
            </a:r>
            <a:r>
              <a:rPr lang="ru-RU" sz="1200" spc="-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этом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spc="-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значение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spc="-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показателей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spc="-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является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spc="-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индикатором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spc="-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5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spc="-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данному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spc="-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направлению деятельности</a:t>
            </a:r>
            <a:r>
              <a:rPr lang="ru-RU" sz="1200" spc="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200" spc="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сигнализирует</a:t>
            </a:r>
            <a:r>
              <a:rPr lang="ru-RU" sz="1200" spc="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200" spc="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плохом</a:t>
            </a:r>
            <a:r>
              <a:rPr lang="ru-RU" sz="1200" spc="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ru-RU" sz="1200" spc="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хорошем</a:t>
            </a:r>
            <a:r>
              <a:rPr lang="ru-RU" sz="1200" spc="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результате,</a:t>
            </a:r>
            <a:r>
              <a:rPr lang="ru-RU" sz="1200" spc="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необходимости</a:t>
            </a:r>
            <a:r>
              <a:rPr lang="ru-RU" sz="1200" spc="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принятия новых</a:t>
            </a:r>
            <a:r>
              <a:rPr lang="ru-RU" sz="12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10" dirty="0">
                <a:latin typeface="Times New Roman" pitchFamily="18" charset="0"/>
                <a:cs typeface="Times New Roman" pitchFamily="18" charset="0"/>
              </a:rPr>
              <a:t>решений</a:t>
            </a:r>
            <a:r>
              <a:rPr lang="ru-RU" sz="1200" spc="-1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bject 24"/>
          <p:cNvSpPr/>
          <p:nvPr/>
        </p:nvSpPr>
        <p:spPr>
          <a:xfrm>
            <a:off x="546078" y="6172200"/>
            <a:ext cx="475857" cy="4997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136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flipV="1">
            <a:off x="0" y="-1"/>
            <a:ext cx="9144000" cy="241312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15760" y="220494"/>
            <a:ext cx="8760079" cy="390887"/>
          </a:xfrm>
          <a:prstGeom prst="rect">
            <a:avLst/>
          </a:prstGeom>
        </p:spPr>
        <p:txBody>
          <a:bodyPr vert="horz" wrap="square" lIns="0" tIns="112787" rIns="0" bIns="0" rtlCol="0">
            <a:spAutoFit/>
          </a:bodyPr>
          <a:lstStyle/>
          <a:p>
            <a:pPr marL="910590">
              <a:lnSpc>
                <a:spcPct val="100000"/>
              </a:lnSpc>
            </a:pPr>
            <a:r>
              <a:rPr lang="ru-RU" dirty="0" smtClean="0">
                <a:solidFill>
                  <a:schemeClr val="bg1"/>
                </a:solidFill>
                <a:latin typeface="Arial"/>
                <a:cs typeface="Arial"/>
              </a:rPr>
              <a:t>РЕАЛИЗАЦИЯ В ОБЛАСТИ ОБЩЕСТВЕННО ЗНАЧИМЫХ ПРОЕКТОВ</a:t>
            </a:r>
            <a:endParaRPr lang="ru-RU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5" name="object 16"/>
          <p:cNvSpPr/>
          <p:nvPr/>
        </p:nvSpPr>
        <p:spPr>
          <a:xfrm>
            <a:off x="330554" y="183444"/>
            <a:ext cx="514350" cy="6016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12876" y="1048757"/>
            <a:ext cx="1687867" cy="4108569"/>
            <a:chOff x="241476" y="1048757"/>
            <a:chExt cx="1687867" cy="410856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41476" y="3126001"/>
              <a:ext cx="1687867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Строительство тренировочной площадки </a:t>
              </a:r>
              <a:endParaRPr lang="en-US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/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в 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районе </a:t>
              </a:r>
            </a:p>
            <a:p>
              <a:pPr lvl="0" algn="ctr"/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ул. Тульское шоссе, г. Калуга</a:t>
              </a:r>
            </a:p>
          </p:txBody>
        </p:sp>
        <p:pic>
          <p:nvPicPr>
            <p:cNvPr id="6146" name="Picture 2" descr="C:\Users\ermolenko\Desktop\Без названия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554" y="1048757"/>
              <a:ext cx="1509713" cy="1130827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object 33"/>
            <p:cNvSpPr/>
            <p:nvPr/>
          </p:nvSpPr>
          <p:spPr>
            <a:xfrm>
              <a:off x="294755" y="1864929"/>
              <a:ext cx="756082" cy="52344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cxnSp>
          <p:nvCxnSpPr>
            <p:cNvPr id="11" name="Прямая соединительная линия 10"/>
            <p:cNvCxnSpPr>
              <a:stCxn id="3" idx="0"/>
              <a:endCxn id="6146" idx="2"/>
            </p:cNvCxnSpPr>
            <p:nvPr/>
          </p:nvCxnSpPr>
          <p:spPr>
            <a:xfrm flipV="1">
              <a:off x="1085410" y="2179584"/>
              <a:ext cx="1" cy="94641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Группа 7"/>
          <p:cNvGrpSpPr/>
          <p:nvPr/>
        </p:nvGrpSpPr>
        <p:grpSpPr>
          <a:xfrm>
            <a:off x="1613517" y="997366"/>
            <a:ext cx="1676400" cy="4424161"/>
            <a:chOff x="2286000" y="997366"/>
            <a:chExt cx="1676400" cy="4424161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286000" y="3113203"/>
              <a:ext cx="16764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Строительство </a:t>
              </a:r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обхода</a:t>
              </a:r>
              <a:endParaRPr lang="en-US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/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г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. Калуги на участке </a:t>
              </a:r>
              <a:r>
                <a:rPr lang="ru-RU" dirty="0" err="1">
                  <a:latin typeface="Times New Roman" pitchFamily="18" charset="0"/>
                  <a:cs typeface="Times New Roman" pitchFamily="18" charset="0"/>
                </a:rPr>
                <a:t>Секиотово-Анненки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/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с 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мостом через реку Оку</a:t>
              </a:r>
            </a:p>
          </p:txBody>
        </p:sp>
        <p:pic>
          <p:nvPicPr>
            <p:cNvPr id="6147" name="Picture 3" descr="C:\Users\ermolenko\Desktop\32007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997366"/>
              <a:ext cx="1615788" cy="1182218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Прямая соединительная линия 24"/>
            <p:cNvCxnSpPr/>
            <p:nvPr/>
          </p:nvCxnSpPr>
          <p:spPr>
            <a:xfrm flipV="1">
              <a:off x="3130904" y="2197435"/>
              <a:ext cx="6173" cy="928566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Группа 8"/>
          <p:cNvGrpSpPr/>
          <p:nvPr/>
        </p:nvGrpSpPr>
        <p:grpSpPr>
          <a:xfrm>
            <a:off x="3310067" y="1007965"/>
            <a:ext cx="1966282" cy="3872362"/>
            <a:chOff x="4495800" y="997366"/>
            <a:chExt cx="1966282" cy="387236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4624016" y="3115402"/>
              <a:ext cx="177678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Строительство тренировочной площадки </a:t>
              </a:r>
              <a:endParaRPr lang="en-US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/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в 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районе</a:t>
              </a:r>
            </a:p>
            <a:p>
              <a:pPr lvl="0" algn="ctr"/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 ул. </a:t>
              </a:r>
              <a:r>
                <a:rPr lang="ru-RU" dirty="0" err="1">
                  <a:latin typeface="Times New Roman" pitchFamily="18" charset="0"/>
                  <a:cs typeface="Times New Roman" pitchFamily="18" charset="0"/>
                </a:rPr>
                <a:t>Грабцевское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  шоссе, г. Калуга</a:t>
              </a:r>
            </a:p>
          </p:txBody>
        </p:sp>
        <p:pic>
          <p:nvPicPr>
            <p:cNvPr id="6148" name="Picture 4" descr="C:\Users\ermolenko\Desktop\Без названия (1)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997366"/>
              <a:ext cx="1966282" cy="1129284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5464529" y="2197435"/>
              <a:ext cx="6173" cy="928566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9"/>
          <p:cNvGrpSpPr/>
          <p:nvPr/>
        </p:nvGrpSpPr>
        <p:grpSpPr>
          <a:xfrm>
            <a:off x="5137327" y="997366"/>
            <a:ext cx="2171700" cy="3872362"/>
            <a:chOff x="6781800" y="997366"/>
            <a:chExt cx="2171700" cy="387236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6781800" y="3115402"/>
              <a:ext cx="217170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Создание условий для развития </a:t>
              </a:r>
              <a:endParaRPr lang="en-US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/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и 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модернизации производственной базы молочного скотоводства</a:t>
              </a:r>
            </a:p>
          </p:txBody>
        </p:sp>
        <p:pic>
          <p:nvPicPr>
            <p:cNvPr id="6149" name="Picture 5" descr="C:\Users\ermolenko\Desktop\korovi_0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997366"/>
              <a:ext cx="1747310" cy="1164873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Прямая соединительная линия 26"/>
            <p:cNvCxnSpPr/>
            <p:nvPr/>
          </p:nvCxnSpPr>
          <p:spPr>
            <a:xfrm flipV="1">
              <a:off x="7893404" y="2197435"/>
              <a:ext cx="6173" cy="928566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4"/>
          <p:cNvGrpSpPr/>
          <p:nvPr/>
        </p:nvGrpSpPr>
        <p:grpSpPr>
          <a:xfrm>
            <a:off x="7162800" y="914401"/>
            <a:ext cx="1913216" cy="3124331"/>
            <a:chOff x="7162800" y="914401"/>
            <a:chExt cx="1913216" cy="3124331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287381" y="3115402"/>
              <a:ext cx="16764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Переселение 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из аварийного жилья</a:t>
              </a:r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8119408" y="2197435"/>
              <a:ext cx="6173" cy="928566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 descr="C:\Users\ermolenko\Desktop\4145154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914401"/>
              <a:ext cx="1913216" cy="1295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053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7915176"/>
              </p:ext>
            </p:extLst>
          </p:nvPr>
        </p:nvGraphicFramePr>
        <p:xfrm>
          <a:off x="-1456759" y="430060"/>
          <a:ext cx="9762559" cy="5720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ject 4"/>
          <p:cNvSpPr/>
          <p:nvPr/>
        </p:nvSpPr>
        <p:spPr>
          <a:xfrm>
            <a:off x="124431" y="111333"/>
            <a:ext cx="637569" cy="6374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762000" y="111333"/>
            <a:ext cx="82296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35" algn="just">
              <a:lnSpc>
                <a:spcPct val="100000"/>
              </a:lnSpc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ИНФОРМАЦИЯ ОБ УДЕЛЬНОМ ОБЪЕМЕ РАСХОДОВ ОБЛАСТНОГО БЮДЖЕТА КАЛУЖСКОЙ ОБЛАСТИ В 2015-2016 ГОДАХ В ОТДЕЛЬНЫХ СЕКТОРАХ ЭКОНОМИКИ И СОЦИАЛЬНОЙ СФЕРЫ (В РАСЧЕТЕ НА 1 ЖИТЕЛЯ ОБЛАСТИ), 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r>
              <a:rPr lang="ru-RU" sz="1600" b="1" u="heavy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4304394"/>
              </p:ext>
            </p:extLst>
          </p:nvPr>
        </p:nvGraphicFramePr>
        <p:xfrm>
          <a:off x="76200" y="1408059"/>
          <a:ext cx="3963499" cy="369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298676" y="1099862"/>
            <a:ext cx="1388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Garamond" panose="02020404030301010803" pitchFamily="18" charset="0"/>
                <a:cs typeface="Arial"/>
              </a:rPr>
              <a:t>2015</a:t>
            </a:r>
            <a:r>
              <a:rPr lang="ru-RU" b="1" dirty="0" smtClean="0">
                <a:latin typeface="Garamond" panose="02020404030301010803" pitchFamily="18" charset="0"/>
                <a:cs typeface="Arial"/>
              </a:rPr>
              <a:t> (отчет)</a:t>
            </a: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57600" y="1099862"/>
            <a:ext cx="1654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Garamond" panose="02020404030301010803" pitchFamily="18" charset="0"/>
                <a:cs typeface="Arial"/>
              </a:rPr>
              <a:t>2016</a:t>
            </a:r>
            <a:r>
              <a:rPr lang="ru-RU" b="1" dirty="0" smtClean="0">
                <a:latin typeface="Garamond" panose="02020404030301010803" pitchFamily="18" charset="0"/>
                <a:cs typeface="Arial"/>
              </a:rPr>
              <a:t> (прогноз)</a:t>
            </a:r>
            <a:endParaRPr lang="ru-RU" dirty="0">
              <a:latin typeface="Garamond" panose="02020404030301010803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6279388"/>
              </p:ext>
            </p:extLst>
          </p:nvPr>
        </p:nvGraphicFramePr>
        <p:xfrm>
          <a:off x="5943600" y="1408059"/>
          <a:ext cx="3963499" cy="369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708876" y="1099862"/>
            <a:ext cx="1306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Garamond" panose="02020404030301010803" pitchFamily="18" charset="0"/>
                <a:cs typeface="Arial"/>
              </a:rPr>
              <a:t>201</a:t>
            </a:r>
            <a:r>
              <a:rPr lang="ru-RU" b="1" dirty="0" smtClean="0">
                <a:latin typeface="Garamond" panose="02020404030301010803" pitchFamily="18" charset="0"/>
                <a:cs typeface="Arial"/>
              </a:rPr>
              <a:t>7 (план)</a:t>
            </a:r>
            <a:endParaRPr lang="ru-RU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237251" y="5715000"/>
            <a:ext cx="1743949" cy="99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softEdge rad="31750"/>
          </a:effectLst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0829" y="3358024"/>
            <a:ext cx="2115171" cy="129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effectLst>
            <a:softEdge rad="31750"/>
          </a:effectLst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99264" y="1903730"/>
            <a:ext cx="2086736" cy="11554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effectLst>
            <a:softEdge rad="31750"/>
          </a:effectLst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-152400" y="81563"/>
            <a:ext cx="1003689" cy="7527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555835"/>
              </p:ext>
            </p:extLst>
          </p:nvPr>
        </p:nvGraphicFramePr>
        <p:xfrm>
          <a:off x="2590801" y="5703510"/>
          <a:ext cx="6370166" cy="883135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209799"/>
                <a:gridCol w="914400"/>
                <a:gridCol w="1066800"/>
                <a:gridCol w="1182841"/>
                <a:gridCol w="996326"/>
              </a:tblGrid>
              <a:tr h="517439">
                <a:tc>
                  <a:txBody>
                    <a:bodyPr/>
                    <a:lstStyle/>
                    <a:p>
                      <a:pPr marL="85090" algn="ctr">
                        <a:lnSpc>
                          <a:spcPct val="100000"/>
                        </a:lnSpc>
                      </a:pPr>
                      <a:r>
                        <a:rPr sz="1400" spc="-30" dirty="0"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r>
                        <a:rPr sz="1400" dirty="0"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r>
                        <a:rPr sz="1400" spc="-35" dirty="0"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sz="1400" spc="-55" dirty="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r>
                        <a:rPr sz="1400" spc="-20" dirty="0"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sz="1400" dirty="0">
                          <a:latin typeface="Times New Roman" pitchFamily="18" charset="0"/>
                          <a:cs typeface="Times New Roman" pitchFamily="18" charset="0"/>
                        </a:rPr>
                        <a:t>ды</a:t>
                      </a:r>
                      <a:r>
                        <a:rPr sz="1400" spc="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400" dirty="0"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  <a:r>
                        <a:rPr sz="1400" spc="-1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400" dirty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sz="1400" spc="-10" dirty="0">
                          <a:latin typeface="Times New Roman" pitchFamily="18" charset="0"/>
                          <a:cs typeface="Times New Roman" pitchFamily="18" charset="0"/>
                        </a:rPr>
                        <a:t>ж</a:t>
                      </a:r>
                      <a:r>
                        <a:rPr sz="1400" dirty="0"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r>
                        <a:rPr sz="1400" spc="-35" dirty="0"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r>
                        <a:rPr sz="1400" dirty="0"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r>
                        <a:rPr sz="1400" spc="-10" dirty="0"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  <a:r>
                        <a:rPr sz="1400" dirty="0">
                          <a:latin typeface="Times New Roman" pitchFamily="18" charset="0"/>
                          <a:cs typeface="Times New Roman" pitchFamily="18" charset="0"/>
                        </a:rPr>
                        <a:t>я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65696">
                <a:tc>
                  <a:txBody>
                    <a:bodyPr/>
                    <a:lstStyle/>
                    <a:p>
                      <a:pPr marL="3257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Times New Roman" pitchFamily="18" charset="0"/>
                          <a:cs typeface="Times New Roman" pitchFamily="18" charset="0"/>
                        </a:rPr>
                        <a:t>Калужская область</a:t>
                      </a:r>
                    </a:p>
                  </a:txBody>
                  <a:tcPr marL="0" marR="0" marT="0" marB="0" anchor="ctr">
                    <a:solidFill>
                      <a:srgbClr val="EFF3E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en-US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3186 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EFF3E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en-US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2648,6</a:t>
                      </a: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EFF3E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en-US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2710,5</a:t>
                      </a: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EFF3E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en-US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2750,3</a:t>
                      </a: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EFF3EA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52400" y="4713982"/>
            <a:ext cx="8761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Наибольший объем расходов областного бюджета направляется на реализацию территориальной программы обязательного медицинского страхования, за счет которой жителям области предоставляется бесплатная медицинская помощь.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20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148718"/>
              </p:ext>
            </p:extLst>
          </p:nvPr>
        </p:nvGraphicFramePr>
        <p:xfrm>
          <a:off x="2514601" y="1941829"/>
          <a:ext cx="6399568" cy="1182371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523999"/>
                <a:gridCol w="914400"/>
                <a:gridCol w="914400"/>
                <a:gridCol w="1219200"/>
                <a:gridCol w="914400"/>
                <a:gridCol w="913169"/>
              </a:tblGrid>
              <a:tr h="427729">
                <a:tc rowSpan="2">
                  <a:txBody>
                    <a:bodyPr/>
                    <a:lstStyle/>
                    <a:p>
                      <a:pPr marL="79375" marR="5080"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 на  </a:t>
                      </a:r>
                      <a:r>
                        <a:rPr lang="ru-RU" sz="1200" spc="9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 </a:t>
                      </a:r>
                      <a:r>
                        <a:rPr lang="ru-RU" sz="1200" spc="85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здравоохранения  </a:t>
                      </a:r>
                      <a:r>
                        <a:rPr lang="ru-RU" sz="1200" spc="9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  </a:t>
                      </a:r>
                      <a:r>
                        <a:rPr lang="ru-RU" sz="1200" spc="9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Калужской области </a:t>
                      </a:r>
                      <a:r>
                        <a:rPr lang="ru-RU" sz="1200" spc="95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b="1" spc="95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4642">
                <a:tc vMerge="1">
                  <a:txBody>
                    <a:bodyPr/>
                    <a:lstStyle/>
                    <a:p>
                      <a:pPr marL="79375" marR="5080" algn="ctr"/>
                      <a:endParaRPr lang="ru-RU" sz="1200" b="1" spc="95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en-US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775</a:t>
                      </a:r>
                    </a:p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FF3E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en-US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3222,4</a:t>
                      </a: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FF3E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en-US" sz="1000" spc="-10" dirty="0" smtClean="0">
                          <a:latin typeface="Times New Roman" pitchFamily="18" charset="0"/>
                          <a:cs typeface="Times New Roman" pitchFamily="18" charset="0"/>
                        </a:rPr>
                        <a:t>2674,3</a:t>
                      </a:r>
                      <a:endParaRPr lang="ru-RU" sz="1000" spc="-1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FF3E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en-US" sz="1000" spc="-10" dirty="0" smtClean="0">
                          <a:latin typeface="Times New Roman" pitchFamily="18" charset="0"/>
                          <a:cs typeface="Times New Roman" pitchFamily="18" charset="0"/>
                        </a:rPr>
                        <a:t>2736,8</a:t>
                      </a:r>
                      <a:endParaRPr lang="ru-RU" sz="1000" spc="-1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FF3E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en-US" sz="1000" spc="-10" dirty="0" smtClean="0">
                          <a:latin typeface="Times New Roman" pitchFamily="18" charset="0"/>
                          <a:cs typeface="Times New Roman" pitchFamily="18" charset="0"/>
                        </a:rPr>
                        <a:t>2777,0</a:t>
                      </a:r>
                      <a:endParaRPr lang="ru-RU" sz="1000" spc="-1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FF3EA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874469"/>
              </p:ext>
            </p:extLst>
          </p:nvPr>
        </p:nvGraphicFramePr>
        <p:xfrm>
          <a:off x="2514600" y="3389629"/>
          <a:ext cx="6399568" cy="1182371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523999"/>
                <a:gridCol w="914400"/>
                <a:gridCol w="914400"/>
                <a:gridCol w="1219200"/>
                <a:gridCol w="914400"/>
                <a:gridCol w="913169"/>
              </a:tblGrid>
              <a:tr h="427729">
                <a:tc rowSpan="2">
                  <a:txBody>
                    <a:bodyPr/>
                    <a:lstStyle/>
                    <a:p>
                      <a:pPr marL="79375" marR="5080"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 обеспечение льготными медикаментами </a:t>
                      </a:r>
                    </a:p>
                    <a:p>
                      <a:pPr marL="79375" marR="5080"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70 тыс. жителей области будет направлено </a:t>
                      </a:r>
                      <a:r>
                        <a:rPr lang="ru-RU" sz="1200" spc="95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b="1" spc="95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3189" algn="ctr"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4642">
                <a:tc vMerge="1">
                  <a:txBody>
                    <a:bodyPr/>
                    <a:lstStyle/>
                    <a:p>
                      <a:pPr marL="325755" algn="ctr">
                        <a:lnSpc>
                          <a:spcPct val="100000"/>
                        </a:lnSpc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311785" lvl="0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892</a:t>
                      </a:r>
                    </a:p>
                    <a:p>
                      <a:pPr marL="311785" lvl="0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lvl="0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FF3E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en-US" sz="1000" spc="-10" dirty="0" smtClean="0">
                          <a:latin typeface="Times New Roman" pitchFamily="18" charset="0"/>
                          <a:cs typeface="Times New Roman" pitchFamily="18" charset="0"/>
                        </a:rPr>
                        <a:t>1034,3</a:t>
                      </a:r>
                    </a:p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FF3E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en-US" sz="1000" spc="-10" dirty="0" smtClean="0">
                          <a:latin typeface="Times New Roman" pitchFamily="18" charset="0"/>
                          <a:cs typeface="Times New Roman" pitchFamily="18" charset="0"/>
                        </a:rPr>
                        <a:t>1048</a:t>
                      </a:r>
                      <a:endParaRPr lang="ru-RU" sz="1000" spc="-1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FF3E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en-US" sz="1000" spc="-10" dirty="0" smtClean="0">
                          <a:latin typeface="Times New Roman" pitchFamily="18" charset="0"/>
                          <a:cs typeface="Times New Roman" pitchFamily="18" charset="0"/>
                        </a:rPr>
                        <a:t>1048</a:t>
                      </a:r>
                      <a:endParaRPr lang="ru-RU" sz="1000" spc="-1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FF3E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en-US" sz="1000" spc="-10" dirty="0" smtClean="0">
                          <a:latin typeface="Times New Roman" pitchFamily="18" charset="0"/>
                          <a:cs typeface="Times New Roman" pitchFamily="18" charset="0"/>
                        </a:rPr>
                        <a:t>1060</a:t>
                      </a:r>
                      <a:endParaRPr lang="ru-RU" sz="1000" spc="-1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</a:t>
                      </a:r>
                    </a:p>
                    <a:p>
                      <a:pPr marL="311785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FF3EA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52400" y="1143000"/>
            <a:ext cx="894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бесплатной медицинской помощью жителей области осуществляется за счет  средств областного бюджета и территориального фонда обязательного медицинского страхования.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71600" y="308467"/>
            <a:ext cx="8358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РАСХОДЫ НА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ЗДРАВООХРАНЕНИЕ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КАЛУЖСКОЙ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ОБЛАСТИ</a:t>
            </a:r>
            <a:endParaRPr lang="ru-RU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6800" y="67463"/>
            <a:ext cx="739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  <a:cs typeface="Arabic Typesetting" pitchFamily="66" charset="-78"/>
              </a:rPr>
              <a:t>ВЫПЛАТА ПОСОБИЙ И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cs typeface="Arabic Typesetting" pitchFamily="66" charset="-78"/>
              </a:rPr>
              <a:t>КОМПЕНСАЦИЙ</a:t>
            </a:r>
            <a:endParaRPr lang="en-US" b="1" dirty="0" smtClean="0">
              <a:solidFill>
                <a:schemeClr val="accent3">
                  <a:lumMod val="50000"/>
                </a:schemeClr>
              </a:solidFill>
              <a:cs typeface="Arabic Typesetting" pitchFamily="66" charset="-78"/>
            </a:endParaRP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cs typeface="Arabic Typesetting" pitchFamily="66" charset="-78"/>
              </a:rPr>
              <a:t>ПО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cs typeface="Arabic Typesetting" pitchFamily="66" charset="-78"/>
              </a:rPr>
              <a:t>ГОСУДАРСТВЕННОЙ ПРОГРАММЕ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cs typeface="Arabic Typesetting" pitchFamily="66" charset="-78"/>
              </a:rPr>
              <a:t>«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cs typeface="Arabic Typesetting" pitchFamily="66" charset="-78"/>
              </a:rPr>
              <a:t>СЕМЬЯ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cs typeface="Arabic Typesetting" pitchFamily="66" charset="-78"/>
              </a:rPr>
              <a:t>И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cs typeface="Arabic Typesetting" pitchFamily="66" charset="-78"/>
              </a:rPr>
              <a:t>ДЕТИ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cs typeface="Arabic Typesetting" pitchFamily="66" charset="-78"/>
              </a:rPr>
              <a:t>»</a:t>
            </a:r>
            <a:endParaRPr lang="ru-RU" b="1" dirty="0">
              <a:solidFill>
                <a:schemeClr val="accent3">
                  <a:lumMod val="50000"/>
                </a:schemeClr>
              </a:solidFill>
              <a:cs typeface="Arabic Typesetting" pitchFamily="66" charset="-78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776528"/>
              </p:ext>
            </p:extLst>
          </p:nvPr>
        </p:nvGraphicFramePr>
        <p:xfrm>
          <a:off x="228600" y="858758"/>
          <a:ext cx="8763000" cy="584684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734050"/>
                <a:gridCol w="990600"/>
                <a:gridCol w="990600"/>
                <a:gridCol w="1047750"/>
              </a:tblGrid>
              <a:tr h="2717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вида пособия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 пособий, руб.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6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200" b="1" u="none" strike="noStrike" dirty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3080" marR="3080" marT="308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200" b="1" u="none" strike="noStrike" dirty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L="3080" marR="3080" marT="308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200" b="1" u="none" strike="noStrike" dirty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3080" marR="3080" marT="308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</a:tr>
              <a:tr h="272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Единовременное пособие при рождении ребенка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14 497,8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15 512,6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16 427,9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141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Пособие по беременности и родам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2 537,1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2 877,6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2 874,9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</a:tr>
              <a:tr h="423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Единовременное пособие беременной жене военнослужащего, проходящего службу по призыву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22 958,8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24 565,9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26 015,3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13985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по уходу за ребенком до 1,5 лет : по уходу за первым ребенком/по уходу за вторым   и последующими детьми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2 718,3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2 908,6</a:t>
                      </a:r>
                      <a:endParaRPr lang="en-US" sz="10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3 080,2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</a:tr>
              <a:tr h="2662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5 436,7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5 817,2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6 160,5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</a:tr>
              <a:tr h="423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на ребенка военнослужащего, проходящего службу по призыву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9 839,5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10 528,2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11 149,4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2825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малообеспеченным семьям: ежемесячное пособие на ребенка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</a:tr>
              <a:tr h="2825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малообеспеченным семьям: пособие на детей одиноких матерей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423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малообеспеченным семьям:  пособие на детей разыскиваемых родителей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</a:tr>
              <a:tr h="423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малообеспеченным семьям: пособие на детей военнослужащих по призыву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2825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малообеспеченным семьям: пособие на детей-инвалидов</a:t>
                      </a:r>
                      <a:endParaRPr lang="ru-RU" sz="12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</a:tr>
              <a:tr h="2825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Пособие на детей, один из родителей которых, входящий в состав семьи, является инвалидом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2825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Пособие на второго и последующих детей в возрасте от 1,5 до 3 лет</a:t>
                      </a:r>
                      <a:endParaRPr lang="ru-RU" sz="12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</a:tr>
              <a:tr h="423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пособие малообеспеченным многодетным семьям, имеющим 4-х и более детей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  <a:tr h="2825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Единовременное пособие при рождении второго и последующих детей</a:t>
                      </a:r>
                      <a:endParaRPr lang="ru-RU" sz="125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12 408,0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15 000,0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15 000,0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EFF3EA"/>
                    </a:solidFill>
                  </a:tcPr>
                </a:tc>
              </a:tr>
              <a:tr h="483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Ежемесячная денежная выплата при рождении третьего ребенка или последующих детей, начиная с 1 января 2013 года, до достижения ребенком возраста 3 лет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8 885,0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9 345,0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0" marR="3080" marT="3080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pic>
        <p:nvPicPr>
          <p:cNvPr id="6145" name="Picture 1" descr="C:\Users\ermolenko\Desktop\3103433-parents-and-childr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941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047789796"/>
              </p:ext>
            </p:extLst>
          </p:nvPr>
        </p:nvGraphicFramePr>
        <p:xfrm>
          <a:off x="6172200" y="1376065"/>
          <a:ext cx="6096000" cy="5199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object 10"/>
          <p:cNvSpPr/>
          <p:nvPr/>
        </p:nvSpPr>
        <p:spPr>
          <a:xfrm>
            <a:off x="2212613" y="5341602"/>
            <a:ext cx="2232660" cy="539750"/>
          </a:xfrm>
          <a:custGeom>
            <a:avLst/>
            <a:gdLst/>
            <a:ahLst/>
            <a:cxnLst/>
            <a:rect l="l" t="t" r="r" b="b"/>
            <a:pathLst>
              <a:path w="2232660" h="539750">
                <a:moveTo>
                  <a:pt x="0" y="539506"/>
                </a:moveTo>
                <a:lnTo>
                  <a:pt x="2232279" y="539506"/>
                </a:lnTo>
                <a:lnTo>
                  <a:pt x="2232279" y="0"/>
                </a:lnTo>
                <a:lnTo>
                  <a:pt x="0" y="0"/>
                </a:lnTo>
                <a:lnTo>
                  <a:pt x="0" y="5395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8600" y="114622"/>
            <a:ext cx="993985" cy="745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9446408"/>
              </p:ext>
            </p:extLst>
          </p:nvPr>
        </p:nvGraphicFramePr>
        <p:xfrm>
          <a:off x="213818" y="1219200"/>
          <a:ext cx="4230947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4002059"/>
              </p:ext>
            </p:extLst>
          </p:nvPr>
        </p:nvGraphicFramePr>
        <p:xfrm>
          <a:off x="4343400" y="1471546"/>
          <a:ext cx="4383139" cy="4139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295400" y="179601"/>
            <a:ext cx="755858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РАСХОДЫ БЮДЖЕТА КАЛУЖСКОЙ ОБЛАСТИ НА РЕАЛИЗАЦИЮ ПРОГРАММЫ"РАЗВИТИЕ ОБРАЗОВАНИЯ В КАЛУЖСКОЙ ОБЛАСТИ", </a:t>
            </a:r>
          </a:p>
          <a:p>
            <a:pPr algn="r"/>
            <a:r>
              <a:rPr lang="ru-RU" sz="15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5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58699"/>
              </p:ext>
            </p:extLst>
          </p:nvPr>
        </p:nvGraphicFramePr>
        <p:xfrm>
          <a:off x="2065285" y="4876800"/>
          <a:ext cx="6781800" cy="1738694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667000"/>
                <a:gridCol w="1279094"/>
                <a:gridCol w="1479839"/>
                <a:gridCol w="1355867"/>
              </a:tblGrid>
              <a:tr h="533400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spc="-10" dirty="0" smtClean="0">
                          <a:latin typeface="Times New Roman"/>
                          <a:cs typeface="Times New Roman"/>
                        </a:rPr>
                        <a:t>Единовременные</a:t>
                      </a:r>
                      <a:r>
                        <a:rPr lang="ru-RU" sz="1050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50" spc="-10" dirty="0" smtClean="0">
                          <a:latin typeface="Times New Roman"/>
                          <a:cs typeface="Times New Roman"/>
                        </a:rPr>
                        <a:t>выплаты</a:t>
                      </a:r>
                      <a:r>
                        <a:rPr lang="ru-RU" sz="1050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50" spc="-10" dirty="0" smtClean="0">
                          <a:latin typeface="Times New Roman"/>
                          <a:cs typeface="Times New Roman"/>
                        </a:rPr>
                        <a:t>молодым</a:t>
                      </a:r>
                      <a:r>
                        <a:rPr lang="ru-RU" sz="1050" spc="-5" dirty="0" smtClean="0">
                          <a:latin typeface="Times New Roman"/>
                          <a:cs typeface="Times New Roman"/>
                        </a:rPr>
                        <a:t> специалистам </a:t>
                      </a:r>
                      <a:r>
                        <a:rPr lang="ru-RU" sz="1050" spc="-10" dirty="0" smtClean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ru-RU" sz="1050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50" spc="-10" dirty="0" smtClean="0">
                          <a:latin typeface="Times New Roman"/>
                          <a:cs typeface="Times New Roman"/>
                        </a:rPr>
                        <a:t>педагогическим</a:t>
                      </a:r>
                      <a:r>
                        <a:rPr lang="ru-RU" sz="1050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endParaRPr lang="en-US" sz="1050" spc="-5" dirty="0" smtClean="0">
                        <a:latin typeface="Times New Roman"/>
                        <a:cs typeface="Times New Roman"/>
                      </a:endParaRP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spc="-10" dirty="0" smtClean="0">
                          <a:latin typeface="Times New Roman"/>
                          <a:cs typeface="Times New Roman"/>
                        </a:rPr>
                        <a:t>работникам</a:t>
                      </a:r>
                      <a:endParaRPr lang="ru-RU" sz="1050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3660" marR="62230" indent="32384" algn="ctr">
                        <a:lnSpc>
                          <a:spcPct val="100000"/>
                        </a:lnSpc>
                      </a:pPr>
                      <a:r>
                        <a:rPr sz="1050" dirty="0">
                          <a:latin typeface="Times New Roman" pitchFamily="18" charset="0"/>
                          <a:cs typeface="Times New Roman" pitchFamily="18" charset="0"/>
                        </a:rPr>
                        <a:t>1 год</a:t>
                      </a:r>
                      <a:r>
                        <a:rPr sz="1050" spc="-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050" dirty="0">
                          <a:latin typeface="Times New Roman" pitchFamily="18" charset="0"/>
                          <a:cs typeface="Times New Roman" pitchFamily="18" charset="0"/>
                        </a:rPr>
                        <a:t>нахождения в </a:t>
                      </a:r>
                      <a:r>
                        <a:rPr sz="1050" dirty="0" err="1">
                          <a:latin typeface="Times New Roman" pitchFamily="18" charset="0"/>
                          <a:cs typeface="Times New Roman" pitchFamily="18" charset="0"/>
                        </a:rPr>
                        <a:t>реeстре</a:t>
                      </a:r>
                      <a:r>
                        <a:rPr sz="105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05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молодых</a:t>
                      </a:r>
                      <a:r>
                        <a:rPr lang="en-US" sz="10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05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специалистов</a:t>
                      </a:r>
                      <a:endParaRPr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86360" marR="66675" algn="ctr">
                        <a:lnSpc>
                          <a:spcPct val="100000"/>
                        </a:lnSpc>
                      </a:pPr>
                      <a:r>
                        <a:rPr sz="1050" dirty="0">
                          <a:latin typeface="Times New Roman" pitchFamily="18" charset="0"/>
                          <a:cs typeface="Times New Roman" pitchFamily="18" charset="0"/>
                        </a:rPr>
                        <a:t>2 год</a:t>
                      </a:r>
                      <a:r>
                        <a:rPr sz="1050" spc="-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050" dirty="0">
                          <a:latin typeface="Times New Roman" pitchFamily="18" charset="0"/>
                          <a:cs typeface="Times New Roman" pitchFamily="18" charset="0"/>
                        </a:rPr>
                        <a:t>нахождения  в реeстре молодых специалистов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40640" marR="58419" indent="32384" algn="ctr">
                        <a:lnSpc>
                          <a:spcPct val="100000"/>
                        </a:lnSpc>
                      </a:pPr>
                      <a:r>
                        <a:rPr sz="1050" dirty="0">
                          <a:latin typeface="Times New Roman" pitchFamily="18" charset="0"/>
                          <a:cs typeface="Times New Roman" pitchFamily="18" charset="0"/>
                        </a:rPr>
                        <a:t>3 год</a:t>
                      </a:r>
                      <a:r>
                        <a:rPr sz="1050" spc="-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050" dirty="0">
                          <a:latin typeface="Times New Roman" pitchFamily="18" charset="0"/>
                          <a:cs typeface="Times New Roman" pitchFamily="18" charset="0"/>
                        </a:rPr>
                        <a:t>нахождения в </a:t>
                      </a:r>
                      <a:r>
                        <a:rPr sz="1050" dirty="0" err="1">
                          <a:latin typeface="Times New Roman" pitchFamily="18" charset="0"/>
                          <a:cs typeface="Times New Roman" pitchFamily="18" charset="0"/>
                        </a:rPr>
                        <a:t>реeстре</a:t>
                      </a:r>
                      <a:r>
                        <a:rPr sz="105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05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молодых</a:t>
                      </a:r>
                      <a:r>
                        <a:rPr lang="en-US" sz="10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05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специалистов</a:t>
                      </a:r>
                      <a:endParaRPr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</a:tcPr>
                </a:tc>
              </a:tr>
              <a:tr h="574358">
                <a:tc>
                  <a:txBody>
                    <a:bodyPr/>
                    <a:lstStyle/>
                    <a:p>
                      <a:pPr marL="70485" marR="58674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 pitchFamily="18" charset="0"/>
                          <a:cs typeface="Times New Roman" pitchFamily="18" charset="0"/>
                        </a:rPr>
                        <a:t>Молодые специалисты, </a:t>
                      </a:r>
                      <a:r>
                        <a:rPr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работающие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sz="1200" dirty="0">
                          <a:latin typeface="Times New Roman" pitchFamily="18" charset="0"/>
                          <a:cs typeface="Times New Roman" pitchFamily="18" charset="0"/>
                        </a:rPr>
                        <a:t>сельских поселениях</a:t>
                      </a: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0970" algn="ctr">
                        <a:lnSpc>
                          <a:spcPct val="100000"/>
                        </a:lnSpc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0970" algn="ctr">
                        <a:lnSpc>
                          <a:spcPct val="100000"/>
                        </a:lnSpc>
                      </a:pPr>
                      <a:r>
                        <a:rPr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  <a:r>
                        <a:rPr sz="1000" dirty="0">
                          <a:latin typeface="Times New Roman" pitchFamily="18" charset="0"/>
                          <a:cs typeface="Times New Roman" pitchFamily="18" charset="0"/>
                        </a:rPr>
                        <a:t>000 </a:t>
                      </a:r>
                      <a:r>
                        <a:rPr sz="1000" dirty="0" err="1"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r>
                        <a:rPr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40970" algn="ctr">
                        <a:lnSpc>
                          <a:spcPct val="100000"/>
                        </a:lnSpc>
                      </a:pPr>
                      <a:endParaRPr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3825" algn="ctr">
                        <a:lnSpc>
                          <a:spcPct val="100000"/>
                        </a:lnSpc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23825" algn="ctr">
                        <a:lnSpc>
                          <a:spcPct val="100000"/>
                        </a:lnSpc>
                      </a:pPr>
                      <a:r>
                        <a:rPr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40 </a:t>
                      </a:r>
                      <a:r>
                        <a:rPr sz="1000" dirty="0">
                          <a:latin typeface="Times New Roman" pitchFamily="18" charset="0"/>
                          <a:cs typeface="Times New Roman" pitchFamily="18" charset="0"/>
                        </a:rPr>
                        <a:t>000 руб.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59055" algn="ctr">
                        <a:lnSpc>
                          <a:spcPct val="100000"/>
                        </a:lnSpc>
                      </a:pPr>
                      <a:r>
                        <a:rPr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50 </a:t>
                      </a:r>
                      <a:r>
                        <a:rPr sz="1000" dirty="0">
                          <a:latin typeface="Times New Roman" pitchFamily="18" charset="0"/>
                          <a:cs typeface="Times New Roman" pitchFamily="18" charset="0"/>
                        </a:rPr>
                        <a:t>000 руб.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>
                        <a:alpha val="40000"/>
                      </a:srgbClr>
                    </a:solidFill>
                  </a:tcPr>
                </a:tc>
              </a:tr>
              <a:tr h="461136">
                <a:tc>
                  <a:txBody>
                    <a:bodyPr/>
                    <a:lstStyle/>
                    <a:p>
                      <a:pPr marL="50800" marR="512445" algn="ctr">
                        <a:lnSpc>
                          <a:spcPct val="115100"/>
                        </a:lnSpc>
                      </a:pPr>
                      <a:r>
                        <a:rPr sz="1200" dirty="0">
                          <a:latin typeface="Times New Roman" pitchFamily="18" charset="0"/>
                          <a:cs typeface="Times New Roman" pitchFamily="18" charset="0"/>
                        </a:rPr>
                        <a:t>Молодые специалисты, работающие в городских поселениях и округах</a:t>
                      </a: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96520" algn="ctr">
                        <a:lnSpc>
                          <a:spcPct val="100000"/>
                        </a:lnSpc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96520" algn="ctr">
                        <a:lnSpc>
                          <a:spcPct val="100000"/>
                        </a:lnSpc>
                      </a:pPr>
                      <a:r>
                        <a:rPr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20 </a:t>
                      </a:r>
                      <a:r>
                        <a:rPr sz="1000" dirty="0">
                          <a:latin typeface="Times New Roman" pitchFamily="18" charset="0"/>
                          <a:cs typeface="Times New Roman" pitchFamily="18" charset="0"/>
                        </a:rPr>
                        <a:t>000 руб.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116205" algn="ctr">
                        <a:lnSpc>
                          <a:spcPct val="100000"/>
                        </a:lnSpc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16205" algn="ctr">
                        <a:lnSpc>
                          <a:spcPct val="100000"/>
                        </a:lnSpc>
                      </a:pPr>
                      <a:r>
                        <a:rPr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  <a:r>
                        <a:rPr sz="1000" dirty="0">
                          <a:latin typeface="Times New Roman" pitchFamily="18" charset="0"/>
                          <a:cs typeface="Times New Roman" pitchFamily="18" charset="0"/>
                        </a:rPr>
                        <a:t>000 руб.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81280" algn="ctr">
                        <a:lnSpc>
                          <a:spcPct val="100000"/>
                        </a:lnSpc>
                      </a:pP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81280" algn="ctr">
                        <a:lnSpc>
                          <a:spcPct val="100000"/>
                        </a:lnSpc>
                      </a:pPr>
                      <a:r>
                        <a:rPr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40 </a:t>
                      </a:r>
                      <a:r>
                        <a:rPr sz="1000" dirty="0">
                          <a:latin typeface="Times New Roman" pitchFamily="18" charset="0"/>
                          <a:cs typeface="Times New Roman" pitchFamily="18" charset="0"/>
                        </a:rPr>
                        <a:t>000 руб.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EFF3EA"/>
                    </a:solidFill>
                  </a:tcPr>
                </a:tc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508422" y="914400"/>
            <a:ext cx="86093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algn="ctr">
              <a:lnSpc>
                <a:spcPct val="100000"/>
              </a:lnSpc>
            </a:pPr>
            <a:r>
              <a:rPr lang="ru-RU" spc="-1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Расходы</a:t>
            </a:r>
            <a:r>
              <a:rPr lang="ru-RU" spc="-5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pc="-1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из</a:t>
            </a:r>
            <a:r>
              <a:rPr lang="ru-RU" spc="-5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pc="-1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областного</a:t>
            </a:r>
            <a:r>
              <a:rPr lang="ru-RU" spc="-5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pc="-1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бюджета</a:t>
            </a:r>
            <a:r>
              <a:rPr lang="ru-RU" spc="-5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pc="-1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на</a:t>
            </a:r>
            <a:r>
              <a:rPr lang="ru-RU" spc="-5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pc="-1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образование</a:t>
            </a:r>
            <a:r>
              <a:rPr lang="ru-RU" spc="-5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pc="-1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на</a:t>
            </a:r>
            <a:r>
              <a:rPr lang="ru-RU" spc="-5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pc="-1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каждого</a:t>
            </a:r>
            <a:r>
              <a:rPr lang="ru-RU" spc="-5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pc="-1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жителя</a:t>
            </a:r>
            <a:r>
              <a:rPr lang="ru-RU" spc="-5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pc="-1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области</a:t>
            </a:r>
            <a:r>
              <a:rPr lang="ru-RU" spc="-5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pc="-1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в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50800" algn="ctr">
              <a:lnSpc>
                <a:spcPct val="100000"/>
              </a:lnSpc>
              <a:tabLst>
                <a:tab pos="1837055" algn="l"/>
              </a:tabLst>
            </a:pPr>
            <a:r>
              <a:rPr lang="ru-RU" spc="-1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2016</a:t>
            </a:r>
            <a:r>
              <a:rPr lang="ru-RU" spc="-5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pc="-1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году</a:t>
            </a:r>
            <a:r>
              <a:rPr lang="ru-RU" spc="-5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pc="-1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составили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pc="-1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9531,2 рубля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 flipV="1">
            <a:off x="0" y="-1"/>
            <a:ext cx="9144000" cy="292631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object 13"/>
          <p:cNvSpPr/>
          <p:nvPr/>
        </p:nvSpPr>
        <p:spPr>
          <a:xfrm>
            <a:off x="-1066800" y="404379"/>
            <a:ext cx="762000" cy="5729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503998"/>
              </p:ext>
            </p:extLst>
          </p:nvPr>
        </p:nvGraphicFramePr>
        <p:xfrm>
          <a:off x="266700" y="3352800"/>
          <a:ext cx="8610599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66800"/>
                <a:gridCol w="1206063"/>
                <a:gridCol w="1478804"/>
                <a:gridCol w="1619644"/>
                <a:gridCol w="1619644"/>
                <a:gridCol w="1619644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учреждений в сфере культуры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 образования в сфере культуры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Мероприятия в сфере искусства, культуры и кинематографии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охрана и сохранение объектов культурного наследия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Развитие, формирование и содержание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архивных фондов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70-летию Великой Победы-достойную встречу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609,1</a:t>
                      </a: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49,2</a:t>
                      </a: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94,2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</a:t>
                      </a: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118,1</a:t>
                      </a: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377,5</a:t>
                      </a: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—</a:t>
                      </a:r>
                    </a:p>
                    <a:p>
                      <a:pPr algn="ctr" fontAlgn="ctr"/>
                      <a:endParaRPr lang="ru-RU" sz="100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512,1</a:t>
                      </a:r>
                      <a:endParaRPr lang="ru-RU" sz="100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43,9</a:t>
                      </a:r>
                      <a:endParaRPr lang="ru-RU" sz="100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59,9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914399" y="268069"/>
            <a:ext cx="8000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7870" marR="5080" indent="-725805" algn="ctr">
              <a:tabLst>
                <a:tab pos="6091555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Arial"/>
                <a:cs typeface="Arial"/>
              </a:rPr>
              <a:t>РАСХОДЫ БЮДЖЕТА КАЛУЖСКОЙ ОБЛАСТИ </a:t>
            </a:r>
            <a:endParaRPr lang="en-US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737870" marR="5080" indent="-725805" algn="ctr">
              <a:tabLst>
                <a:tab pos="6091555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Arial"/>
                <a:cs typeface="Arial"/>
              </a:rPr>
              <a:t>В СФЕРЕ КУЛЬТУРЫ,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bject 6"/>
          <p:cNvSpPr/>
          <p:nvPr/>
        </p:nvSpPr>
        <p:spPr>
          <a:xfrm>
            <a:off x="-895779" y="1163408"/>
            <a:ext cx="419957" cy="4522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Группа 1"/>
          <p:cNvGrpSpPr/>
          <p:nvPr/>
        </p:nvGrpSpPr>
        <p:grpSpPr>
          <a:xfrm>
            <a:off x="304800" y="1119366"/>
            <a:ext cx="8617417" cy="1395234"/>
            <a:chOff x="304800" y="1066800"/>
            <a:chExt cx="7428864" cy="1202797"/>
          </a:xfrm>
        </p:grpSpPr>
        <p:sp>
          <p:nvSpPr>
            <p:cNvPr id="6" name="object 7"/>
            <p:cNvSpPr/>
            <p:nvPr/>
          </p:nvSpPr>
          <p:spPr>
            <a:xfrm>
              <a:off x="5638800" y="1073210"/>
              <a:ext cx="2094864" cy="117731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effectLst>
              <a:softEdge rad="31750"/>
            </a:effectLst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Picture 2" descr="http://nedelya40.ru/wp-content/uploads/2015/09/6c11c6661f6db20a297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066800"/>
              <a:ext cx="1578293" cy="1183720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http://www.start4you.ru/upload/content/2153/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066801"/>
              <a:ext cx="1900630" cy="1183720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http://visit-kaluga.ru/files/items/visit_item_177_2350_67535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1066801"/>
              <a:ext cx="1578293" cy="1202796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C:\Users\ermolenko\Desktop\93c8123f8a0d9b3c13a5d95dc30535b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79" y="233807"/>
            <a:ext cx="434024" cy="4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ermolenko\Desktop\4412034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78" y="273038"/>
            <a:ext cx="741049" cy="77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13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67200"/>
            <a:ext cx="6068015" cy="2614471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object 5"/>
          <p:cNvSpPr txBox="1"/>
          <p:nvPr/>
        </p:nvSpPr>
        <p:spPr>
          <a:xfrm>
            <a:off x="1450478" y="230003"/>
            <a:ext cx="767358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РАСХОДЫ НА РАЗВИТИЕ УЧРЕЖДЕНИЙ КУЛЬТУРЫ И ОБРАЗОВАНИЯ В СФЕРЕ КУЛЬТУРЫ В 2015-2017 гг., 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12674" y="4363799"/>
            <a:ext cx="116586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21385" algn="l"/>
              </a:tabLst>
            </a:pPr>
            <a:r>
              <a:rPr sz="1500" dirty="0">
                <a:latin typeface="Times New Roman" pitchFamily="18" charset="0"/>
                <a:cs typeface="Times New Roman" pitchFamily="18" charset="0"/>
              </a:rPr>
              <a:t>Расходы	из</a:t>
            </a:r>
          </a:p>
          <a:p>
            <a:pPr marL="12700">
              <a:lnSpc>
                <a:spcPct val="100000"/>
              </a:lnSpc>
            </a:pPr>
            <a:r>
              <a:rPr sz="1500" dirty="0">
                <a:latin typeface="Times New Roman" pitchFamily="18" charset="0"/>
                <a:cs typeface="Times New Roman" pitchFamily="18" charset="0"/>
              </a:rPr>
              <a:t>направляются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517573" y="4363799"/>
            <a:ext cx="187452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41095" algn="l"/>
              </a:tabLst>
            </a:pPr>
            <a:r>
              <a:rPr sz="1500" dirty="0">
                <a:latin typeface="Times New Roman" pitchFamily="18" charset="0"/>
                <a:cs typeface="Times New Roman" pitchFamily="18" charset="0"/>
              </a:rPr>
              <a:t>областного	бюджета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585108" y="4363799"/>
            <a:ext cx="179705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20675" algn="l"/>
                <a:tab pos="1011555" algn="l"/>
              </a:tabLst>
            </a:pPr>
            <a:r>
              <a:rPr sz="1500" dirty="0">
                <a:latin typeface="Times New Roman" pitchFamily="18" charset="0"/>
                <a:cs typeface="Times New Roman" pitchFamily="18" charset="0"/>
              </a:rPr>
              <a:t>в	сфере	культуры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54047" y="4592509"/>
            <a:ext cx="372745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49885" algn="l"/>
                <a:tab pos="1431290" algn="l"/>
                <a:tab pos="1684020" algn="l"/>
                <a:tab pos="2552065" algn="l"/>
              </a:tabLst>
            </a:pPr>
            <a:r>
              <a:rPr sz="1500" dirty="0">
                <a:latin typeface="Times New Roman" pitchFamily="18" charset="0"/>
                <a:cs typeface="Times New Roman" pitchFamily="18" charset="0"/>
              </a:rPr>
              <a:t>на	сохранение	и	развитие	традиционной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12674" y="4821469"/>
            <a:ext cx="979805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500" dirty="0">
                <a:latin typeface="Times New Roman" pitchFamily="18" charset="0"/>
                <a:cs typeface="Times New Roman" pitchFamily="18" charset="0"/>
              </a:rPr>
              <a:t>народной ценностям, концертной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180210" y="4821469"/>
            <a:ext cx="205613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26160" algn="l"/>
              </a:tabLst>
            </a:pPr>
            <a:r>
              <a:rPr sz="1500" dirty="0">
                <a:latin typeface="Times New Roman" pitchFamily="18" charset="0"/>
                <a:cs typeface="Times New Roman" pitchFamily="18" charset="0"/>
              </a:rPr>
              <a:t>культуры,	обеспечение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404844" y="4821469"/>
            <a:ext cx="197675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48360" algn="l"/>
                <a:tab pos="1135380" algn="l"/>
              </a:tabLst>
            </a:pPr>
            <a:r>
              <a:rPr sz="1500" dirty="0">
                <a:latin typeface="Times New Roman" pitchFamily="18" charset="0"/>
                <a:cs typeface="Times New Roman" pitchFamily="18" charset="0"/>
              </a:rPr>
              <a:t>доступа	к	музейным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343100" y="5050056"/>
            <a:ext cx="74231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Times New Roman" pitchFamily="18" charset="0"/>
                <a:cs typeface="Times New Roman" pitchFamily="18" charset="0"/>
              </a:rPr>
              <a:t>развитие</a:t>
            </a:r>
            <a:endParaRPr sz="15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80983" y="5050056"/>
            <a:ext cx="310070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767839" algn="l"/>
                <a:tab pos="2985770" algn="l"/>
              </a:tabLst>
            </a:pPr>
            <a:r>
              <a:rPr sz="1500" dirty="0">
                <a:latin typeface="Times New Roman" pitchFamily="18" charset="0"/>
                <a:cs typeface="Times New Roman" pitchFamily="18" charset="0"/>
              </a:rPr>
              <a:t>профессиональной	театральной	и</a:t>
            </a:r>
            <a:endParaRPr sz="15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43685" y="5278644"/>
            <a:ext cx="115887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Times New Roman" pitchFamily="18" charset="0"/>
                <a:cs typeface="Times New Roman" pitchFamily="18" charset="0"/>
              </a:rPr>
              <a:t>деятельности,</a:t>
            </a:r>
            <a:endParaRPr sz="15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54211" y="5278644"/>
            <a:ext cx="272796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06144" algn="l"/>
                <a:tab pos="2305685" algn="l"/>
              </a:tabLst>
            </a:pPr>
            <a:r>
              <a:rPr sz="1500" dirty="0">
                <a:latin typeface="Times New Roman" pitchFamily="18" charset="0"/>
                <a:cs typeface="Times New Roman" pitchFamily="18" charset="0"/>
              </a:rPr>
              <a:t>развитие	библиотечного	дела,</a:t>
            </a:r>
            <a:endParaRPr sz="15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12674" y="5507231"/>
            <a:ext cx="308038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594485" algn="l"/>
                <a:tab pos="2331085" algn="l"/>
              </a:tabLst>
            </a:pPr>
            <a:r>
              <a:rPr sz="1500" dirty="0">
                <a:latin typeface="Times New Roman" pitchFamily="18" charset="0"/>
                <a:cs typeface="Times New Roman" pitchFamily="18" charset="0"/>
              </a:rPr>
              <a:t>государственную	охрану	объектов</a:t>
            </a:r>
            <a:endParaRPr sz="15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31438" y="5507231"/>
            <a:ext cx="195072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445">
              <a:lnSpc>
                <a:spcPct val="100000"/>
              </a:lnSpc>
              <a:tabLst>
                <a:tab pos="1200150" algn="l"/>
              </a:tabLst>
            </a:pPr>
            <a:r>
              <a:rPr sz="1500" dirty="0">
                <a:latin typeface="Times New Roman" pitchFamily="18" charset="0"/>
                <a:cs typeface="Times New Roman" pitchFamily="18" charset="0"/>
              </a:rPr>
              <a:t>культурного	наследия областного </a:t>
            </a:r>
            <a:r>
              <a:rPr sz="1500" spc="-1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500" dirty="0">
                <a:latin typeface="Times New Roman" pitchFamily="18" charset="0"/>
                <a:cs typeface="Times New Roman" pitchFamily="18" charset="0"/>
              </a:rPr>
              <a:t>значения, </a:t>
            </a:r>
            <a:r>
              <a:rPr sz="1500" spc="-1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500" dirty="0">
                <a:latin typeface="Times New Roman" pitchFamily="18" charset="0"/>
                <a:cs typeface="Times New Roman" pitchFamily="18" charset="0"/>
              </a:rPr>
              <a:t>а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212674" y="5735818"/>
            <a:ext cx="309562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84275" algn="l"/>
                <a:tab pos="1997075" algn="l"/>
                <a:tab pos="2247265" algn="l"/>
              </a:tabLst>
            </a:pPr>
            <a:r>
              <a:rPr sz="1500" dirty="0">
                <a:latin typeface="Times New Roman" pitchFamily="18" charset="0"/>
                <a:cs typeface="Times New Roman" pitchFamily="18" charset="0"/>
              </a:rPr>
              <a:t>(памятников	истории	и	культуры)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212674" y="5964405"/>
            <a:ext cx="5168900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1500" dirty="0">
                <a:latin typeface="Times New Roman" pitchFamily="18" charset="0"/>
                <a:cs typeface="Times New Roman" pitchFamily="18" charset="0"/>
              </a:rPr>
              <a:t>также </a:t>
            </a:r>
            <a:r>
              <a:rPr sz="15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500" dirty="0">
                <a:latin typeface="Times New Roman" pitchFamily="18" charset="0"/>
                <a:cs typeface="Times New Roman" pitchFamily="18" charset="0"/>
              </a:rPr>
              <a:t>организацию   </a:t>
            </a:r>
            <a:r>
              <a:rPr sz="15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500" dirty="0">
                <a:latin typeface="Times New Roman" pitchFamily="18" charset="0"/>
                <a:cs typeface="Times New Roman" pitchFamily="18" charset="0"/>
              </a:rPr>
              <a:t>и   </a:t>
            </a:r>
            <a:r>
              <a:rPr sz="15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500" dirty="0">
                <a:latin typeface="Times New Roman" pitchFamily="18" charset="0"/>
                <a:cs typeface="Times New Roman" pitchFamily="18" charset="0"/>
              </a:rPr>
              <a:t>проведение   </a:t>
            </a:r>
            <a:r>
              <a:rPr sz="15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500" dirty="0">
                <a:latin typeface="Times New Roman" pitchFamily="18" charset="0"/>
                <a:cs typeface="Times New Roman" pitchFamily="18" charset="0"/>
              </a:rPr>
              <a:t>выставок,   </a:t>
            </a:r>
            <a:r>
              <a:rPr sz="15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500" dirty="0">
                <a:latin typeface="Times New Roman" pitchFamily="18" charset="0"/>
                <a:cs typeface="Times New Roman" pitchFamily="18" charset="0"/>
              </a:rPr>
              <a:t>конкурсов, фестивалей, </a:t>
            </a:r>
            <a:r>
              <a:rPr sz="1500" spc="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500" dirty="0">
                <a:latin typeface="Times New Roman" pitchFamily="18" charset="0"/>
                <a:cs typeface="Times New Roman" pitchFamily="18" charset="0"/>
              </a:rPr>
              <a:t>праздников, </a:t>
            </a:r>
            <a:r>
              <a:rPr sz="1500" spc="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500" dirty="0">
                <a:latin typeface="Times New Roman" pitchFamily="18" charset="0"/>
                <a:cs typeface="Times New Roman" pitchFamily="18" charset="0"/>
              </a:rPr>
              <a:t>ярмарок, </a:t>
            </a:r>
            <a:r>
              <a:rPr sz="1500" spc="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500" dirty="0">
                <a:latin typeface="Times New Roman" pitchFamily="18" charset="0"/>
                <a:cs typeface="Times New Roman" pitchFamily="18" charset="0"/>
              </a:rPr>
              <a:t>форумов, </a:t>
            </a:r>
            <a:r>
              <a:rPr sz="1500" spc="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500" dirty="0">
                <a:latin typeface="Times New Roman" pitchFamily="18" charset="0"/>
                <a:cs typeface="Times New Roman" pitchFamily="18" charset="0"/>
              </a:rPr>
              <a:t>конференций </a:t>
            </a:r>
            <a:r>
              <a:rPr sz="1500" spc="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500" dirty="0">
                <a:latin typeface="Times New Roman" pitchFamily="18" charset="0"/>
                <a:cs typeface="Times New Roman" pitchFamily="18" charset="0"/>
              </a:rPr>
              <a:t>и других мероприятий  в  области  культуры.</a:t>
            </a:r>
          </a:p>
        </p:txBody>
      </p:sp>
      <p:sp>
        <p:nvSpPr>
          <p:cNvPr id="29" name="object 29"/>
          <p:cNvSpPr/>
          <p:nvPr/>
        </p:nvSpPr>
        <p:spPr>
          <a:xfrm>
            <a:off x="452260" y="144577"/>
            <a:ext cx="924806" cy="693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677" y="266086"/>
            <a:ext cx="419957" cy="4522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3787940"/>
              </p:ext>
            </p:extLst>
          </p:nvPr>
        </p:nvGraphicFramePr>
        <p:xfrm>
          <a:off x="3999141" y="1755773"/>
          <a:ext cx="2671483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" name="object 25"/>
          <p:cNvSpPr/>
          <p:nvPr/>
        </p:nvSpPr>
        <p:spPr>
          <a:xfrm>
            <a:off x="5606748" y="4267200"/>
            <a:ext cx="3552919" cy="26144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5650116"/>
              </p:ext>
            </p:extLst>
          </p:nvPr>
        </p:nvGraphicFramePr>
        <p:xfrm>
          <a:off x="106677" y="1326734"/>
          <a:ext cx="4084323" cy="3096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4" name="object 8"/>
          <p:cNvSpPr txBox="1"/>
          <p:nvPr/>
        </p:nvSpPr>
        <p:spPr>
          <a:xfrm>
            <a:off x="2230837" y="1295400"/>
            <a:ext cx="179705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320675" algn="l"/>
                <a:tab pos="1011555" algn="l"/>
              </a:tabLst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2015 год</a:t>
            </a:r>
            <a:endParaRPr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object 8"/>
          <p:cNvSpPr txBox="1"/>
          <p:nvPr/>
        </p:nvSpPr>
        <p:spPr>
          <a:xfrm>
            <a:off x="4382097" y="1295400"/>
            <a:ext cx="179705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320675" algn="l"/>
                <a:tab pos="1011555" algn="l"/>
              </a:tabLst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2016 год</a:t>
            </a:r>
            <a:endParaRPr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bject 8"/>
          <p:cNvSpPr txBox="1"/>
          <p:nvPr/>
        </p:nvSpPr>
        <p:spPr>
          <a:xfrm>
            <a:off x="6631502" y="1295400"/>
            <a:ext cx="179705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320675" algn="l"/>
                <a:tab pos="1011555" algn="l"/>
              </a:tabLst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2017 год</a:t>
            </a:r>
            <a:endParaRPr sz="15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" name="Диаграмма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9945991"/>
              </p:ext>
            </p:extLst>
          </p:nvPr>
        </p:nvGraphicFramePr>
        <p:xfrm>
          <a:off x="6291631" y="1755773"/>
          <a:ext cx="2671483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47507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24"/>
          <p:cNvSpPr/>
          <p:nvPr/>
        </p:nvSpPr>
        <p:spPr>
          <a:xfrm>
            <a:off x="356217" y="1373795"/>
            <a:ext cx="2024380" cy="640080"/>
          </a:xfrm>
          <a:custGeom>
            <a:avLst/>
            <a:gdLst/>
            <a:ahLst/>
            <a:cxnLst/>
            <a:rect l="l" t="t" r="r" b="b"/>
            <a:pathLst>
              <a:path w="2024380" h="640080">
                <a:moveTo>
                  <a:pt x="1712087" y="0"/>
                </a:moveTo>
                <a:lnTo>
                  <a:pt x="1180592" y="185928"/>
                </a:lnTo>
                <a:lnTo>
                  <a:pt x="69377" y="186187"/>
                </a:lnTo>
                <a:lnTo>
                  <a:pt x="55241" y="188724"/>
                </a:lnTo>
                <a:lnTo>
                  <a:pt x="20118" y="210235"/>
                </a:lnTo>
                <a:lnTo>
                  <a:pt x="1387" y="247124"/>
                </a:lnTo>
                <a:lnTo>
                  <a:pt x="0" y="261620"/>
                </a:lnTo>
                <a:lnTo>
                  <a:pt x="0" y="375158"/>
                </a:lnTo>
                <a:lnTo>
                  <a:pt x="259" y="570699"/>
                </a:lnTo>
                <a:lnTo>
                  <a:pt x="15073" y="609717"/>
                </a:lnTo>
                <a:lnTo>
                  <a:pt x="47615" y="634700"/>
                </a:lnTo>
                <a:lnTo>
                  <a:pt x="75692" y="640080"/>
                </a:lnTo>
                <a:lnTo>
                  <a:pt x="1686560" y="640080"/>
                </a:lnTo>
                <a:lnTo>
                  <a:pt x="1954491" y="639820"/>
                </a:lnTo>
                <a:lnTo>
                  <a:pt x="1993509" y="624998"/>
                </a:lnTo>
                <a:lnTo>
                  <a:pt x="2018492" y="592453"/>
                </a:lnTo>
                <a:lnTo>
                  <a:pt x="2023872" y="564388"/>
                </a:lnTo>
                <a:lnTo>
                  <a:pt x="2023872" y="261620"/>
                </a:lnTo>
                <a:lnTo>
                  <a:pt x="2008790" y="216290"/>
                </a:lnTo>
                <a:lnTo>
                  <a:pt x="1976245" y="191307"/>
                </a:lnTo>
                <a:lnTo>
                  <a:pt x="1948180" y="185928"/>
                </a:lnTo>
                <a:lnTo>
                  <a:pt x="1686560" y="185928"/>
                </a:lnTo>
                <a:lnTo>
                  <a:pt x="1712087" y="0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object 2"/>
          <p:cNvSpPr txBox="1"/>
          <p:nvPr/>
        </p:nvSpPr>
        <p:spPr>
          <a:xfrm>
            <a:off x="0" y="186999"/>
            <a:ext cx="91440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ЧТО ТАКОЕ БЮДЖЕТ? КАКИЕ БЫВАЮТ ВИДЫ 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БЮДЖЕТОВ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?</a:t>
            </a:r>
            <a:endParaRPr lang="ru-RU" sz="18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8" name="object 3"/>
          <p:cNvSpPr/>
          <p:nvPr/>
        </p:nvSpPr>
        <p:spPr>
          <a:xfrm>
            <a:off x="2678793" y="1738031"/>
            <a:ext cx="4009644" cy="1004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object 4"/>
          <p:cNvSpPr/>
          <p:nvPr/>
        </p:nvSpPr>
        <p:spPr>
          <a:xfrm>
            <a:off x="2977497" y="1945295"/>
            <a:ext cx="3409188" cy="6720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object 5"/>
          <p:cNvSpPr/>
          <p:nvPr/>
        </p:nvSpPr>
        <p:spPr>
          <a:xfrm>
            <a:off x="2721465" y="1760891"/>
            <a:ext cx="3924300" cy="918972"/>
          </a:xfrm>
          <a:prstGeom prst="rect">
            <a:avLst/>
          </a:prstGeom>
          <a:solidFill>
            <a:srgbClr val="D1E0B2"/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object 7"/>
          <p:cNvSpPr/>
          <p:nvPr/>
        </p:nvSpPr>
        <p:spPr>
          <a:xfrm>
            <a:off x="597009" y="3175163"/>
            <a:ext cx="2112264" cy="618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object 8"/>
          <p:cNvSpPr/>
          <p:nvPr/>
        </p:nvSpPr>
        <p:spPr>
          <a:xfrm>
            <a:off x="584817" y="2813975"/>
            <a:ext cx="2136648" cy="1219200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object 11"/>
          <p:cNvSpPr/>
          <p:nvPr/>
        </p:nvSpPr>
        <p:spPr>
          <a:xfrm>
            <a:off x="3660249" y="3262031"/>
            <a:ext cx="2097024" cy="1200912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object 13"/>
          <p:cNvSpPr/>
          <p:nvPr/>
        </p:nvSpPr>
        <p:spPr>
          <a:xfrm>
            <a:off x="6901797" y="3022763"/>
            <a:ext cx="1754123" cy="9235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object 14"/>
          <p:cNvSpPr/>
          <p:nvPr/>
        </p:nvSpPr>
        <p:spPr>
          <a:xfrm>
            <a:off x="6645765" y="2813975"/>
            <a:ext cx="2267712" cy="1219200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object 16"/>
          <p:cNvSpPr txBox="1"/>
          <p:nvPr/>
        </p:nvSpPr>
        <p:spPr>
          <a:xfrm>
            <a:off x="457212" y="1631708"/>
            <a:ext cx="192338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spc="-1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</a:t>
            </a:r>
            <a:r>
              <a:rPr sz="1000" spc="-1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000" spc="-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000" spc="-2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000" spc="-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000" spc="-1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000"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</a:t>
            </a:r>
            <a:r>
              <a:rPr sz="1000" spc="-1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</a:t>
            </a:r>
            <a:r>
              <a:rPr sz="1000"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</a:t>
            </a:r>
            <a:r>
              <a:rPr sz="1000" spc="-1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000" spc="-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ско</a:t>
            </a:r>
            <a:r>
              <a:rPr sz="1000"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</a:t>
            </a:r>
            <a:r>
              <a:rPr sz="1000" spc="-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buogette</a:t>
            </a:r>
            <a:r>
              <a:rPr lang="ru-RU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000"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сумк</a:t>
            </a:r>
            <a:r>
              <a:rPr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000" spc="-114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sz="1000" spc="-7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spc="-7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000" spc="-1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</a:t>
            </a:r>
            <a:r>
              <a:rPr sz="1000" spc="-15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шеле</a:t>
            </a:r>
            <a:r>
              <a:rPr sz="1000" spc="-1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endParaRPr sz="1000" spc="-1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12"/>
              </a:spcBef>
            </a:pPr>
            <a:endParaRPr sz="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object 17"/>
          <p:cNvSpPr txBox="1"/>
          <p:nvPr/>
        </p:nvSpPr>
        <p:spPr>
          <a:xfrm>
            <a:off x="750951" y="3152715"/>
            <a:ext cx="182562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9740" marR="5080" indent="-447675">
              <a:lnSpc>
                <a:spcPct val="100000"/>
              </a:lnSpc>
            </a:pP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Бюджеты семе</a:t>
            </a:r>
            <a:r>
              <a:rPr spc="-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граждан</a:t>
            </a:r>
          </a:p>
        </p:txBody>
      </p:sp>
      <p:sp>
        <p:nvSpPr>
          <p:cNvPr id="59" name="object 18"/>
          <p:cNvSpPr txBox="1"/>
          <p:nvPr/>
        </p:nvSpPr>
        <p:spPr>
          <a:xfrm>
            <a:off x="3648825" y="3294511"/>
            <a:ext cx="2108448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b="1" spc="-12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spc="-3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b="1" spc="-15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indent="1270" algn="ctr"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</a:t>
            </a:r>
            <a:r>
              <a:rPr lang="ru-RU" b="1" spc="-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</a:t>
            </a:r>
            <a:r>
              <a:rPr lang="ru-RU" b="1" spc="-15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b="1" spc="5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</a:t>
            </a:r>
            <a:r>
              <a:rPr b="1" spc="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b="1" spc="-1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b="1" spc="-4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вых о</a:t>
            </a:r>
            <a:r>
              <a:rPr b="1" spc="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b="1" spc="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b="1" spc="-1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b="1" spc="-4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b="1" spc="-1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b="1"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ий:</a:t>
            </a:r>
            <a:endParaRPr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object 19"/>
          <p:cNvSpPr txBox="1"/>
          <p:nvPr/>
        </p:nvSpPr>
        <p:spPr>
          <a:xfrm>
            <a:off x="7085939" y="3147915"/>
            <a:ext cx="139001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72085">
              <a:lnSpc>
                <a:spcPct val="100000"/>
              </a:lnSpc>
            </a:pP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pc="-9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pc="-3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еты о</a:t>
            </a:r>
            <a:r>
              <a:rPr spc="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зац</a:t>
            </a:r>
            <a:r>
              <a:rPr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й</a:t>
            </a:r>
          </a:p>
        </p:txBody>
      </p:sp>
      <p:sp>
        <p:nvSpPr>
          <p:cNvPr id="61" name="object 20"/>
          <p:cNvSpPr txBox="1"/>
          <p:nvPr/>
        </p:nvSpPr>
        <p:spPr>
          <a:xfrm>
            <a:off x="990600" y="685800"/>
            <a:ext cx="6753604" cy="565155"/>
          </a:xfrm>
          <a:prstGeom prst="rect">
            <a:avLst/>
          </a:prstGeom>
          <a:solidFill>
            <a:srgbClr val="D1E0B2"/>
          </a:solidFill>
          <a:ln>
            <a:solidFill>
              <a:srgbClr val="9BBB5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67435" marR="5080" indent="-1055370" algn="ctr">
              <a:lnSpc>
                <a:spcPct val="120000"/>
              </a:lnSpc>
            </a:pPr>
            <a:r>
              <a:rPr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sz="1600" b="1" spc="-1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sz="1600" b="1" spc="-5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sz="1600" b="1" spc="-1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ПЛАН</a:t>
            </a:r>
            <a:r>
              <a:rPr sz="1600" b="1" spc="-3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sz="1600" b="1" spc="3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sz="1600" b="1" spc="-15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b="1" spc="-1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b="1" spc="-4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РА</a:t>
            </a:r>
            <a:r>
              <a:rPr sz="1600" b="1" spc="5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b="1" spc="25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spc="-1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b="1" spc="-15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НА ОПР</a:t>
            </a:r>
            <a:r>
              <a:rPr sz="1600" b="1" spc="-1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</a:t>
            </a:r>
            <a:r>
              <a:rPr sz="1600" b="1" spc="-1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ЕННЫЙ</a:t>
            </a:r>
            <a:r>
              <a:rPr sz="1600" b="1" spc="-45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ПЕРИОД</a:t>
            </a:r>
            <a:endParaRPr sz="16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object 26"/>
          <p:cNvSpPr/>
          <p:nvPr/>
        </p:nvSpPr>
        <p:spPr>
          <a:xfrm>
            <a:off x="3484242" y="4729643"/>
            <a:ext cx="2726816" cy="1813560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object 27"/>
          <p:cNvSpPr txBox="1"/>
          <p:nvPr/>
        </p:nvSpPr>
        <p:spPr>
          <a:xfrm>
            <a:off x="3588064" y="4774648"/>
            <a:ext cx="2519171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7515" marR="427355" indent="-635" algn="ctr">
              <a:lnSpc>
                <a:spcPct val="100000"/>
              </a:lnSpc>
            </a:pPr>
            <a:r>
              <a:rPr lang="ru-RU" sz="1600" spc="-3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</a:t>
            </a:r>
            <a:r>
              <a:rPr lang="ru-RU" sz="1600" spc="-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ъе</a:t>
            </a:r>
            <a:r>
              <a:rPr lang="ru-RU" sz="1600" spc="-35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600" spc="-25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ов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spc="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сс</a:t>
            </a:r>
            <a:r>
              <a:rPr lang="ru-RU" sz="1600" spc="-1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йс</a:t>
            </a:r>
            <a:r>
              <a:rPr lang="ru-RU" sz="1600" spc="-105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ой</a:t>
            </a:r>
            <a:r>
              <a:rPr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sz="1600" spc="-2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дерации</a:t>
            </a:r>
          </a:p>
          <a:p>
            <a:pPr marL="12700" marR="5080" algn="ctr">
              <a:lnSpc>
                <a:spcPct val="100000"/>
              </a:lnSpc>
              <a:spcBef>
                <a:spcPts val="20"/>
              </a:spcBef>
            </a:pP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sz="1600" spc="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егион</a:t>
            </a:r>
            <a:r>
              <a:rPr sz="1600" spc="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spc="-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ль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sz="1600"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spc="-3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spc="-8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spc="-2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еты, б</a:t>
            </a:r>
            <a:r>
              <a:rPr sz="1600" spc="-8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spc="-2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еты</a:t>
            </a:r>
            <a:r>
              <a:rPr sz="1600" spc="-2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терри</a:t>
            </a:r>
            <a:r>
              <a:rPr sz="1600" spc="-3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ори</a:t>
            </a:r>
            <a:r>
              <a:rPr sz="1600" spc="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spc="-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ль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ных ф</a:t>
            </a:r>
            <a:r>
              <a:rPr sz="1600" spc="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ндов</a:t>
            </a:r>
            <a:r>
              <a:rPr sz="1600" spc="-3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3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яз</a:t>
            </a:r>
            <a:r>
              <a:rPr sz="1600" spc="-3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</a:t>
            </a:r>
            <a:r>
              <a:rPr sz="1600"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sz="1600" spc="-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</a:t>
            </a:r>
            <a:r>
              <a:rPr sz="1600" spc="-4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 м</a:t>
            </a:r>
            <a:r>
              <a:rPr sz="1600" spc="-3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1600" spc="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sz="1600" spc="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нс</a:t>
            </a:r>
            <a:r>
              <a:rPr sz="1600" spc="-7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4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4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</a:t>
            </a:r>
            <a:r>
              <a:rPr sz="1600" spc="-4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z="1600" spc="-3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</a:t>
            </a:r>
            <a:r>
              <a:rPr sz="1600" spc="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я)</a:t>
            </a:r>
          </a:p>
        </p:txBody>
      </p:sp>
      <p:sp>
        <p:nvSpPr>
          <p:cNvPr id="64" name="object 30"/>
          <p:cNvSpPr/>
          <p:nvPr/>
        </p:nvSpPr>
        <p:spPr>
          <a:xfrm>
            <a:off x="6603093" y="4729643"/>
            <a:ext cx="2304288" cy="1824227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object 31"/>
          <p:cNvSpPr txBox="1"/>
          <p:nvPr/>
        </p:nvSpPr>
        <p:spPr>
          <a:xfrm>
            <a:off x="6901797" y="5116690"/>
            <a:ext cx="1782445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</a:t>
            </a:r>
            <a:r>
              <a:rPr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pc="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ль</a:t>
            </a:r>
            <a:r>
              <a:rPr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ых</a:t>
            </a:r>
          </a:p>
          <a:p>
            <a:pPr algn="ctr">
              <a:lnSpc>
                <a:spcPct val="100000"/>
              </a:lnSpc>
            </a:pP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</a:t>
            </a:r>
            <a:r>
              <a:rPr spc="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pc="-2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pc="-2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ий</a:t>
            </a: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(м</a:t>
            </a:r>
            <a:r>
              <a:rPr spc="3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стн</a:t>
            </a:r>
            <a:r>
              <a:rPr spc="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pc="-3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pc="-8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pc="-2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еты)</a:t>
            </a:r>
          </a:p>
        </p:txBody>
      </p:sp>
      <p:sp>
        <p:nvSpPr>
          <p:cNvPr id="66" name="object 33"/>
          <p:cNvSpPr/>
          <p:nvPr/>
        </p:nvSpPr>
        <p:spPr>
          <a:xfrm>
            <a:off x="892665" y="4801271"/>
            <a:ext cx="2382011" cy="17312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object 34"/>
          <p:cNvSpPr/>
          <p:nvPr/>
        </p:nvSpPr>
        <p:spPr>
          <a:xfrm>
            <a:off x="584817" y="4705259"/>
            <a:ext cx="2630424" cy="1848612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object 35"/>
          <p:cNvSpPr txBox="1"/>
          <p:nvPr/>
        </p:nvSpPr>
        <p:spPr>
          <a:xfrm>
            <a:off x="584817" y="4815007"/>
            <a:ext cx="2630424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pc="-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pc="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сс</a:t>
            </a:r>
            <a:r>
              <a:rPr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йс</a:t>
            </a:r>
            <a:r>
              <a:rPr spc="-10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ой</a:t>
            </a:r>
          </a:p>
          <a:p>
            <a:pPr marL="3175" algn="ctr">
              <a:lnSpc>
                <a:spcPct val="100000"/>
              </a:lnSpc>
            </a:pP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spc="-3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дера</a:t>
            </a:r>
            <a:r>
              <a:rPr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ии</a:t>
            </a:r>
          </a:p>
          <a:p>
            <a:pPr marL="12065" marR="5080" indent="-635" algn="ctr">
              <a:lnSpc>
                <a:spcPct val="100000"/>
              </a:lnSpc>
              <a:spcBef>
                <a:spcPts val="25"/>
              </a:spcBef>
            </a:pP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(ф</a:t>
            </a:r>
            <a:r>
              <a:rPr spc="-2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</a:t>
            </a:r>
            <a:r>
              <a:rPr spc="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pc="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pc="-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ль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ный</a:t>
            </a:r>
            <a:r>
              <a:rPr spc="-2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pc="-8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pc="-2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pc="-1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б</a:t>
            </a:r>
            <a:r>
              <a:rPr spc="-8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pc="-2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еты</a:t>
            </a:r>
            <a:r>
              <a:rPr spc="-2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-3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spc="4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spc="-2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spc="-10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spc="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</a:t>
            </a:r>
            <a:r>
              <a:rPr spc="-2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енных вне</a:t>
            </a:r>
            <a:r>
              <a:rPr spc="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spc="-8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pc="-2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етн</a:t>
            </a:r>
            <a:r>
              <a:rPr spc="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spc="-3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spc="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ндов </a:t>
            </a:r>
            <a:r>
              <a:rPr spc="-4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pc="4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ссийс</a:t>
            </a:r>
            <a:r>
              <a:rPr spc="-7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ой</a:t>
            </a:r>
            <a:r>
              <a:rPr spc="-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spc="-2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</a:t>
            </a:r>
            <a:r>
              <a:rPr spc="5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ации)</a:t>
            </a:r>
          </a:p>
        </p:txBody>
      </p:sp>
      <p:cxnSp>
        <p:nvCxnSpPr>
          <p:cNvPr id="69" name="Соединительная линия уступом 68"/>
          <p:cNvCxnSpPr>
            <a:stCxn id="48" idx="3"/>
            <a:endCxn id="55" idx="0"/>
          </p:cNvCxnSpPr>
          <p:nvPr/>
        </p:nvCxnSpPr>
        <p:spPr>
          <a:xfrm>
            <a:off x="6688437" y="2240189"/>
            <a:ext cx="1091184" cy="573786"/>
          </a:xfrm>
          <a:prstGeom prst="bentConnector2">
            <a:avLst/>
          </a:prstGeom>
          <a:ln w="19050">
            <a:solidFill>
              <a:srgbClr val="9BBB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3276600" y="1981200"/>
            <a:ext cx="2934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Какие бывают бюджеты?</a:t>
            </a:r>
          </a:p>
        </p:txBody>
      </p:sp>
      <p:cxnSp>
        <p:nvCxnSpPr>
          <p:cNvPr id="74" name="Соединительная линия уступом 73"/>
          <p:cNvCxnSpPr>
            <a:stCxn id="48" idx="1"/>
            <a:endCxn id="52" idx="0"/>
          </p:cNvCxnSpPr>
          <p:nvPr/>
        </p:nvCxnSpPr>
        <p:spPr>
          <a:xfrm rot="10800000" flipV="1">
            <a:off x="1653141" y="2240189"/>
            <a:ext cx="1025652" cy="573786"/>
          </a:xfrm>
          <a:prstGeom prst="bentConnector2">
            <a:avLst/>
          </a:prstGeom>
          <a:ln w="19050">
            <a:solidFill>
              <a:srgbClr val="9BBB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>
            <a:stCxn id="53" idx="1"/>
            <a:endCxn id="67" idx="0"/>
          </p:cNvCxnSpPr>
          <p:nvPr/>
        </p:nvCxnSpPr>
        <p:spPr>
          <a:xfrm flipH="1">
            <a:off x="1900029" y="3862487"/>
            <a:ext cx="1760220" cy="842772"/>
          </a:xfrm>
          <a:prstGeom prst="straightConnector1">
            <a:avLst/>
          </a:prstGeom>
          <a:ln w="19050">
            <a:solidFill>
              <a:srgbClr val="9BBB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>
            <a:stCxn id="53" idx="2"/>
          </p:cNvCxnSpPr>
          <p:nvPr/>
        </p:nvCxnSpPr>
        <p:spPr>
          <a:xfrm>
            <a:off x="4708761" y="4462943"/>
            <a:ext cx="0" cy="266700"/>
          </a:xfrm>
          <a:prstGeom prst="straightConnector1">
            <a:avLst/>
          </a:prstGeom>
          <a:ln w="19050">
            <a:solidFill>
              <a:srgbClr val="9BBB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>
            <a:stCxn id="53" idx="3"/>
            <a:endCxn id="64" idx="0"/>
          </p:cNvCxnSpPr>
          <p:nvPr/>
        </p:nvCxnSpPr>
        <p:spPr>
          <a:xfrm>
            <a:off x="5757273" y="3862487"/>
            <a:ext cx="1997964" cy="867156"/>
          </a:xfrm>
          <a:prstGeom prst="straightConnector1">
            <a:avLst/>
          </a:prstGeom>
          <a:ln w="19050">
            <a:solidFill>
              <a:srgbClr val="9BBB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>
            <a:stCxn id="48" idx="2"/>
          </p:cNvCxnSpPr>
          <p:nvPr/>
        </p:nvCxnSpPr>
        <p:spPr>
          <a:xfrm flipH="1">
            <a:off x="4682090" y="2742347"/>
            <a:ext cx="1525" cy="410368"/>
          </a:xfrm>
          <a:prstGeom prst="straightConnector1">
            <a:avLst/>
          </a:prstGeom>
          <a:ln w="19050">
            <a:solidFill>
              <a:srgbClr val="9BBB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228600" y="193726"/>
            <a:ext cx="404393" cy="355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2759" y="201140"/>
            <a:ext cx="400361" cy="348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8094" y="557018"/>
            <a:ext cx="355600" cy="355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33120" y="208821"/>
            <a:ext cx="778508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3594" marR="5080" indent="-811530" algn="ctr">
              <a:lnSpc>
                <a:spcPct val="100000"/>
              </a:lnSpc>
              <a:tabLst>
                <a:tab pos="6005195" algn="l"/>
              </a:tabLs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РАСХОДЫ БЮДЖЕТА КАЛУЖСКОЙ ОБЛАСТИ </a:t>
            </a:r>
            <a:endParaRPr lang="en-US" b="1" dirty="0" smtClean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 marL="823594" marR="5080" indent="-811530" algn="ctr">
              <a:lnSpc>
                <a:spcPct val="100000"/>
              </a:lnSpc>
              <a:tabLst>
                <a:tab pos="6005195" algn="l"/>
              </a:tabLs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В СФЕРЕ ТУРИЗМА, 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bject 3"/>
          <p:cNvSpPr/>
          <p:nvPr/>
        </p:nvSpPr>
        <p:spPr>
          <a:xfrm>
            <a:off x="3032390" y="3810000"/>
            <a:ext cx="3073980" cy="30179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7" y="2926616"/>
            <a:ext cx="2833650" cy="2833650"/>
          </a:xfrm>
          <a:prstGeom prst="rect">
            <a:avLst/>
          </a:prstGeom>
        </p:spPr>
      </p:pic>
      <p:pic>
        <p:nvPicPr>
          <p:cNvPr id="2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000018"/>
            <a:ext cx="3042689" cy="3042689"/>
          </a:xfrm>
          <a:prstGeom prst="rect">
            <a:avLst/>
          </a:prstGeom>
        </p:spPr>
      </p:pic>
      <p:pic>
        <p:nvPicPr>
          <p:cNvPr id="2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555" y="2678840"/>
            <a:ext cx="2833650" cy="2833650"/>
          </a:xfrm>
          <a:prstGeom prst="rect">
            <a:avLst/>
          </a:prstGeom>
        </p:spPr>
      </p:pic>
      <p:sp>
        <p:nvSpPr>
          <p:cNvPr id="29" name="Rectangle 20"/>
          <p:cNvSpPr/>
          <p:nvPr/>
        </p:nvSpPr>
        <p:spPr>
          <a:xfrm>
            <a:off x="6084555" y="1113472"/>
            <a:ext cx="3056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Проведение </a:t>
            </a:r>
          </a:p>
          <a:p>
            <a:pPr marL="12700" marR="5080"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мероприятий по туризму</a:t>
            </a:r>
          </a:p>
          <a:p>
            <a:pPr marL="12700" marR="5080"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2015 (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отчет)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–10,4 </a:t>
            </a:r>
          </a:p>
          <a:p>
            <a:pPr marL="12700" marR="5080" algn="ctr"/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2016 (план)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– 7,6</a:t>
            </a:r>
          </a:p>
          <a:p>
            <a:pPr marL="12700" marR="5080"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2017 (план)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19,0 </a:t>
            </a:r>
          </a:p>
        </p:txBody>
      </p:sp>
      <p:sp>
        <p:nvSpPr>
          <p:cNvPr id="32" name="Rectangle 20"/>
          <p:cNvSpPr/>
          <p:nvPr/>
        </p:nvSpPr>
        <p:spPr>
          <a:xfrm>
            <a:off x="6265231" y="5257800"/>
            <a:ext cx="2652974" cy="14773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12700" marR="5080" algn="ctr"/>
            <a:r>
              <a:rPr lang="ru-RU" dirty="0" smtClean="0">
                <a:ln/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учреждений в сфере туризма</a:t>
            </a:r>
          </a:p>
          <a:p>
            <a:pPr marL="12700" marR="5080" algn="ctr"/>
            <a:r>
              <a:rPr lang="ru-RU" dirty="0" smtClean="0">
                <a:ln/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 (отчет) 16,6</a:t>
            </a:r>
          </a:p>
          <a:p>
            <a:pPr marL="12700" marR="5080" algn="ctr"/>
            <a:r>
              <a:rPr lang="ru-RU" dirty="0" smtClean="0">
                <a:ln/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 (план) – </a:t>
            </a:r>
            <a:r>
              <a:rPr lang="ru-RU" dirty="0">
                <a:ln/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13,5</a:t>
            </a:r>
          </a:p>
          <a:p>
            <a:pPr marL="12700" marR="5080" algn="ctr"/>
            <a:r>
              <a:rPr lang="ru-RU" dirty="0" smtClean="0">
                <a:ln/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2017 (план) – 16,9</a:t>
            </a:r>
            <a:endParaRPr lang="ru-RU" dirty="0">
              <a:ln/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20"/>
          <p:cNvSpPr/>
          <p:nvPr/>
        </p:nvSpPr>
        <p:spPr>
          <a:xfrm>
            <a:off x="-187568" y="1295400"/>
            <a:ext cx="3056385" cy="16312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12700" marR="5080"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Развитие аграрного туризма</a:t>
            </a:r>
            <a:endParaRPr lang="en-US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marL="12700" marR="5080"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2015 год 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отчет) –2,6 </a:t>
            </a:r>
          </a:p>
          <a:p>
            <a:pPr marL="12700" marR="5080"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(план) 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– 2</a:t>
            </a:r>
          </a:p>
          <a:p>
            <a:pPr marL="12700" marR="5080"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2017 (план) – 1,0 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368" y="3667524"/>
            <a:ext cx="1288908" cy="75606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298" y="1600200"/>
            <a:ext cx="1229102" cy="126113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590800"/>
            <a:ext cx="1676400" cy="22708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1" y="3736175"/>
            <a:ext cx="1214532" cy="121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7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17051" y="184168"/>
            <a:ext cx="706974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9765" marR="5080" indent="-635">
              <a:lnSpc>
                <a:spcPct val="100000"/>
              </a:lnSpc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РАСХОДЫ НА ПРОГРАМ</a:t>
            </a:r>
            <a:r>
              <a:rPr lang="ru-RU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М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У "РАЗВИТИЕ</a:t>
            </a:r>
            <a:r>
              <a:rPr lang="ru-RU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РЫНКА 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ТРУДА В КАЛУЖСКОЙ ОБЛАСТИ</a:t>
            </a:r>
            <a:endParaRPr lang="ru-RU" b="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5279" y="141829"/>
            <a:ext cx="355599" cy="355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4791" y="141828"/>
            <a:ext cx="355875" cy="3484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8226" y="349427"/>
            <a:ext cx="243352" cy="4867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499584349"/>
              </p:ext>
            </p:extLst>
          </p:nvPr>
        </p:nvGraphicFramePr>
        <p:xfrm>
          <a:off x="38905" y="486035"/>
          <a:ext cx="3970522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421929"/>
              </p:ext>
            </p:extLst>
          </p:nvPr>
        </p:nvGraphicFramePr>
        <p:xfrm>
          <a:off x="4114800" y="4524634"/>
          <a:ext cx="4724400" cy="14417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03641"/>
                <a:gridCol w="1077495"/>
                <a:gridCol w="1243264"/>
              </a:tblGrid>
              <a:tr h="381000"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endParaRPr lang="ru-RU" sz="13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Сумма, </a:t>
                      </a:r>
                    </a:p>
                    <a:p>
                      <a:pPr algn="ctr"/>
                      <a:r>
                        <a:rPr lang="ru-RU" sz="1200" b="0" i="1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 рублей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3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Выплата пособия по содействию </a:t>
                      </a:r>
                      <a:r>
                        <a:rPr lang="ru-RU" sz="1300" b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самозанятости</a:t>
                      </a:r>
                      <a:r>
                        <a:rPr lang="ru-RU" sz="13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безработных граждан в 2017 году</a:t>
                      </a:r>
                      <a:endParaRPr lang="ru-RU" sz="13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algn="ctr"/>
                      <a:endParaRPr lang="ru-RU" sz="10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  <a:p>
                      <a:pPr algn="ctr"/>
                      <a:endParaRPr lang="ru-RU" sz="10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Выплата пособий безработным гражданам в 2017 году</a:t>
                      </a:r>
                      <a:endParaRPr lang="ru-RU" sz="13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178</a:t>
                      </a: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12700</a:t>
                      </a: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011278"/>
              </p:ext>
            </p:extLst>
          </p:nvPr>
        </p:nvGraphicFramePr>
        <p:xfrm>
          <a:off x="4114800" y="1552834"/>
          <a:ext cx="4724400" cy="26914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62000"/>
                <a:gridCol w="914400"/>
                <a:gridCol w="762000"/>
                <a:gridCol w="838200"/>
                <a:gridCol w="838200"/>
                <a:gridCol w="609600"/>
              </a:tblGrid>
              <a:tr h="381000">
                <a:tc gridSpan="6"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 величины прожиточного минимума для трудоспособного</a:t>
                      </a:r>
                      <a:r>
                        <a:rPr lang="ru-RU" sz="1200" b="1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населения области, </a:t>
                      </a:r>
                      <a:r>
                        <a:rPr lang="ru-RU" sz="1200" b="0" i="1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200" b="0" i="1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endParaRPr lang="ru-RU" sz="1200" b="1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2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Период</a:t>
                      </a:r>
                      <a:endParaRPr lang="ru-RU" sz="12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 квартал</a:t>
                      </a:r>
                      <a:endParaRPr lang="ru-RU" sz="12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II квартал</a:t>
                      </a:r>
                      <a:endParaRPr lang="ru-RU" sz="12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en-US" sz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квартал</a:t>
                      </a:r>
                      <a:endParaRPr lang="ru-RU" sz="12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sz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sz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квартал</a:t>
                      </a:r>
                      <a:endParaRPr lang="ru-RU" sz="12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среднем за год</a:t>
                      </a: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en-US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 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10121</a:t>
                      </a: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10124</a:t>
                      </a: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10335</a:t>
                      </a:r>
                      <a:endParaRPr lang="ru-RU" sz="10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10100</a:t>
                      </a:r>
                      <a:endParaRPr lang="ru-RU" sz="10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00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10170</a:t>
                      </a:r>
                      <a:endParaRPr lang="ru-RU" sz="10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</a:p>
                    <a:p>
                      <a:pPr algn="ctr" fontAlgn="ctr"/>
                      <a:endParaRPr lang="ru-RU" sz="10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10540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10850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10700</a:t>
                      </a:r>
                      <a:endParaRPr lang="ru-RU" sz="1000" dirty="0"/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10650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10700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год</a:t>
                      </a:r>
                    </a:p>
                    <a:p>
                      <a:pPr algn="ctr" fontAlgn="ctr"/>
                      <a:endParaRPr lang="ru-RU" sz="10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11100</a:t>
                      </a: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11450</a:t>
                      </a: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11400</a:t>
                      </a:r>
                      <a:endParaRPr lang="ru-RU" sz="1000" dirty="0"/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11500</a:t>
                      </a: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11400</a:t>
                      </a: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год</a:t>
                      </a:r>
                    </a:p>
                    <a:p>
                      <a:pPr algn="ctr" fontAlgn="ctr"/>
                      <a:endParaRPr lang="ru-RU" sz="10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12100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12450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12310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12400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12400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41087" y="1371600"/>
            <a:ext cx="937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61967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8004" y="237254"/>
            <a:ext cx="735171" cy="489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62164" y="204456"/>
            <a:ext cx="816038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9765" marR="5080" indent="-635" algn="just">
              <a:lnSpc>
                <a:spcPct val="100000"/>
              </a:lnSpc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РАСХОДЫ НА ПРОГРАММУ</a:t>
            </a:r>
            <a:r>
              <a:rPr lang="ru-RU" sz="16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"ОКАЗАНИЕ СОДЕЙСТВИЯ ДОБРОВОЛЬНОМУ ПЕРЕСЕЛЕНИЮ В КАЛУЖСКУЮ ОБЛАСТЬ СООТЕЧЕСТВЕННИКОВ, ПРОЖИВАЮЩИХ ЗА РУБЕЖОМ", 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sz="1600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85690" y="81560"/>
            <a:ext cx="1053362" cy="789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2667000"/>
            <a:ext cx="6293982" cy="467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352799" y="3505200"/>
            <a:ext cx="41367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Выплаты соотечественникам по проекту переселения «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Территория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вселения – Калужская область»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987863" y="4325815"/>
            <a:ext cx="4267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Единовременные выплаты соотечественникам по проекту переселения «Сельское хозяйство»</a:t>
            </a:r>
            <a:endParaRPr lang="ru-RU" sz="1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40263" y="5006788"/>
            <a:ext cx="4267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Единовременное пособие соотечественникам по проекту переселения «Объекты туриндустрии»</a:t>
            </a:r>
            <a:endParaRPr lang="ru-RU" sz="1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987863" y="5766746"/>
            <a:ext cx="4267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Единовременное пособие соотечественникам по проекту переселения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«Образование»</a:t>
            </a: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16435" y="3657600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,570</a:t>
            </a:r>
            <a:r>
              <a:rPr lang="ru-RU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тыс. рублей</a:t>
            </a:r>
            <a:endParaRPr lang="ru-RU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04825" y="4387370"/>
            <a:ext cx="2069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0,</a:t>
            </a:r>
            <a:r>
              <a:rPr lang="ru-RU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0 тыс.  </a:t>
            </a:r>
            <a:r>
              <a:rPr lang="ru-RU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рублей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16435" y="5068343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0,2</a:t>
            </a:r>
            <a:r>
              <a:rPr lang="en-US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0 тыс. </a:t>
            </a:r>
            <a:r>
              <a:rPr lang="ru-RU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рублей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04800" y="5774366"/>
            <a:ext cx="2069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0,210 </a:t>
            </a:r>
            <a:r>
              <a:rPr lang="ru-RU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рублей</a:t>
            </a:r>
          </a:p>
        </p:txBody>
      </p:sp>
      <p:sp>
        <p:nvSpPr>
          <p:cNvPr id="29" name="object 20"/>
          <p:cNvSpPr/>
          <p:nvPr/>
        </p:nvSpPr>
        <p:spPr>
          <a:xfrm>
            <a:off x="5638800" y="1066800"/>
            <a:ext cx="2855584" cy="20199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531374428"/>
              </p:ext>
            </p:extLst>
          </p:nvPr>
        </p:nvGraphicFramePr>
        <p:xfrm>
          <a:off x="316435" y="762000"/>
          <a:ext cx="3950766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-1" y="-18669"/>
            <a:ext cx="9144001" cy="2110958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object 14"/>
          <p:cNvSpPr/>
          <p:nvPr/>
        </p:nvSpPr>
        <p:spPr>
          <a:xfrm>
            <a:off x="1606241" y="4641380"/>
            <a:ext cx="5400839" cy="129930"/>
          </a:xfrm>
          <a:custGeom>
            <a:avLst/>
            <a:gdLst/>
            <a:ahLst/>
            <a:cxnLst/>
            <a:rect l="l" t="t" r="r" b="b"/>
            <a:pathLst>
              <a:path w="5895975">
                <a:moveTo>
                  <a:pt x="0" y="0"/>
                </a:moveTo>
                <a:lnTo>
                  <a:pt x="5895796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4141" y="5438559"/>
            <a:ext cx="164592" cy="149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4141" y="5949099"/>
            <a:ext cx="164592" cy="149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141" y="6456591"/>
            <a:ext cx="164592" cy="149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11623" y="1057749"/>
            <a:ext cx="1561723" cy="10366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007080" y="1072792"/>
            <a:ext cx="1608204" cy="10252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18723" y="1045305"/>
            <a:ext cx="2595017" cy="10491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0705" y="101175"/>
            <a:ext cx="971237" cy="7421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91439" y="5172359"/>
            <a:ext cx="8271509" cy="148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1775" marR="278130" indent="-219710">
              <a:lnSpc>
                <a:spcPct val="121400"/>
              </a:lnSpc>
            </a:pPr>
            <a:r>
              <a:rPr sz="1400" b="1" dirty="0">
                <a:latin typeface="Times New Roman"/>
                <a:cs typeface="Times New Roman"/>
              </a:rPr>
              <a:t>Из областного бюджета в сфере физической культуры и спорта средства расходуются на: </a:t>
            </a:r>
            <a:r>
              <a:rPr sz="1400" b="1" spc="-5" dirty="0">
                <a:latin typeface="Times New Roman"/>
                <a:cs typeface="Times New Roman"/>
              </a:rPr>
              <a:t>п</a:t>
            </a:r>
            <a:r>
              <a:rPr sz="1400" b="1" dirty="0">
                <a:latin typeface="Times New Roman"/>
                <a:cs typeface="Times New Roman"/>
              </a:rPr>
              <a:t>р</a:t>
            </a:r>
            <a:r>
              <a:rPr sz="1400" b="1" spc="-35" dirty="0">
                <a:latin typeface="Times New Roman"/>
                <a:cs typeface="Times New Roman"/>
              </a:rPr>
              <a:t>о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30" dirty="0">
                <a:latin typeface="Times New Roman"/>
                <a:cs typeface="Times New Roman"/>
              </a:rPr>
              <a:t>е</a:t>
            </a:r>
            <a:r>
              <a:rPr sz="1400" b="1" dirty="0">
                <a:latin typeface="Times New Roman"/>
                <a:cs typeface="Times New Roman"/>
              </a:rPr>
              <a:t>де</a:t>
            </a:r>
            <a:r>
              <a:rPr sz="1400" b="1" spc="-10" dirty="0">
                <a:latin typeface="Times New Roman"/>
                <a:cs typeface="Times New Roman"/>
              </a:rPr>
              <a:t>н</a:t>
            </a:r>
            <a:r>
              <a:rPr sz="1400" b="1" spc="-5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е</a:t>
            </a:r>
            <a:r>
              <a:rPr sz="1400" b="1" spc="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ме</a:t>
            </a:r>
            <a:r>
              <a:rPr sz="1400" b="1" spc="-10" dirty="0">
                <a:latin typeface="Times New Roman"/>
                <a:cs typeface="Times New Roman"/>
              </a:rPr>
              <a:t>ж</a:t>
            </a:r>
            <a:r>
              <a:rPr sz="1400" b="1" dirty="0">
                <a:latin typeface="Times New Roman"/>
                <a:cs typeface="Times New Roman"/>
              </a:rPr>
              <a:t>рег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5" dirty="0">
                <a:latin typeface="Times New Roman"/>
                <a:cs typeface="Times New Roman"/>
              </a:rPr>
              <a:t>н</a:t>
            </a:r>
            <a:r>
              <a:rPr sz="1400" b="1" spc="15" dirty="0">
                <a:latin typeface="Times New Roman"/>
                <a:cs typeface="Times New Roman"/>
              </a:rPr>
              <a:t>а</a:t>
            </a:r>
            <a:r>
              <a:rPr sz="1400" b="1" dirty="0">
                <a:latin typeface="Times New Roman"/>
                <a:cs typeface="Times New Roman"/>
              </a:rPr>
              <a:t>льн</a:t>
            </a:r>
            <a:r>
              <a:rPr sz="1400" b="1" spc="-10" dirty="0">
                <a:latin typeface="Times New Roman"/>
                <a:cs typeface="Times New Roman"/>
              </a:rPr>
              <a:t>ы</a:t>
            </a:r>
            <a:r>
              <a:rPr sz="1400" b="1" dirty="0">
                <a:latin typeface="Times New Roman"/>
                <a:cs typeface="Times New Roman"/>
              </a:rPr>
              <a:t>х,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30" dirty="0">
                <a:latin typeface="Times New Roman"/>
                <a:cs typeface="Times New Roman"/>
              </a:rPr>
              <a:t>б</a:t>
            </a:r>
            <a:r>
              <a:rPr sz="1400" b="1" dirty="0">
                <a:latin typeface="Times New Roman"/>
                <a:cs typeface="Times New Roman"/>
              </a:rPr>
              <a:t>лас</a:t>
            </a:r>
            <a:r>
              <a:rPr sz="1400" b="1" spc="5" dirty="0">
                <a:latin typeface="Times New Roman"/>
                <a:cs typeface="Times New Roman"/>
              </a:rPr>
              <a:t>т</a:t>
            </a:r>
            <a:r>
              <a:rPr sz="1400" b="1" spc="-5" dirty="0">
                <a:latin typeface="Times New Roman"/>
                <a:cs typeface="Times New Roman"/>
              </a:rPr>
              <a:t>ны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r>
              <a:rPr sz="1400" b="1" spc="-3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и ме</a:t>
            </a:r>
            <a:r>
              <a:rPr sz="1400" b="1" spc="-10" dirty="0">
                <a:latin typeface="Times New Roman"/>
                <a:cs typeface="Times New Roman"/>
              </a:rPr>
              <a:t>ж</a:t>
            </a:r>
            <a:r>
              <a:rPr sz="1400" b="1" dirty="0">
                <a:latin typeface="Times New Roman"/>
                <a:cs typeface="Times New Roman"/>
              </a:rPr>
              <a:t>м</a:t>
            </a:r>
            <a:r>
              <a:rPr sz="1400" b="1" spc="5" dirty="0">
                <a:latin typeface="Times New Roman"/>
                <a:cs typeface="Times New Roman"/>
              </a:rPr>
              <a:t>у</a:t>
            </a:r>
            <a:r>
              <a:rPr sz="1400" b="1" spc="-5" dirty="0">
                <a:latin typeface="Times New Roman"/>
                <a:cs typeface="Times New Roman"/>
              </a:rPr>
              <a:t>ницип</a:t>
            </a:r>
            <a:r>
              <a:rPr sz="1400" b="1" spc="15" dirty="0">
                <a:latin typeface="Times New Roman"/>
                <a:cs typeface="Times New Roman"/>
              </a:rPr>
              <a:t>а</a:t>
            </a:r>
            <a:r>
              <a:rPr sz="1400" b="1" dirty="0">
                <a:latin typeface="Times New Roman"/>
                <a:cs typeface="Times New Roman"/>
              </a:rPr>
              <a:t>льн</a:t>
            </a:r>
            <a:r>
              <a:rPr sz="1400" b="1" spc="-10" dirty="0">
                <a:latin typeface="Times New Roman"/>
                <a:cs typeface="Times New Roman"/>
              </a:rPr>
              <a:t>ы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ф</a:t>
            </a:r>
            <a:r>
              <a:rPr sz="1400" b="1" spc="-5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з</a:t>
            </a:r>
            <a:r>
              <a:rPr sz="1400" b="1" spc="-30" dirty="0">
                <a:latin typeface="Times New Roman"/>
                <a:cs typeface="Times New Roman"/>
              </a:rPr>
              <a:t>ку</a:t>
            </a:r>
            <a:r>
              <a:rPr sz="1400" b="1" dirty="0">
                <a:latin typeface="Times New Roman"/>
                <a:cs typeface="Times New Roman"/>
              </a:rPr>
              <a:t>л</a:t>
            </a:r>
            <a:r>
              <a:rPr sz="1400" b="1" spc="-50" dirty="0">
                <a:latin typeface="Times New Roman"/>
                <a:cs typeface="Times New Roman"/>
              </a:rPr>
              <a:t>ь</a:t>
            </a:r>
            <a:r>
              <a:rPr sz="1400" b="1" spc="-20" dirty="0">
                <a:latin typeface="Times New Roman"/>
                <a:cs typeface="Times New Roman"/>
              </a:rPr>
              <a:t>т</a:t>
            </a:r>
            <a:r>
              <a:rPr sz="1400" b="1" dirty="0">
                <a:latin typeface="Times New Roman"/>
                <a:cs typeface="Times New Roman"/>
              </a:rPr>
              <a:t>ур</a:t>
            </a:r>
            <a:r>
              <a:rPr sz="1400" b="1" spc="-10" dirty="0">
                <a:latin typeface="Times New Roman"/>
                <a:cs typeface="Times New Roman"/>
              </a:rPr>
              <a:t>н</a:t>
            </a:r>
            <a:r>
              <a:rPr sz="1400" b="1" spc="-5" dirty="0">
                <a:latin typeface="Times New Roman"/>
                <a:cs typeface="Times New Roman"/>
              </a:rPr>
              <a:t>ы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r>
              <a:rPr sz="1400" b="1" spc="-2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и спо</a:t>
            </a:r>
            <a:r>
              <a:rPr sz="1400" b="1" spc="-25" dirty="0">
                <a:latin typeface="Times New Roman"/>
                <a:cs typeface="Times New Roman"/>
              </a:rPr>
              <a:t>р</a:t>
            </a:r>
            <a:r>
              <a:rPr sz="1400" b="1" spc="5" dirty="0">
                <a:latin typeface="Times New Roman"/>
                <a:cs typeface="Times New Roman"/>
              </a:rPr>
              <a:t>т</a:t>
            </a:r>
            <a:r>
              <a:rPr sz="1400" b="1" spc="-5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10" dirty="0">
                <a:latin typeface="Times New Roman"/>
                <a:cs typeface="Times New Roman"/>
              </a:rPr>
              <a:t>н</a:t>
            </a:r>
            <a:r>
              <a:rPr sz="1400" b="1" spc="-5" dirty="0">
                <a:latin typeface="Times New Roman"/>
                <a:cs typeface="Times New Roman"/>
              </a:rPr>
              <a:t>ы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400" b="1" dirty="0">
                <a:latin typeface="Times New Roman"/>
                <a:cs typeface="Times New Roman"/>
              </a:rPr>
              <a:t>меро</a:t>
            </a:r>
            <a:r>
              <a:rPr sz="1400" b="1" spc="-5" dirty="0">
                <a:latin typeface="Times New Roman"/>
                <a:cs typeface="Times New Roman"/>
              </a:rPr>
              <a:t>п</a:t>
            </a:r>
            <a:r>
              <a:rPr sz="1400" b="1" dirty="0">
                <a:latin typeface="Times New Roman"/>
                <a:cs typeface="Times New Roman"/>
              </a:rPr>
              <a:t>р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ятий</a:t>
            </a:r>
            <a:r>
              <a:rPr sz="1400" b="1" spc="-10" dirty="0">
                <a:latin typeface="Times New Roman"/>
                <a:cs typeface="Times New Roman"/>
              </a:rPr>
              <a:t> н</a:t>
            </a:r>
            <a:r>
              <a:rPr sz="1400" b="1" dirty="0">
                <a:latin typeface="Times New Roman"/>
                <a:cs typeface="Times New Roman"/>
              </a:rPr>
              <a:t>а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терр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spc="-20" dirty="0">
                <a:latin typeface="Times New Roman"/>
                <a:cs typeface="Times New Roman"/>
              </a:rPr>
              <a:t>т</a:t>
            </a:r>
            <a:r>
              <a:rPr sz="1400" b="1" dirty="0">
                <a:latin typeface="Times New Roman"/>
                <a:cs typeface="Times New Roman"/>
              </a:rPr>
              <a:t>ор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и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30" dirty="0">
                <a:latin typeface="Times New Roman"/>
                <a:cs typeface="Times New Roman"/>
              </a:rPr>
              <a:t>б</a:t>
            </a:r>
            <a:r>
              <a:rPr sz="1400" b="1" dirty="0">
                <a:latin typeface="Times New Roman"/>
                <a:cs typeface="Times New Roman"/>
              </a:rPr>
              <a:t>лас</a:t>
            </a:r>
            <a:r>
              <a:rPr sz="1400" b="1" spc="5" dirty="0">
                <a:latin typeface="Times New Roman"/>
                <a:cs typeface="Times New Roman"/>
              </a:rPr>
              <a:t>т</a:t>
            </a:r>
            <a:r>
              <a:rPr sz="1400" b="1" dirty="0">
                <a:latin typeface="Times New Roman"/>
                <a:cs typeface="Times New Roman"/>
              </a:rPr>
              <a:t>и</a:t>
            </a:r>
            <a:endParaRPr sz="1400" dirty="0">
              <a:latin typeface="Times New Roman"/>
              <a:cs typeface="Times New Roman"/>
            </a:endParaRPr>
          </a:p>
          <a:p>
            <a:pPr marL="227329">
              <a:lnSpc>
                <a:spcPct val="100000"/>
              </a:lnSpc>
              <a:spcBef>
                <a:spcPts val="325"/>
              </a:spcBef>
            </a:pP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20" dirty="0">
                <a:latin typeface="Times New Roman"/>
                <a:cs typeface="Times New Roman"/>
              </a:rPr>
              <a:t>б</a:t>
            </a:r>
            <a:r>
              <a:rPr sz="1400" b="1" spc="5" dirty="0">
                <a:latin typeface="Times New Roman"/>
                <a:cs typeface="Times New Roman"/>
              </a:rPr>
              <a:t>е</a:t>
            </a:r>
            <a:r>
              <a:rPr sz="1400" b="1" dirty="0">
                <a:latin typeface="Times New Roman"/>
                <a:cs typeface="Times New Roman"/>
              </a:rPr>
              <a:t>с</a:t>
            </a:r>
            <a:r>
              <a:rPr sz="1400" b="1" spc="-10" dirty="0">
                <a:latin typeface="Times New Roman"/>
                <a:cs typeface="Times New Roman"/>
              </a:rPr>
              <a:t>п</a:t>
            </a:r>
            <a:r>
              <a:rPr sz="1400" b="1" spc="-40" dirty="0">
                <a:latin typeface="Times New Roman"/>
                <a:cs typeface="Times New Roman"/>
              </a:rPr>
              <a:t>е</a:t>
            </a:r>
            <a:r>
              <a:rPr sz="1400" b="1" dirty="0">
                <a:latin typeface="Times New Roman"/>
                <a:cs typeface="Times New Roman"/>
              </a:rPr>
              <a:t>че</a:t>
            </a:r>
            <a:r>
              <a:rPr sz="1400" b="1" spc="-10" dirty="0">
                <a:latin typeface="Times New Roman"/>
                <a:cs typeface="Times New Roman"/>
              </a:rPr>
              <a:t>ни</a:t>
            </a:r>
            <a:r>
              <a:rPr sz="1400" b="1" dirty="0">
                <a:latin typeface="Times New Roman"/>
                <a:cs typeface="Times New Roman"/>
              </a:rPr>
              <a:t>е</a:t>
            </a:r>
            <a:r>
              <a:rPr sz="1400" b="1" spc="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учас</a:t>
            </a:r>
            <a:r>
              <a:rPr sz="1400" b="1" spc="5" dirty="0">
                <a:latin typeface="Times New Roman"/>
                <a:cs typeface="Times New Roman"/>
              </a:rPr>
              <a:t>т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я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spc="5" dirty="0">
                <a:latin typeface="Times New Roman"/>
                <a:cs typeface="Times New Roman"/>
              </a:rPr>
              <a:t>с</a:t>
            </a:r>
            <a:r>
              <a:rPr sz="1400" b="1" spc="-20" dirty="0">
                <a:latin typeface="Times New Roman"/>
                <a:cs typeface="Times New Roman"/>
              </a:rPr>
              <a:t>б</a:t>
            </a:r>
            <a:r>
              <a:rPr sz="1400" b="1" dirty="0">
                <a:latin typeface="Times New Roman"/>
                <a:cs typeface="Times New Roman"/>
              </a:rPr>
              <a:t>ор</a:t>
            </a:r>
            <a:r>
              <a:rPr sz="1400" b="1" spc="-10" dirty="0">
                <a:latin typeface="Times New Roman"/>
                <a:cs typeface="Times New Roman"/>
              </a:rPr>
              <a:t>ны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-30" dirty="0">
                <a:latin typeface="Times New Roman"/>
                <a:cs typeface="Times New Roman"/>
              </a:rPr>
              <a:t>к</a:t>
            </a:r>
            <a:r>
              <a:rPr sz="1400" b="1" spc="-20" dirty="0">
                <a:latin typeface="Times New Roman"/>
                <a:cs typeface="Times New Roman"/>
              </a:rPr>
              <a:t>о</a:t>
            </a:r>
            <a:r>
              <a:rPr sz="1400" b="1" spc="-10" dirty="0">
                <a:latin typeface="Times New Roman"/>
                <a:cs typeface="Times New Roman"/>
              </a:rPr>
              <a:t>м</a:t>
            </a:r>
            <a:r>
              <a:rPr sz="1400" b="1" dirty="0">
                <a:latin typeface="Times New Roman"/>
                <a:cs typeface="Times New Roman"/>
              </a:rPr>
              <a:t>а</a:t>
            </a:r>
            <a:r>
              <a:rPr sz="1400" b="1" spc="-10" dirty="0">
                <a:latin typeface="Times New Roman"/>
                <a:cs typeface="Times New Roman"/>
              </a:rPr>
              <a:t>н</a:t>
            </a:r>
            <a:r>
              <a:rPr sz="1400" b="1" dirty="0">
                <a:latin typeface="Times New Roman"/>
                <a:cs typeface="Times New Roman"/>
              </a:rPr>
              <a:t>д и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в</a:t>
            </a:r>
            <a:r>
              <a:rPr sz="1400" b="1" spc="-25" dirty="0">
                <a:latin typeface="Times New Roman"/>
                <a:cs typeface="Times New Roman"/>
              </a:rPr>
              <a:t>е</a:t>
            </a:r>
            <a:r>
              <a:rPr sz="1400" b="1" dirty="0">
                <a:latin typeface="Times New Roman"/>
                <a:cs typeface="Times New Roman"/>
              </a:rPr>
              <a:t>ду</a:t>
            </a:r>
            <a:r>
              <a:rPr sz="1400" b="1" spc="-10" dirty="0">
                <a:latin typeface="Times New Roman"/>
                <a:cs typeface="Times New Roman"/>
              </a:rPr>
              <a:t>щи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r>
              <a:rPr sz="1400" b="1" spc="1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с</a:t>
            </a:r>
            <a:r>
              <a:rPr sz="1400" b="1" spc="-10" dirty="0">
                <a:latin typeface="Times New Roman"/>
                <a:cs typeface="Times New Roman"/>
              </a:rPr>
              <a:t>п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30" dirty="0">
                <a:latin typeface="Times New Roman"/>
                <a:cs typeface="Times New Roman"/>
              </a:rPr>
              <a:t>р</a:t>
            </a:r>
            <a:r>
              <a:rPr sz="1400" b="1" spc="15" dirty="0">
                <a:latin typeface="Times New Roman"/>
                <a:cs typeface="Times New Roman"/>
              </a:rPr>
              <a:t>т</a:t>
            </a:r>
            <a:r>
              <a:rPr sz="1400" b="1" dirty="0">
                <a:latin typeface="Times New Roman"/>
                <a:cs typeface="Times New Roman"/>
              </a:rPr>
              <a:t>сме</a:t>
            </a:r>
            <a:r>
              <a:rPr sz="1400" b="1" spc="-5" dirty="0">
                <a:latin typeface="Times New Roman"/>
                <a:cs typeface="Times New Roman"/>
              </a:rPr>
              <a:t>н</a:t>
            </a:r>
            <a:r>
              <a:rPr sz="1400" b="1" spc="-35" dirty="0">
                <a:latin typeface="Times New Roman"/>
                <a:cs typeface="Times New Roman"/>
              </a:rPr>
              <a:t>о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35" dirty="0">
                <a:latin typeface="Times New Roman"/>
                <a:cs typeface="Times New Roman"/>
              </a:rPr>
              <a:t>б</a:t>
            </a:r>
            <a:r>
              <a:rPr sz="1400" b="1" dirty="0">
                <a:latin typeface="Times New Roman"/>
                <a:cs typeface="Times New Roman"/>
              </a:rPr>
              <a:t>л</a:t>
            </a:r>
            <a:r>
              <a:rPr sz="1400" b="1" spc="5" dirty="0">
                <a:latin typeface="Times New Roman"/>
                <a:cs typeface="Times New Roman"/>
              </a:rPr>
              <a:t>а</a:t>
            </a:r>
            <a:r>
              <a:rPr sz="1400" b="1" dirty="0">
                <a:latin typeface="Times New Roman"/>
                <a:cs typeface="Times New Roman"/>
              </a:rPr>
              <a:t>сти</a:t>
            </a:r>
            <a:r>
              <a:rPr sz="1400" b="1" spc="-3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1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с</a:t>
            </a:r>
            <a:r>
              <a:rPr sz="1400" b="1" spc="-10" dirty="0">
                <a:latin typeface="Times New Roman"/>
                <a:cs typeface="Times New Roman"/>
              </a:rPr>
              <a:t>п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30" dirty="0">
                <a:latin typeface="Times New Roman"/>
                <a:cs typeface="Times New Roman"/>
              </a:rPr>
              <a:t>р</a:t>
            </a:r>
            <a:r>
              <a:rPr sz="1400" b="1" dirty="0">
                <a:latin typeface="Times New Roman"/>
                <a:cs typeface="Times New Roman"/>
              </a:rPr>
              <a:t>т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10" dirty="0">
                <a:latin typeface="Times New Roman"/>
                <a:cs typeface="Times New Roman"/>
              </a:rPr>
              <a:t>ны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меро</a:t>
            </a:r>
            <a:r>
              <a:rPr sz="1400" b="1" spc="-10" dirty="0">
                <a:latin typeface="Times New Roman"/>
                <a:cs typeface="Times New Roman"/>
              </a:rPr>
              <a:t>п</a:t>
            </a:r>
            <a:r>
              <a:rPr sz="1400" b="1" dirty="0">
                <a:latin typeface="Times New Roman"/>
                <a:cs typeface="Times New Roman"/>
              </a:rPr>
              <a:t>р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spc="-5" dirty="0">
                <a:latin typeface="Times New Roman"/>
                <a:cs typeface="Times New Roman"/>
              </a:rPr>
              <a:t>я</a:t>
            </a:r>
            <a:r>
              <a:rPr sz="1400" b="1" dirty="0">
                <a:latin typeface="Times New Roman"/>
                <a:cs typeface="Times New Roman"/>
              </a:rPr>
              <a:t>т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spc="-5" dirty="0">
                <a:latin typeface="Times New Roman"/>
                <a:cs typeface="Times New Roman"/>
              </a:rPr>
              <a:t>я</a:t>
            </a:r>
            <a:r>
              <a:rPr sz="1400" b="1" dirty="0">
                <a:latin typeface="Times New Roman"/>
                <a:cs typeface="Times New Roman"/>
              </a:rPr>
              <a:t>х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1400" b="1" dirty="0">
                <a:latin typeface="Times New Roman"/>
                <a:cs typeface="Times New Roman"/>
              </a:rPr>
              <a:t>различ</a:t>
            </a:r>
            <a:r>
              <a:rPr sz="1400" b="1" spc="-10" dirty="0">
                <a:latin typeface="Times New Roman"/>
                <a:cs typeface="Times New Roman"/>
              </a:rPr>
              <a:t>н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40" dirty="0">
                <a:latin typeface="Times New Roman"/>
                <a:cs typeface="Times New Roman"/>
              </a:rPr>
              <a:t>г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3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ур</a:t>
            </a:r>
            <a:r>
              <a:rPr sz="1400" b="1" spc="-35" dirty="0">
                <a:latin typeface="Times New Roman"/>
                <a:cs typeface="Times New Roman"/>
              </a:rPr>
              <a:t>о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10" dirty="0">
                <a:latin typeface="Times New Roman"/>
                <a:cs typeface="Times New Roman"/>
              </a:rPr>
              <a:t>н</a:t>
            </a:r>
            <a:r>
              <a:rPr sz="1400" b="1" dirty="0">
                <a:latin typeface="Times New Roman"/>
                <a:cs typeface="Times New Roman"/>
              </a:rPr>
              <a:t>я</a:t>
            </a:r>
            <a:endParaRPr sz="1400" dirty="0">
              <a:latin typeface="Times New Roman"/>
              <a:cs typeface="Times New Roman"/>
            </a:endParaRPr>
          </a:p>
          <a:p>
            <a:pPr marL="227329">
              <a:lnSpc>
                <a:spcPct val="100000"/>
              </a:lnSpc>
              <a:spcBef>
                <a:spcPts val="320"/>
              </a:spcBef>
            </a:pPr>
            <a:r>
              <a:rPr sz="1400" b="1" dirty="0">
                <a:latin typeface="Times New Roman"/>
                <a:cs typeface="Times New Roman"/>
              </a:rPr>
              <a:t>с</a:t>
            </a:r>
            <a:r>
              <a:rPr sz="1400" b="1" spc="5" dirty="0">
                <a:latin typeface="Times New Roman"/>
                <a:cs typeface="Times New Roman"/>
              </a:rPr>
              <a:t>о</a:t>
            </a:r>
            <a:r>
              <a:rPr sz="1400" b="1" spc="-25" dirty="0">
                <a:latin typeface="Times New Roman"/>
                <a:cs typeface="Times New Roman"/>
              </a:rPr>
              <a:t>з</a:t>
            </a:r>
            <a:r>
              <a:rPr sz="1400" b="1" dirty="0">
                <a:latin typeface="Times New Roman"/>
                <a:cs typeface="Times New Roman"/>
              </a:rPr>
              <a:t>дан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е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и разв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spc="5" dirty="0">
                <a:latin typeface="Times New Roman"/>
                <a:cs typeface="Times New Roman"/>
              </a:rPr>
              <a:t>т</a:t>
            </a:r>
            <a:r>
              <a:rPr sz="1400" b="1" spc="-5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е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спо</a:t>
            </a:r>
            <a:r>
              <a:rPr sz="1400" b="1" spc="-25" dirty="0">
                <a:latin typeface="Times New Roman"/>
                <a:cs typeface="Times New Roman"/>
              </a:rPr>
              <a:t>р</a:t>
            </a:r>
            <a:r>
              <a:rPr sz="1400" b="1" spc="5" dirty="0">
                <a:latin typeface="Times New Roman"/>
                <a:cs typeface="Times New Roman"/>
              </a:rPr>
              <a:t>т</a:t>
            </a:r>
            <a:r>
              <a:rPr sz="1400" b="1" spc="-5" dirty="0">
                <a:latin typeface="Times New Roman"/>
                <a:cs typeface="Times New Roman"/>
              </a:rPr>
              <a:t>и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10" dirty="0">
                <a:latin typeface="Times New Roman"/>
                <a:cs typeface="Times New Roman"/>
              </a:rPr>
              <a:t>н</a:t>
            </a:r>
            <a:r>
              <a:rPr sz="1400" b="1" dirty="0">
                <a:latin typeface="Times New Roman"/>
                <a:cs typeface="Times New Roman"/>
              </a:rPr>
              <a:t>ой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Times New Roman"/>
                <a:cs typeface="Times New Roman"/>
              </a:rPr>
              <a:t>и</a:t>
            </a:r>
            <a:r>
              <a:rPr sz="1400" b="1" spc="-5" dirty="0">
                <a:latin typeface="Times New Roman"/>
                <a:cs typeface="Times New Roman"/>
              </a:rPr>
              <a:t>н</a:t>
            </a:r>
            <a:r>
              <a:rPr sz="1400" b="1" spc="-15" dirty="0">
                <a:latin typeface="Times New Roman"/>
                <a:cs typeface="Times New Roman"/>
              </a:rPr>
              <a:t>ф</a:t>
            </a:r>
            <a:r>
              <a:rPr sz="1400" b="1" dirty="0">
                <a:latin typeface="Times New Roman"/>
                <a:cs typeface="Times New Roman"/>
              </a:rPr>
              <a:t>рас</a:t>
            </a:r>
            <a:r>
              <a:rPr sz="1400" b="1" spc="15" dirty="0">
                <a:latin typeface="Times New Roman"/>
                <a:cs typeface="Times New Roman"/>
              </a:rPr>
              <a:t>т</a:t>
            </a:r>
            <a:r>
              <a:rPr sz="1400" b="1" spc="-30" dirty="0">
                <a:latin typeface="Times New Roman"/>
                <a:cs typeface="Times New Roman"/>
              </a:rPr>
              <a:t>р</a:t>
            </a:r>
            <a:r>
              <a:rPr sz="1400" b="1" dirty="0">
                <a:latin typeface="Times New Roman"/>
                <a:cs typeface="Times New Roman"/>
              </a:rPr>
              <a:t>у</a:t>
            </a:r>
            <a:r>
              <a:rPr sz="1400" b="1" spc="-5" dirty="0">
                <a:latin typeface="Times New Roman"/>
                <a:cs typeface="Times New Roman"/>
              </a:rPr>
              <a:t>к</a:t>
            </a:r>
            <a:r>
              <a:rPr sz="1400" b="1" spc="-20" dirty="0">
                <a:latin typeface="Times New Roman"/>
                <a:cs typeface="Times New Roman"/>
              </a:rPr>
              <a:t>т</a:t>
            </a:r>
            <a:r>
              <a:rPr sz="1400" b="1" dirty="0">
                <a:latin typeface="Times New Roman"/>
                <a:cs typeface="Times New Roman"/>
              </a:rPr>
              <a:t>уры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в</a:t>
            </a:r>
            <a:r>
              <a:rPr sz="1400" b="1" spc="-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о</a:t>
            </a:r>
            <a:r>
              <a:rPr sz="1400" b="1" spc="-30" dirty="0">
                <a:latin typeface="Times New Roman"/>
                <a:cs typeface="Times New Roman"/>
              </a:rPr>
              <a:t>б</a:t>
            </a:r>
            <a:r>
              <a:rPr sz="1400" b="1" dirty="0">
                <a:latin typeface="Times New Roman"/>
                <a:cs typeface="Times New Roman"/>
              </a:rPr>
              <a:t>лас</a:t>
            </a:r>
            <a:r>
              <a:rPr sz="1400" b="1" spc="5" dirty="0">
                <a:latin typeface="Times New Roman"/>
                <a:cs typeface="Times New Roman"/>
              </a:rPr>
              <a:t>т</a:t>
            </a:r>
            <a:r>
              <a:rPr sz="1400" b="1" dirty="0">
                <a:latin typeface="Times New Roman"/>
                <a:cs typeface="Times New Roman"/>
              </a:rPr>
              <a:t>и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65380" y="1045305"/>
            <a:ext cx="1507368" cy="10491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Группа 2"/>
          <p:cNvGrpSpPr/>
          <p:nvPr/>
        </p:nvGrpSpPr>
        <p:grpSpPr>
          <a:xfrm>
            <a:off x="2180644" y="2445543"/>
            <a:ext cx="4212121" cy="2456295"/>
            <a:chOff x="1960079" y="2445543"/>
            <a:chExt cx="4212121" cy="2456295"/>
          </a:xfrm>
        </p:grpSpPr>
        <p:sp>
          <p:nvSpPr>
            <p:cNvPr id="5" name="object 5"/>
            <p:cNvSpPr/>
            <p:nvPr/>
          </p:nvSpPr>
          <p:spPr>
            <a:xfrm>
              <a:off x="3574208" y="2722542"/>
              <a:ext cx="985092" cy="1925658"/>
            </a:xfrm>
            <a:prstGeom prst="rect">
              <a:avLst/>
            </a:prstGeom>
            <a:solidFill>
              <a:srgbClr val="9BBB59"/>
            </a:solidFill>
          </p:spPr>
          <p:txBody>
            <a:bodyPr wrap="square" lIns="0" tIns="0" rIns="0" bIns="0" rtlCol="0"/>
            <a:lstStyle/>
            <a:p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960079" y="2767072"/>
              <a:ext cx="985092" cy="1881128"/>
            </a:xfrm>
            <a:prstGeom prst="rect">
              <a:avLst/>
            </a:prstGeom>
            <a:solidFill>
              <a:srgbClr val="9BBB59"/>
            </a:solidFill>
          </p:spPr>
          <p:txBody>
            <a:bodyPr wrap="square" lIns="0" tIns="0" rIns="0" bIns="0" rtlCol="0"/>
            <a:lstStyle/>
            <a:p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3823625" y="2445543"/>
              <a:ext cx="631827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800" b="1" dirty="0" smtClean="0">
                  <a:solidFill>
                    <a:srgbClr val="16375E"/>
                  </a:solidFill>
                  <a:latin typeface="Times New Roman" pitchFamily="18" charset="0"/>
                  <a:cs typeface="Times New Roman" pitchFamily="18" charset="0"/>
                </a:rPr>
                <a:t>952,2</a:t>
              </a:r>
              <a:endParaRPr sz="1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2143789" y="2490072"/>
              <a:ext cx="653393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1800" b="1" dirty="0" smtClean="0">
                  <a:solidFill>
                    <a:srgbClr val="16375E"/>
                  </a:solidFill>
                  <a:latin typeface="Times New Roman" pitchFamily="18" charset="0"/>
                  <a:cs typeface="Times New Roman" pitchFamily="18" charset="0"/>
                </a:rPr>
                <a:t>927,7</a:t>
              </a:r>
              <a:endParaRPr sz="1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1970198" y="4655617"/>
              <a:ext cx="1137545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1600" b="1" spc="-10" dirty="0">
                  <a:solidFill>
                    <a:srgbClr val="16375E"/>
                  </a:solidFill>
                  <a:latin typeface="Times New Roman" pitchFamily="18" charset="0"/>
                  <a:cs typeface="Times New Roman" pitchFamily="18" charset="0"/>
                </a:rPr>
                <a:t>2015</a:t>
              </a:r>
              <a:r>
                <a:rPr sz="1600" b="1" spc="10" dirty="0">
                  <a:solidFill>
                    <a:srgbClr val="16375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sz="1600" b="1" spc="-15" dirty="0">
                  <a:solidFill>
                    <a:srgbClr val="16375E"/>
                  </a:solidFill>
                  <a:latin typeface="Times New Roman" pitchFamily="18" charset="0"/>
                  <a:cs typeface="Times New Roman" pitchFamily="18" charset="0"/>
                </a:rPr>
                <a:t>г</a:t>
              </a:r>
              <a:r>
                <a:rPr sz="1600" b="1" spc="-10" dirty="0">
                  <a:solidFill>
                    <a:srgbClr val="16375E"/>
                  </a:solidFill>
                  <a:latin typeface="Times New Roman" pitchFamily="18" charset="0"/>
                  <a:cs typeface="Times New Roman" pitchFamily="18" charset="0"/>
                </a:rPr>
                <a:t>од</a:t>
              </a:r>
              <a:endParaRPr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3644288" y="4648200"/>
              <a:ext cx="947079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1600" b="1" spc="-10" dirty="0">
                  <a:solidFill>
                    <a:srgbClr val="16375E"/>
                  </a:solidFill>
                  <a:latin typeface="Times New Roman" pitchFamily="18" charset="0"/>
                  <a:cs typeface="Times New Roman" pitchFamily="18" charset="0"/>
                </a:rPr>
                <a:t>2016</a:t>
              </a:r>
              <a:r>
                <a:rPr sz="1600" b="1" spc="10" dirty="0">
                  <a:solidFill>
                    <a:srgbClr val="16375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sz="1600" b="1" spc="-15" dirty="0">
                  <a:solidFill>
                    <a:srgbClr val="16375E"/>
                  </a:solidFill>
                  <a:latin typeface="Times New Roman" pitchFamily="18" charset="0"/>
                  <a:cs typeface="Times New Roman" pitchFamily="18" charset="0"/>
                </a:rPr>
                <a:t>г</a:t>
              </a:r>
              <a:r>
                <a:rPr sz="1600" b="1" spc="-10" dirty="0">
                  <a:solidFill>
                    <a:srgbClr val="16375E"/>
                  </a:solidFill>
                  <a:latin typeface="Times New Roman" pitchFamily="18" charset="0"/>
                  <a:cs typeface="Times New Roman" pitchFamily="18" charset="0"/>
                </a:rPr>
                <a:t>од</a:t>
              </a:r>
              <a:endParaRPr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bject 5"/>
            <p:cNvSpPr/>
            <p:nvPr/>
          </p:nvSpPr>
          <p:spPr>
            <a:xfrm>
              <a:off x="5187108" y="2895600"/>
              <a:ext cx="985092" cy="1752600"/>
            </a:xfrm>
            <a:prstGeom prst="rect">
              <a:avLst/>
            </a:prstGeom>
            <a:solidFill>
              <a:srgbClr val="9BBB59"/>
            </a:solidFill>
          </p:spPr>
          <p:txBody>
            <a:bodyPr wrap="square" lIns="0" tIns="0" rIns="0" bIns="0" rtlCol="0"/>
            <a:lstStyle/>
            <a:p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object 13"/>
            <p:cNvSpPr txBox="1"/>
            <p:nvPr/>
          </p:nvSpPr>
          <p:spPr>
            <a:xfrm>
              <a:off x="5206388" y="4648200"/>
              <a:ext cx="947079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sz="1600" b="1" spc="-10" dirty="0" smtClean="0">
                  <a:solidFill>
                    <a:srgbClr val="16375E"/>
                  </a:solidFill>
                  <a:latin typeface="Times New Roman" pitchFamily="18" charset="0"/>
                  <a:cs typeface="Times New Roman" pitchFamily="18" charset="0"/>
                </a:rPr>
                <a:t>201</a:t>
              </a:r>
              <a:r>
                <a:rPr lang="ru-RU" sz="1600" b="1" spc="-10" dirty="0" smtClean="0">
                  <a:solidFill>
                    <a:srgbClr val="16375E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r>
                <a:rPr sz="1600" b="1" spc="10" dirty="0" smtClean="0">
                  <a:solidFill>
                    <a:srgbClr val="16375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sz="1600" b="1" spc="-15" dirty="0">
                  <a:solidFill>
                    <a:srgbClr val="16375E"/>
                  </a:solidFill>
                  <a:latin typeface="Times New Roman" pitchFamily="18" charset="0"/>
                  <a:cs typeface="Times New Roman" pitchFamily="18" charset="0"/>
                </a:rPr>
                <a:t>г</a:t>
              </a:r>
              <a:r>
                <a:rPr sz="1600" b="1" spc="-10" dirty="0">
                  <a:solidFill>
                    <a:srgbClr val="16375E"/>
                  </a:solidFill>
                  <a:latin typeface="Times New Roman" pitchFamily="18" charset="0"/>
                  <a:cs typeface="Times New Roman" pitchFamily="18" charset="0"/>
                </a:rPr>
                <a:t>од</a:t>
              </a:r>
              <a:endParaRPr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object 8"/>
            <p:cNvSpPr txBox="1"/>
            <p:nvPr/>
          </p:nvSpPr>
          <p:spPr>
            <a:xfrm>
              <a:off x="5376200" y="2628572"/>
              <a:ext cx="631827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800" b="1" dirty="0" smtClean="0">
                  <a:solidFill>
                    <a:srgbClr val="16375E"/>
                  </a:solidFill>
                  <a:latin typeface="Times New Roman" pitchFamily="18" charset="0"/>
                  <a:cs typeface="Times New Roman" pitchFamily="18" charset="0"/>
                </a:rPr>
                <a:t>920,5</a:t>
              </a:r>
              <a:endParaRPr sz="1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600200" y="118445"/>
            <a:ext cx="69627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РАСХОДЫ НА ПРОГРАММУ "РАЗВИТИЕ ФИЗИЧЕСКОЙ КУЛЬТУРЫ И СПОРТА В КАЛУЖСКОЙ ОБЛАСТИ",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444777" y="1066800"/>
            <a:ext cx="701342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Выплата пособий </a:t>
            </a:r>
            <a:r>
              <a:rPr sz="1400" b="1" dirty="0" err="1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социально</a:t>
            </a:r>
            <a:r>
              <a:rPr sz="1400" b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незащищенным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категориям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студенчества</a:t>
            </a: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ru-RU" sz="1400" i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руб</a:t>
            </a:r>
            <a:r>
              <a:rPr lang="en-US" sz="1400" i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.</a:t>
            </a:r>
            <a:endParaRPr sz="1400" i="1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0647" y="4280356"/>
            <a:ext cx="775755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400" b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Выплата единовременных ежегодных выплат молодым специалистам</a:t>
            </a:r>
            <a:endParaRPr sz="14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-616118" y="244852"/>
            <a:ext cx="9445879" cy="698997"/>
          </a:xfrm>
          <a:prstGeom prst="rect">
            <a:avLst/>
          </a:prstGeom>
        </p:spPr>
        <p:txBody>
          <a:bodyPr vert="horz" wrap="square" lIns="0" tIns="204557" rIns="0" bIns="0" rtlCol="0">
            <a:spAutoFit/>
          </a:bodyPr>
          <a:lstStyle/>
          <a:p>
            <a:pPr marL="1771650" algn="ctr">
              <a:lnSpc>
                <a:spcPct val="100000"/>
              </a:lnSpc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СОЦИАЛЬНАЯ ПОДДЕРЖКА МОЛОДЕЖИ КАЛУЖСКОЙ ОБЛАСТИ</a:t>
            </a:r>
            <a:b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566163"/>
              </p:ext>
            </p:extLst>
          </p:nvPr>
        </p:nvGraphicFramePr>
        <p:xfrm>
          <a:off x="228645" y="4603125"/>
          <a:ext cx="8762954" cy="21786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86478"/>
                <a:gridCol w="1925492"/>
                <a:gridCol w="1925492"/>
                <a:gridCol w="1925492"/>
              </a:tblGrid>
              <a:tr h="3566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 </a:t>
                      </a:r>
                      <a:endParaRPr lang="ru-RU" sz="12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2015/2016/2017гг)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год </a:t>
                      </a:r>
                      <a:endParaRPr lang="ru-RU" sz="12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2015/2016/2017гг)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год </a:t>
                      </a:r>
                      <a:endParaRPr lang="ru-RU" sz="12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2015/2016/2017гг)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</a:tr>
              <a:tr h="6012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молодые специалисты, работающие в городских округах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8577 / 9273 / 9821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12009 / 12282 / 13748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15440 / 16691 / 17678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</a:tr>
              <a:tr h="6012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молодые специалисты, работающие в городских поселениях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8577 / 9273 / 9821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17154 / 18545 / 19641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25735 / 27820 / 29464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</a:tr>
              <a:tr h="6012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молодые специалисты, работающие в сельских поселениях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17154 / 18545 / 19641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34297 / 37075 / 39267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51466 / 55636 / 58924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487664"/>
              </p:ext>
            </p:extLst>
          </p:nvPr>
        </p:nvGraphicFramePr>
        <p:xfrm>
          <a:off x="228644" y="1445812"/>
          <a:ext cx="8762999" cy="27451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76800"/>
                <a:gridCol w="1981200"/>
                <a:gridCol w="1904999"/>
              </a:tblGrid>
              <a:tr h="5010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получателей </a:t>
                      </a: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(2015/2016/2017гг)</a:t>
                      </a:r>
                      <a:endParaRPr lang="ru-RU" sz="1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/>
                </a:tc>
              </a:tr>
              <a:tr h="4475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ru-RU" sz="13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емьи</a:t>
                      </a: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имеющие </a:t>
                      </a:r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детей, в которых оба или единственный родитель являются студентами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 / 111 / 111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5548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/>
                </a:tc>
              </a:tr>
              <a:tr h="9462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семьи    </a:t>
                      </a:r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  детьми,   в   которых   один   из   супругов   является   студентом (среднедушевой  доход  в  семье  не  превышает  величину   прожиточного минимума, установленного на территории Калужской области</a:t>
                      </a: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 / 35 / 35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3962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/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ru-RU" sz="13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туденты</a:t>
                      </a: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инвалиды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186 / 172 / 174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/>
                </a:tc>
              </a:tr>
              <a:tr h="4475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ru-RU" sz="13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туденты</a:t>
                      </a: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-сироты </a:t>
                      </a:r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студенты из числа детей-сирот и лиц, оставшихся без попечения родителей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830 / 874 / 871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23" marR="4723" marT="4723" marB="0" anchor="ctr"/>
                </a:tc>
              </a:tr>
            </a:tbl>
          </a:graphicData>
        </a:graphic>
      </p:graphicFrame>
      <p:pic>
        <p:nvPicPr>
          <p:cNvPr id="11265" name="Picture 1" descr="C:\Users\ermolenko\Desktop\Untitled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77" y="167558"/>
            <a:ext cx="12573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0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5"/>
          <p:cNvSpPr/>
          <p:nvPr/>
        </p:nvSpPr>
        <p:spPr>
          <a:xfrm>
            <a:off x="3298934" y="3929988"/>
            <a:ext cx="5549098" cy="846422"/>
          </a:xfrm>
          <a:custGeom>
            <a:avLst/>
            <a:gdLst/>
            <a:ahLst/>
            <a:cxnLst/>
            <a:rect l="l" t="t" r="r" b="b"/>
            <a:pathLst>
              <a:path w="5580380" h="663575">
                <a:moveTo>
                  <a:pt x="5580126" y="0"/>
                </a:moveTo>
                <a:lnTo>
                  <a:pt x="323214" y="0"/>
                </a:lnTo>
                <a:lnTo>
                  <a:pt x="0" y="331724"/>
                </a:lnTo>
                <a:lnTo>
                  <a:pt x="323214" y="663575"/>
                </a:lnTo>
                <a:lnTo>
                  <a:pt x="5580126" y="663575"/>
                </a:lnTo>
                <a:lnTo>
                  <a:pt x="5580126" y="0"/>
                </a:lnTo>
                <a:close/>
              </a:path>
            </a:pathLst>
          </a:custGeom>
          <a:solidFill>
            <a:srgbClr val="D1E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6"/>
          <p:cNvSpPr/>
          <p:nvPr/>
        </p:nvSpPr>
        <p:spPr>
          <a:xfrm>
            <a:off x="3267652" y="4827499"/>
            <a:ext cx="5580380" cy="849630"/>
          </a:xfrm>
          <a:custGeom>
            <a:avLst/>
            <a:gdLst/>
            <a:ahLst/>
            <a:cxnLst/>
            <a:rect l="l" t="t" r="r" b="b"/>
            <a:pathLst>
              <a:path w="5580380" h="849629">
                <a:moveTo>
                  <a:pt x="5580126" y="0"/>
                </a:moveTo>
                <a:lnTo>
                  <a:pt x="374650" y="0"/>
                </a:lnTo>
                <a:lnTo>
                  <a:pt x="0" y="424687"/>
                </a:lnTo>
                <a:lnTo>
                  <a:pt x="374650" y="849248"/>
                </a:lnTo>
                <a:lnTo>
                  <a:pt x="5580126" y="849248"/>
                </a:lnTo>
                <a:lnTo>
                  <a:pt x="5580126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5"/>
          <p:cNvSpPr/>
          <p:nvPr/>
        </p:nvSpPr>
        <p:spPr>
          <a:xfrm>
            <a:off x="3298934" y="5752438"/>
            <a:ext cx="5549098" cy="846422"/>
          </a:xfrm>
          <a:custGeom>
            <a:avLst/>
            <a:gdLst/>
            <a:ahLst/>
            <a:cxnLst/>
            <a:rect l="l" t="t" r="r" b="b"/>
            <a:pathLst>
              <a:path w="5580380" h="663575">
                <a:moveTo>
                  <a:pt x="5580126" y="0"/>
                </a:moveTo>
                <a:lnTo>
                  <a:pt x="323214" y="0"/>
                </a:lnTo>
                <a:lnTo>
                  <a:pt x="0" y="331724"/>
                </a:lnTo>
                <a:lnTo>
                  <a:pt x="323214" y="663575"/>
                </a:lnTo>
                <a:lnTo>
                  <a:pt x="5580126" y="663575"/>
                </a:lnTo>
                <a:lnTo>
                  <a:pt x="5580126" y="0"/>
                </a:lnTo>
                <a:close/>
              </a:path>
            </a:pathLst>
          </a:custGeom>
          <a:solidFill>
            <a:srgbClr val="D1E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"/>
          <p:cNvSpPr/>
          <p:nvPr/>
        </p:nvSpPr>
        <p:spPr>
          <a:xfrm>
            <a:off x="3267652" y="2998699"/>
            <a:ext cx="5580380" cy="849630"/>
          </a:xfrm>
          <a:custGeom>
            <a:avLst/>
            <a:gdLst/>
            <a:ahLst/>
            <a:cxnLst/>
            <a:rect l="l" t="t" r="r" b="b"/>
            <a:pathLst>
              <a:path w="5580380" h="849629">
                <a:moveTo>
                  <a:pt x="5580126" y="0"/>
                </a:moveTo>
                <a:lnTo>
                  <a:pt x="374650" y="0"/>
                </a:lnTo>
                <a:lnTo>
                  <a:pt x="0" y="424687"/>
                </a:lnTo>
                <a:lnTo>
                  <a:pt x="374650" y="849248"/>
                </a:lnTo>
                <a:lnTo>
                  <a:pt x="5580126" y="849248"/>
                </a:lnTo>
                <a:lnTo>
                  <a:pt x="5580126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"/>
          <p:cNvSpPr/>
          <p:nvPr/>
        </p:nvSpPr>
        <p:spPr>
          <a:xfrm>
            <a:off x="3298934" y="2101188"/>
            <a:ext cx="5549098" cy="846422"/>
          </a:xfrm>
          <a:custGeom>
            <a:avLst/>
            <a:gdLst/>
            <a:ahLst/>
            <a:cxnLst/>
            <a:rect l="l" t="t" r="r" b="b"/>
            <a:pathLst>
              <a:path w="5580380" h="663575">
                <a:moveTo>
                  <a:pt x="5580126" y="0"/>
                </a:moveTo>
                <a:lnTo>
                  <a:pt x="323214" y="0"/>
                </a:lnTo>
                <a:lnTo>
                  <a:pt x="0" y="331724"/>
                </a:lnTo>
                <a:lnTo>
                  <a:pt x="323214" y="663575"/>
                </a:lnTo>
                <a:lnTo>
                  <a:pt x="5580126" y="663575"/>
                </a:lnTo>
                <a:lnTo>
                  <a:pt x="5580126" y="0"/>
                </a:lnTo>
                <a:close/>
              </a:path>
            </a:pathLst>
          </a:custGeom>
          <a:solidFill>
            <a:srgbClr val="D1E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110751" y="228600"/>
            <a:ext cx="8376157" cy="418728"/>
          </a:xfrm>
          <a:prstGeom prst="rect">
            <a:avLst/>
          </a:prstGeom>
        </p:spPr>
        <p:txBody>
          <a:bodyPr vert="horz" wrap="square" lIns="0" tIns="140358" rIns="0" bIns="0" rtlCol="0">
            <a:spAutoFit/>
          </a:bodyPr>
          <a:lstStyle/>
          <a:p>
            <a:pPr marL="1993264">
              <a:lnSpc>
                <a:spcPct val="100000"/>
              </a:lnSpc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СОЦИАЛЬНАЯ ПОДДЕРЖКА В КАЛУЖСКОЙ ОБЛАСТИ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51984" y="1195733"/>
            <a:ext cx="5580380" cy="849630"/>
          </a:xfrm>
          <a:custGeom>
            <a:avLst/>
            <a:gdLst/>
            <a:ahLst/>
            <a:cxnLst/>
            <a:rect l="l" t="t" r="r" b="b"/>
            <a:pathLst>
              <a:path w="5580380" h="849629">
                <a:moveTo>
                  <a:pt x="5580126" y="0"/>
                </a:moveTo>
                <a:lnTo>
                  <a:pt x="374650" y="0"/>
                </a:lnTo>
                <a:lnTo>
                  <a:pt x="0" y="424687"/>
                </a:lnTo>
                <a:lnTo>
                  <a:pt x="374650" y="849248"/>
                </a:lnTo>
                <a:lnTo>
                  <a:pt x="5580126" y="849248"/>
                </a:lnTo>
                <a:lnTo>
                  <a:pt x="5580126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528844" y="1320933"/>
            <a:ext cx="5303520" cy="27315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310"/>
              </a:lnSpc>
            </a:pPr>
            <a:r>
              <a:rPr sz="1200" b="1" dirty="0">
                <a:latin typeface="Times New Roman" pitchFamily="18" charset="0"/>
                <a:cs typeface="Times New Roman" pitchFamily="18" charset="0"/>
              </a:rPr>
              <a:t>развитие системы социального обслуживания граждан, повышение уровня качества и </a:t>
            </a:r>
            <a:r>
              <a:rPr sz="1200" b="1" dirty="0" err="1" smtClean="0">
                <a:latin typeface="Times New Roman" pitchFamily="18" charset="0"/>
                <a:cs typeface="Times New Roman" pitchFamily="18" charset="0"/>
              </a:rPr>
              <a:t>эффективности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b="1" dirty="0" err="1" smtClean="0">
                <a:latin typeface="Times New Roman" pitchFamily="18" charset="0"/>
                <a:cs typeface="Times New Roman" pitchFamily="18" charset="0"/>
              </a:rPr>
              <a:t>оказываемых</a:t>
            </a:r>
            <a:r>
              <a:rPr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b="1" dirty="0">
                <a:latin typeface="Times New Roman" pitchFamily="18" charset="0"/>
                <a:cs typeface="Times New Roman" pitchFamily="18" charset="0"/>
              </a:rPr>
              <a:t>услуг, обеспечение индивидуального подхода к установлению получателями необходимых им социальных услуг</a:t>
            </a: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ts val="1310"/>
              </a:lnSpc>
            </a:pPr>
            <a:r>
              <a:rPr sz="1200" b="1" dirty="0" err="1" smtClean="0">
                <a:latin typeface="Times New Roman" pitchFamily="18" charset="0"/>
                <a:cs typeface="Times New Roman" pitchFamily="18" charset="0"/>
              </a:rPr>
              <a:t>снижение</a:t>
            </a:r>
            <a:r>
              <a:rPr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b="1" dirty="0">
                <a:latin typeface="Times New Roman" pitchFamily="18" charset="0"/>
                <a:cs typeface="Times New Roman" pitchFamily="18" charset="0"/>
              </a:rPr>
              <a:t>бедности среди получателей мер </a:t>
            </a:r>
            <a:r>
              <a:rPr sz="1200" b="1" dirty="0" err="1">
                <a:latin typeface="Times New Roman" pitchFamily="18" charset="0"/>
                <a:cs typeface="Times New Roman" pitchFamily="18" charset="0"/>
              </a:rPr>
              <a:t>социальной</a:t>
            </a:r>
            <a:r>
              <a:rPr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b="1" dirty="0" err="1">
                <a:latin typeface="Times New Roman" pitchFamily="18" charset="0"/>
                <a:cs typeface="Times New Roman" pitchFamily="18" charset="0"/>
              </a:rPr>
              <a:t>поддержки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b="1" dirty="0" err="1">
                <a:latin typeface="Times New Roman" pitchFamily="18" charset="0"/>
                <a:cs typeface="Times New Roman" pitchFamily="18" charset="0"/>
              </a:rPr>
              <a:t>при</a:t>
            </a:r>
            <a:r>
              <a:rPr sz="1200" b="1" dirty="0">
                <a:latin typeface="Times New Roman" pitchFamily="18" charset="0"/>
                <a:cs typeface="Times New Roman" pitchFamily="18" charset="0"/>
              </a:rPr>
              <a:t> реализации программы, на основе расширения сферы  применения адресного принципа ее предоставлени</a:t>
            </a:r>
          </a:p>
          <a:p>
            <a:pPr algn="just">
              <a:lnSpc>
                <a:spcPct val="100000"/>
              </a:lnSpc>
            </a:pP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ts val="1310"/>
              </a:lnSpc>
              <a:spcBef>
                <a:spcPts val="1075"/>
              </a:spcBef>
            </a:pPr>
            <a:r>
              <a:rPr sz="1200" b="1" dirty="0">
                <a:latin typeface="Times New Roman" pitchFamily="18" charset="0"/>
                <a:cs typeface="Times New Roman" pitchFamily="18" charset="0"/>
              </a:rPr>
              <a:t>повышение к 2018 году средней заработной платы социальных работников  до 100 процентов от средней заработной </a:t>
            </a:r>
            <a:r>
              <a:rPr sz="1200" b="1" dirty="0" err="1">
                <a:latin typeface="Times New Roman" pitchFamily="18" charset="0"/>
                <a:cs typeface="Times New Roman" pitchFamily="18" charset="0"/>
              </a:rPr>
              <a:t>платы</a:t>
            </a:r>
            <a:r>
              <a:rPr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1200" b="1" dirty="0" err="1" smtClean="0">
                <a:latin typeface="Times New Roman" pitchFamily="18" charset="0"/>
                <a:cs typeface="Times New Roman" pitchFamily="18" charset="0"/>
              </a:rPr>
              <a:t>регионе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(среднего дохода от </a:t>
            </a:r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трудовой деятельности)</a:t>
            </a:r>
            <a:endParaRPr sz="12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ts val="28"/>
              </a:spcBef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-111463" y="75572"/>
            <a:ext cx="1330120" cy="9975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4800" y="1269397"/>
            <a:ext cx="2693648" cy="5224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3528844" y="4091472"/>
            <a:ext cx="5303520" cy="777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ts val="1310"/>
              </a:lnSpc>
              <a:spcBef>
                <a:spcPts val="1075"/>
              </a:spcBef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увеличение объемов и повышение качества социальных услуг, оказываемых социально ориентированными некоммерческими организациями</a:t>
            </a:r>
          </a:p>
          <a:p>
            <a:pPr algn="just">
              <a:lnSpc>
                <a:spcPct val="100000"/>
              </a:lnSpc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28844" y="5008010"/>
            <a:ext cx="5303520" cy="1541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ts val="1310"/>
              </a:lnSpc>
              <a:spcBef>
                <a:spcPts val="1075"/>
              </a:spcBef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удовлетворение к 2020 году потребностей граждан пожилого возраста и инвалидов в постоянном постороннем уходе в сфере социального обслуживания  населения</a:t>
            </a:r>
          </a:p>
          <a:p>
            <a:pPr marL="12700" marR="5080" algn="just">
              <a:lnSpc>
                <a:spcPts val="1310"/>
              </a:lnSpc>
              <a:spcBef>
                <a:spcPts val="1075"/>
              </a:spcBef>
            </a:pP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ts val="1310"/>
              </a:lnSpc>
              <a:spcBef>
                <a:spcPts val="1075"/>
              </a:spcBef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обеспечение поддержки и содействие социальной адаптации граждан, попавших в трудную жизненную ситуацию или находящихся в социально опасном положении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1" y="-18669"/>
            <a:ext cx="9144001" cy="1237869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59" y="118743"/>
            <a:ext cx="1526579" cy="9491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5"/>
          <p:cNvSpPr txBox="1"/>
          <p:nvPr/>
        </p:nvSpPr>
        <p:spPr>
          <a:xfrm>
            <a:off x="1905000" y="316343"/>
            <a:ext cx="729782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0" marR="5080" indent="-254635" algn="just">
              <a:lnSpc>
                <a:spcPct val="100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cs typeface="Arial"/>
              </a:rPr>
              <a:t>РАСХОДЫ НА ОСНОВНЫЕ ОТРАСЛИ </a:t>
            </a:r>
            <a:endParaRPr lang="en-US" sz="18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66700" marR="5080" indent="-254635" algn="just">
              <a:lnSpc>
                <a:spcPct val="100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Arial"/>
                <a:cs typeface="Arial"/>
              </a:rPr>
              <a:t>НАРОДНОГО ХОЗЯЙСТВА В 2015-2017 гг.</a:t>
            </a:r>
            <a:r>
              <a:rPr lang="ru-RU" b="1" dirty="0" smtClean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14" y="4443046"/>
            <a:ext cx="3838575" cy="215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419600"/>
            <a:ext cx="1450277" cy="967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586046"/>
            <a:ext cx="1450277" cy="9671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430" y="4419600"/>
            <a:ext cx="1440752" cy="9929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430" y="5586046"/>
            <a:ext cx="1440752" cy="9671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94" y="4419600"/>
            <a:ext cx="1371600" cy="9671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94" y="5586046"/>
            <a:ext cx="1371600" cy="967154"/>
          </a:xfrm>
          <a:prstGeom prst="rect">
            <a:avLst/>
          </a:prstGeom>
        </p:spPr>
      </p:pic>
      <p:grpSp>
        <p:nvGrpSpPr>
          <p:cNvPr id="38" name="Группа 37"/>
          <p:cNvGrpSpPr/>
          <p:nvPr/>
        </p:nvGrpSpPr>
        <p:grpSpPr>
          <a:xfrm>
            <a:off x="92970" y="1532760"/>
            <a:ext cx="8958057" cy="2854458"/>
            <a:chOff x="-6480629" y="593342"/>
            <a:chExt cx="6096000" cy="4063999"/>
          </a:xfrm>
        </p:grpSpPr>
        <p:graphicFrame>
          <p:nvGraphicFramePr>
            <p:cNvPr id="40" name="Диаграмма 39"/>
            <p:cNvGraphicFramePr/>
            <p:nvPr>
              <p:extLst>
                <p:ext uri="{D42A27DB-BD31-4B8C-83A1-F6EECF244321}">
                  <p14:modId xmlns:p14="http://schemas.microsoft.com/office/powerpoint/2010/main" val="936320008"/>
                </p:ext>
              </p:extLst>
            </p:nvPr>
          </p:nvGraphicFramePr>
          <p:xfrm>
            <a:off x="-6480629" y="593342"/>
            <a:ext cx="6096000" cy="40639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41" name="Прямоугольник 40"/>
            <p:cNvSpPr/>
            <p:nvPr/>
          </p:nvSpPr>
          <p:spPr>
            <a:xfrm>
              <a:off x="-6265121" y="1624316"/>
              <a:ext cx="678391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2905,9</a:t>
              </a:r>
              <a:endParaRPr lang="ru-RU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-5586730" y="2263820"/>
              <a:ext cx="678391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1884,2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-5925925" y="1462710"/>
              <a:ext cx="470973" cy="4381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3095,6</a:t>
              </a:r>
              <a:endParaRPr lang="ru-RU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-4347029" y="3307670"/>
              <a:ext cx="4988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23,5</a:t>
              </a: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-4605591" y="3267508"/>
              <a:ext cx="498855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6</a:t>
              </a:r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,5</a:t>
              </a:r>
              <a:endParaRPr lang="ru-RU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-4859236" y="3323927"/>
              <a:ext cx="3642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21</a:t>
              </a:r>
              <a:endParaRPr lang="ru-RU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-3151236" y="1115730"/>
              <a:ext cx="6783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3408,6</a:t>
              </a:r>
              <a:endParaRPr lang="ru-RU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-3428640" y="1409481"/>
              <a:ext cx="6783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3242,1</a:t>
              </a:r>
              <a:endParaRPr lang="ru-RU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-3681380" y="596165"/>
              <a:ext cx="6783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4539,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sz="1400" dirty="0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-1851800" y="2698516"/>
              <a:ext cx="67172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1171,3</a:t>
              </a: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-2123670" y="2698516"/>
              <a:ext cx="53707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1149</a:t>
              </a: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-2395539" y="2290204"/>
              <a:ext cx="54373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1865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5792188" y="4067588"/>
            <a:ext cx="3351812" cy="2790413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lIns="0" tIns="0" rIns="0" bIns="0" rtlCol="0"/>
          <a:lstStyle/>
          <a:p>
            <a:endParaRPr>
              <a:latin typeface="Garamond" panose="02020404030301010803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11721" y="278885"/>
            <a:ext cx="7903704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0" marR="5080" indent="-254635" algn="just">
              <a:lnSpc>
                <a:spcPct val="100000"/>
              </a:lnSpc>
            </a:pP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РАСХОДЫ НА СЕЛЬСКОЕ ХОЗЯЙСТВО В КАЛУЖСКОЙ ОБЛАСТИ </a:t>
            </a:r>
          </a:p>
          <a:p>
            <a:pPr marL="266700" marR="5080" indent="-254635" algn="just">
              <a:lnSpc>
                <a:spcPct val="100000"/>
              </a:lnSpc>
            </a:pP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НА 2015-2019 гг. , </a:t>
            </a:r>
            <a:r>
              <a:rPr lang="ru-RU" sz="17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7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45" y="75623"/>
            <a:ext cx="1280697" cy="9605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92188" y="2816414"/>
            <a:ext cx="3351812" cy="1251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882511" y="4149614"/>
            <a:ext cx="1813690" cy="24596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875" marR="5080">
              <a:lnSpc>
                <a:spcPts val="1400"/>
              </a:lnSpc>
            </a:pPr>
            <a:r>
              <a:rPr sz="1200" b="1" dirty="0">
                <a:latin typeface="Times New Roman" pitchFamily="18" charset="0"/>
                <a:cs typeface="Times New Roman" pitchFamily="18" charset="0"/>
              </a:rPr>
              <a:t>Основные направления поддержи сельского хозяйства:</a:t>
            </a:r>
          </a:p>
          <a:p>
            <a:pPr marL="108585" indent="-92710">
              <a:lnSpc>
                <a:spcPts val="1340"/>
              </a:lnSpc>
              <a:buFont typeface="Arial"/>
              <a:buChar char="-"/>
              <a:tabLst>
                <a:tab pos="109220" algn="l"/>
              </a:tabLst>
            </a:pPr>
            <a:r>
              <a:rPr sz="1200" dirty="0">
                <a:latin typeface="Times New Roman" pitchFamily="18" charset="0"/>
                <a:cs typeface="Times New Roman" pitchFamily="18" charset="0"/>
              </a:rPr>
              <a:t>развитие животноводства;</a:t>
            </a:r>
          </a:p>
          <a:p>
            <a:pPr marL="108585" indent="-92710">
              <a:lnSpc>
                <a:spcPts val="1400"/>
              </a:lnSpc>
              <a:buFont typeface="Arial"/>
              <a:buChar char="-"/>
              <a:tabLst>
                <a:tab pos="109220" algn="l"/>
              </a:tabLst>
            </a:pPr>
            <a:r>
              <a:rPr sz="1200" dirty="0">
                <a:latin typeface="Times New Roman" pitchFamily="18" charset="0"/>
                <a:cs typeface="Times New Roman" pitchFamily="18" charset="0"/>
              </a:rPr>
              <a:t>развитие растениеводства;</a:t>
            </a:r>
          </a:p>
          <a:p>
            <a:pPr marL="108585" indent="-92710">
              <a:lnSpc>
                <a:spcPts val="1400"/>
              </a:lnSpc>
              <a:buFont typeface="Arial"/>
              <a:buChar char="-"/>
              <a:tabLst>
                <a:tab pos="109220" algn="l"/>
              </a:tabLst>
            </a:pPr>
            <a:r>
              <a:rPr sz="1200" dirty="0">
                <a:latin typeface="Times New Roman" pitchFamily="18" charset="0"/>
                <a:cs typeface="Times New Roman" pitchFamily="18" charset="0"/>
              </a:rPr>
              <a:t>модернизация и внедрение</a:t>
            </a:r>
          </a:p>
          <a:p>
            <a:pPr marL="15875">
              <a:lnSpc>
                <a:spcPts val="1420"/>
              </a:lnSpc>
            </a:pPr>
            <a:r>
              <a:rPr sz="1200" dirty="0">
                <a:latin typeface="Times New Roman" pitchFamily="18" charset="0"/>
                <a:cs typeface="Times New Roman" pitchFamily="18" charset="0"/>
              </a:rPr>
              <a:t>инноваций</a:t>
            </a:r>
          </a:p>
          <a:p>
            <a:pPr marL="105410" indent="-92710">
              <a:lnSpc>
                <a:spcPts val="1440"/>
              </a:lnSpc>
              <a:spcBef>
                <a:spcPts val="330"/>
              </a:spcBef>
              <a:buFont typeface="Arial"/>
              <a:buChar char="-"/>
              <a:tabLst>
                <a:tab pos="106045" algn="l"/>
              </a:tabLst>
            </a:pPr>
            <a:r>
              <a:rPr sz="1200" dirty="0">
                <a:latin typeface="Times New Roman" pitchFamily="18" charset="0"/>
                <a:cs typeface="Times New Roman" pitchFamily="18" charset="0"/>
              </a:rPr>
              <a:t>развитие малых форм</a:t>
            </a:r>
          </a:p>
          <a:p>
            <a:pPr marL="12700">
              <a:lnSpc>
                <a:spcPts val="1440"/>
              </a:lnSpc>
            </a:pPr>
            <a:r>
              <a:rPr sz="1200" dirty="0">
                <a:latin typeface="Times New Roman" pitchFamily="18" charset="0"/>
                <a:cs typeface="Times New Roman" pitchFamily="18" charset="0"/>
              </a:rPr>
              <a:t>хозяйствования на селе;</a:t>
            </a:r>
          </a:p>
          <a:p>
            <a:pPr marL="108585" indent="-92710">
              <a:lnSpc>
                <a:spcPct val="100000"/>
              </a:lnSpc>
              <a:spcBef>
                <a:spcPts val="735"/>
              </a:spcBef>
              <a:buFont typeface="Arial"/>
              <a:buChar char="-"/>
              <a:tabLst>
                <a:tab pos="109220" algn="l"/>
              </a:tabLst>
            </a:pPr>
            <a:r>
              <a:rPr sz="1200" dirty="0">
                <a:latin typeface="Times New Roman" pitchFamily="18" charset="0"/>
                <a:cs typeface="Times New Roman" pitchFamily="18" charset="0"/>
              </a:rPr>
              <a:t>развитие сельских территорий.</a:t>
            </a:r>
          </a:p>
        </p:txBody>
      </p:sp>
      <p:sp>
        <p:nvSpPr>
          <p:cNvPr id="16" name="object 16"/>
          <p:cNvSpPr/>
          <p:nvPr/>
        </p:nvSpPr>
        <p:spPr>
          <a:xfrm>
            <a:off x="5788746" y="1481002"/>
            <a:ext cx="3355254" cy="13567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7905726" y="4950566"/>
            <a:ext cx="11144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Garamond" panose="02020404030301010803" pitchFamily="18" charset="0"/>
                <a:cs typeface="Arial"/>
              </a:rPr>
              <a:t>2017-1171,3</a:t>
            </a: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905726" y="5337902"/>
            <a:ext cx="11288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Garamond" panose="02020404030301010803" pitchFamily="18" charset="0"/>
                <a:cs typeface="Arial"/>
              </a:rPr>
              <a:t>2018-1156,3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905726" y="5784322"/>
            <a:ext cx="11288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Garamond" panose="02020404030301010803" pitchFamily="18" charset="0"/>
                <a:cs typeface="Arial"/>
              </a:rPr>
              <a:t>2019-1149,1</a:t>
            </a:r>
            <a:endParaRPr lang="ru-RU" sz="1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905726" y="6270708"/>
            <a:ext cx="9108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∑</a:t>
            </a:r>
            <a:r>
              <a:rPr lang="en-US" sz="1600" dirty="0" smtClean="0"/>
              <a:t> </a:t>
            </a:r>
            <a:r>
              <a:rPr lang="en-US" sz="1600" b="1" dirty="0" smtClean="0">
                <a:latin typeface="Garamond" panose="02020404030301010803" pitchFamily="18" charset="0"/>
                <a:cs typeface="Arial"/>
              </a:rPr>
              <a:t>6490,3</a:t>
            </a:r>
            <a:endParaRPr lang="ru-RU" sz="1600" dirty="0"/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700213" y="2509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1700213" y="2509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373498085"/>
              </p:ext>
            </p:extLst>
          </p:nvPr>
        </p:nvGraphicFramePr>
        <p:xfrm>
          <a:off x="2591788" y="3481322"/>
          <a:ext cx="3200400" cy="3751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4582271" y="435506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2017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193297" y="43434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129077610"/>
              </p:ext>
            </p:extLst>
          </p:nvPr>
        </p:nvGraphicFramePr>
        <p:xfrm>
          <a:off x="-488229" y="904809"/>
          <a:ext cx="6276975" cy="3738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1639669" y="1149742"/>
            <a:ext cx="3770531" cy="2620954"/>
            <a:chOff x="1639669" y="1149742"/>
            <a:chExt cx="3770531" cy="2620954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1639669" y="1149742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201</a:t>
              </a:r>
              <a:r>
                <a:rPr lang="ru-RU" b="1" dirty="0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687605" y="3442001"/>
              <a:ext cx="1722595" cy="291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620869" y="3432142"/>
              <a:ext cx="17893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dirty="0">
                  <a:latin typeface="Times New Roman" pitchFamily="18" charset="0"/>
                  <a:cs typeface="Times New Roman" pitchFamily="18" charset="0"/>
                </a:rPr>
                <a:t>Экономически значимые </a:t>
              </a: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программы</a:t>
              </a:r>
              <a:endParaRPr lang="en-US" sz="800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в </a:t>
              </a:r>
              <a:r>
                <a:rPr lang="ru-RU" sz="800" dirty="0">
                  <a:latin typeface="Times New Roman" pitchFamily="18" charset="0"/>
                  <a:cs typeface="Times New Roman" pitchFamily="18" charset="0"/>
                </a:rPr>
                <a:t>области </a:t>
              </a: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мясного </a:t>
              </a:r>
              <a:r>
                <a:rPr lang="ru-RU" sz="800" dirty="0">
                  <a:latin typeface="Times New Roman" pitchFamily="18" charset="0"/>
                  <a:cs typeface="Times New Roman" pitchFamily="18" charset="0"/>
                </a:rPr>
                <a:t>скотоводства</a:t>
              </a: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7905726" y="4539890"/>
            <a:ext cx="9797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Garamond" panose="02020404030301010803" pitchFamily="18" charset="0"/>
                <a:cs typeface="Arial"/>
              </a:rPr>
              <a:t>2016-1149</a:t>
            </a:r>
            <a:endParaRPr lang="ru-RU" sz="16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905726" y="4189512"/>
            <a:ext cx="1143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Garamond" panose="02020404030301010803" pitchFamily="18" charset="0"/>
                <a:cs typeface="Arial"/>
              </a:rPr>
              <a:t>2015-1864,6</a:t>
            </a:r>
            <a:endParaRPr lang="ru-RU" sz="1600" dirty="0"/>
          </a:p>
        </p:txBody>
      </p: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2572240022"/>
              </p:ext>
            </p:extLst>
          </p:nvPr>
        </p:nvGraphicFramePr>
        <p:xfrm>
          <a:off x="-1438275" y="3587900"/>
          <a:ext cx="6276975" cy="3738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43474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6645" y="-76200"/>
            <a:ext cx="1280697" cy="9605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700213" y="2509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1700213" y="2509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026367"/>
              </p:ext>
            </p:extLst>
          </p:nvPr>
        </p:nvGraphicFramePr>
        <p:xfrm>
          <a:off x="37125" y="821591"/>
          <a:ext cx="9023052" cy="5954692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983266"/>
                <a:gridCol w="615981"/>
                <a:gridCol w="703979"/>
                <a:gridCol w="615981"/>
                <a:gridCol w="791976"/>
                <a:gridCol w="791976"/>
                <a:gridCol w="703979"/>
                <a:gridCol w="703979"/>
                <a:gridCol w="703979"/>
                <a:gridCol w="703979"/>
                <a:gridCol w="703977"/>
              </a:tblGrid>
              <a:tr h="265825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ДЛЯ ГРАЖДАН </a:t>
                      </a:r>
                      <a:endParaRPr lang="ru-RU" sz="1200" b="1" i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891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90B34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 </a:t>
                      </a:r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</a:t>
                      </a:r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</a:t>
                      </a:r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(закон)</a:t>
                      </a:r>
                      <a:endParaRPr lang="ru-RU" sz="1100" b="1" i="0" u="none" strike="noStrike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97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90B34B"/>
                    </a:solidFill>
                  </a:tcPr>
                </a:tc>
              </a:tr>
              <a:tr h="32741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животноводство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344,7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334,3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</a:tr>
              <a:tr h="117134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предупреждение и ликвидация болезней животных, их лечение, защита населения от болезней, общих для человека и животных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</a:tr>
              <a:tr h="33467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растениеводство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</a:tr>
              <a:tr h="33467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расходы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</a:tr>
              <a:tr h="48978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малых форм хозяйствования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</a:tr>
              <a:tr h="68156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экономически значимые программы в области молочного скотоводства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</a:tr>
              <a:tr h="41740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устойчивое развитие сельских территорий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</a:tr>
              <a:tr h="26821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экономически</a:t>
                      </a:r>
                      <a:r>
                        <a:rPr lang="ru-RU" sz="11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значимые программы в области мясного скотоводства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</a:tr>
              <a:tr h="557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техническая и технологическая модернизация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>
                    <a:solidFill>
                      <a:srgbClr val="DEE7D1"/>
                    </a:solidFill>
                  </a:tcPr>
                </a:tc>
              </a:tr>
              <a:tr h="18891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1864,6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1149,0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1171,3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1156,3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1149,1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3" marR="4413" marT="4413" marB="0" anchor="ctr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51146" y="80895"/>
            <a:ext cx="7809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РАСХОДЫ НА СЕЛЬСКОЕ ХОЗЯЙСТВО В КАЛУЖСКОЙ ОБЛАСТИ 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2015-2019 гг.,</a:t>
            </a:r>
            <a:r>
              <a:rPr lang="ru-RU" sz="14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11135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474784"/>
              </p:ext>
            </p:extLst>
          </p:nvPr>
        </p:nvGraphicFramePr>
        <p:xfrm>
          <a:off x="3124200" y="3866965"/>
          <a:ext cx="5895475" cy="278787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530298"/>
                <a:gridCol w="631377"/>
                <a:gridCol w="381000"/>
                <a:gridCol w="533400"/>
                <a:gridCol w="340298"/>
                <a:gridCol w="482115"/>
                <a:gridCol w="168187"/>
                <a:gridCol w="685800"/>
                <a:gridCol w="228600"/>
                <a:gridCol w="609600"/>
                <a:gridCol w="304800"/>
              </a:tblGrid>
              <a:tr h="129916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 Р/ПР</a:t>
                      </a: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хозяйство"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188939">
                <a:tc v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2015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 </a:t>
                      </a: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39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000" b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000" b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000" b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000" b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000" b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5420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Жилищное хозяйство"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1064,5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1764,1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1637,1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</a:tr>
              <a:tr h="3008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Коммунальное хозяйство"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1627,5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1136,0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415,5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483,8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</a:tr>
              <a:tr h="2511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Благоустройство"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</a:tr>
              <a:tr h="65356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"Другие 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вопросы в области жилищно-коммунального хозяйства"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157,4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</a:tr>
              <a:tr h="1347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2 905,9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3095,6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1 884,2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659,2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727,5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76" name="object 13"/>
          <p:cNvSpPr/>
          <p:nvPr/>
        </p:nvSpPr>
        <p:spPr>
          <a:xfrm>
            <a:off x="-10113" y="3369892"/>
            <a:ext cx="3000438" cy="3488108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lIns="0" tIns="0" rIns="0" bIns="0" rtlCol="0"/>
          <a:lstStyle/>
          <a:p>
            <a:endParaRPr>
              <a:latin typeface="Garamond" panose="02020404030301010803" pitchFamily="18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3921" y="184168"/>
            <a:ext cx="8376157" cy="386018"/>
          </a:xfrm>
          <a:prstGeom prst="rect">
            <a:avLst/>
          </a:prstGeom>
        </p:spPr>
        <p:txBody>
          <a:bodyPr vert="horz" wrap="square" lIns="0" tIns="107965" rIns="0" bIns="0" rtlCol="0">
            <a:spAutoFit/>
          </a:bodyPr>
          <a:lstStyle/>
          <a:p>
            <a:pPr marL="1162050" algn="ctr">
              <a:lnSpc>
                <a:spcPct val="100000"/>
              </a:lnSpc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РАСХОДЫ В СФЕРЕ ЖКХ В 2015-2019 гг., </a:t>
            </a:r>
            <a:r>
              <a:rPr lang="ru-RU" b="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b="0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b="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6379" y="1092160"/>
            <a:ext cx="3006704" cy="2292351"/>
            <a:chOff x="392949" y="1252369"/>
            <a:chExt cx="3006704" cy="2292351"/>
          </a:xfrm>
        </p:grpSpPr>
        <p:sp>
          <p:nvSpPr>
            <p:cNvPr id="6" name="object 6"/>
            <p:cNvSpPr/>
            <p:nvPr/>
          </p:nvSpPr>
          <p:spPr>
            <a:xfrm>
              <a:off x="392949" y="2420770"/>
              <a:ext cx="1500039" cy="11239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9215" y="1252369"/>
              <a:ext cx="3000438" cy="11684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75653" y="2420833"/>
              <a:ext cx="1523999" cy="112236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3505" y="4268291"/>
            <a:ext cx="2792095" cy="2513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40"/>
              </a:lnSpc>
            </a:pPr>
            <a:r>
              <a:rPr sz="1200" dirty="0">
                <a:latin typeface="Times New Roman" pitchFamily="18" charset="0"/>
                <a:cs typeface="Times New Roman" pitchFamily="18" charset="0"/>
              </a:rPr>
              <a:t>- развитие коммунальной инфраструктуры;</a:t>
            </a:r>
          </a:p>
          <a:p>
            <a:pPr marL="12700">
              <a:lnSpc>
                <a:spcPts val="1435"/>
              </a:lnSpc>
              <a:buFont typeface="Arial"/>
              <a:buChar char="-"/>
              <a:tabLst>
                <a:tab pos="106045" algn="l"/>
              </a:tabLst>
            </a:pPr>
            <a:r>
              <a:rPr sz="1200" dirty="0">
                <a:latin typeface="Times New Roman" pitchFamily="18" charset="0"/>
                <a:cs typeface="Times New Roman" pitchFamily="18" charset="0"/>
              </a:rPr>
              <a:t>капитальный ремонт жилищного фонда;</a:t>
            </a:r>
          </a:p>
          <a:p>
            <a:pPr marL="105410" indent="-92710">
              <a:lnSpc>
                <a:spcPts val="1435"/>
              </a:lnSpc>
              <a:buFont typeface="Arial"/>
              <a:buChar char="-"/>
              <a:tabLst>
                <a:tab pos="106045" algn="l"/>
              </a:tabLst>
            </a:pPr>
            <a:r>
              <a:rPr sz="1200" dirty="0">
                <a:latin typeface="Times New Roman" pitchFamily="18" charset="0"/>
                <a:cs typeface="Times New Roman" pitchFamily="18" charset="0"/>
              </a:rPr>
              <a:t>переселение граждан из аварийного жилья;</a:t>
            </a:r>
          </a:p>
          <a:p>
            <a:pPr marL="12700" marR="1012825">
              <a:lnSpc>
                <a:spcPts val="1440"/>
              </a:lnSpc>
              <a:spcBef>
                <a:spcPts val="45"/>
              </a:spcBef>
              <a:buFont typeface="Arial"/>
              <a:buChar char="-"/>
              <a:tabLst>
                <a:tab pos="106045" algn="l"/>
              </a:tabLst>
            </a:pPr>
            <a:r>
              <a:rPr sz="1200" dirty="0">
                <a:latin typeface="Times New Roman" pitchFamily="18" charset="0"/>
                <a:cs typeface="Times New Roman" pitchFamily="18" charset="0"/>
              </a:rPr>
              <a:t>капитальное строительство, ремонт и модернизация объектов ЖКХ;</a:t>
            </a:r>
          </a:p>
          <a:p>
            <a:pPr marL="12700">
              <a:lnSpc>
                <a:spcPts val="1385"/>
              </a:lnSpc>
              <a:buFont typeface="Arial"/>
              <a:buChar char="-"/>
              <a:tabLst>
                <a:tab pos="106045" algn="l"/>
              </a:tabLst>
            </a:pPr>
            <a:r>
              <a:rPr sz="1200" dirty="0">
                <a:latin typeface="Times New Roman" pitchFamily="18" charset="0"/>
                <a:cs typeface="Times New Roman" pitchFamily="18" charset="0"/>
              </a:rPr>
              <a:t>благоустройство  территорий;</a:t>
            </a:r>
          </a:p>
          <a:p>
            <a:pPr marL="12700" marR="209550">
              <a:lnSpc>
                <a:spcPts val="1440"/>
              </a:lnSpc>
              <a:spcBef>
                <a:spcPts val="45"/>
              </a:spcBef>
              <a:buFont typeface="Arial"/>
              <a:buChar char="-"/>
              <a:tabLst>
                <a:tab pos="106045" algn="l"/>
              </a:tabLst>
            </a:pPr>
            <a:r>
              <a:rPr sz="1200" dirty="0">
                <a:latin typeface="Times New Roman" pitchFamily="18" charset="0"/>
                <a:cs typeface="Times New Roman" pitchFamily="18" charset="0"/>
              </a:rPr>
              <a:t>энергосбережение и повышение энергетической эффективности;</a:t>
            </a:r>
          </a:p>
          <a:p>
            <a:pPr marL="12700" marR="5080">
              <a:lnSpc>
                <a:spcPts val="1440"/>
              </a:lnSpc>
              <a:spcBef>
                <a:spcPts val="45"/>
              </a:spcBef>
              <a:buFont typeface="Arial"/>
              <a:buChar char="-"/>
              <a:tabLst>
                <a:tab pos="106045" algn="l"/>
              </a:tabLst>
            </a:pPr>
            <a:r>
              <a:rPr sz="1200" dirty="0" err="1" smtClean="0">
                <a:latin typeface="Times New Roman" pitchFamily="18" charset="0"/>
                <a:cs typeface="Times New Roman" pitchFamily="18" charset="0"/>
              </a:rPr>
              <a:t>стимулирование</a:t>
            </a:r>
            <a:r>
              <a:rPr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200" dirty="0">
                <a:latin typeface="Times New Roman" pitchFamily="18" charset="0"/>
                <a:cs typeface="Times New Roman" pitchFamily="18" charset="0"/>
              </a:rPr>
              <a:t>прогрессивных форм управления жилищным фондом</a:t>
            </a:r>
          </a:p>
        </p:txBody>
      </p:sp>
      <p:sp>
        <p:nvSpPr>
          <p:cNvPr id="23" name="object 23"/>
          <p:cNvSpPr/>
          <p:nvPr/>
        </p:nvSpPr>
        <p:spPr>
          <a:xfrm>
            <a:off x="165496" y="177935"/>
            <a:ext cx="835689" cy="6267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808127" y="111212"/>
            <a:ext cx="1023437" cy="7676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2769376" y="878845"/>
            <a:ext cx="3953465" cy="2533080"/>
            <a:chOff x="3338079" y="972120"/>
            <a:chExt cx="5838159" cy="3740649"/>
          </a:xfrm>
        </p:grpSpPr>
        <p:graphicFrame>
          <p:nvGraphicFramePr>
            <p:cNvPr id="25" name="Диаграмма 2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7974575"/>
                </p:ext>
              </p:extLst>
            </p:nvPr>
          </p:nvGraphicFramePr>
          <p:xfrm>
            <a:off x="3338079" y="1051049"/>
            <a:ext cx="5838159" cy="36617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16" name="object 16"/>
            <p:cNvSpPr txBox="1"/>
            <p:nvPr/>
          </p:nvSpPr>
          <p:spPr>
            <a:xfrm>
              <a:off x="7202754" y="2754834"/>
              <a:ext cx="849288" cy="3635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855"/>
                </a:spcBef>
              </a:pPr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1764,1</a:t>
              </a:r>
              <a:endParaRPr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5773940" y="972120"/>
              <a:ext cx="785486" cy="3635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1600" spc="-1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600" spc="-10" dirty="0" smtClean="0">
                  <a:latin typeface="Times New Roman" pitchFamily="18" charset="0"/>
                  <a:cs typeface="Times New Roman" pitchFamily="18" charset="0"/>
                </a:rPr>
                <a:t>33</a:t>
              </a:r>
              <a:r>
                <a:rPr lang="en-US" sz="1600" spc="-10" dirty="0" smtClean="0">
                  <a:latin typeface="Times New Roman" pitchFamily="18" charset="0"/>
                  <a:cs typeface="Times New Roman" pitchFamily="18" charset="0"/>
                </a:rPr>
                <a:t>,6</a:t>
              </a:r>
              <a:endParaRPr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4424685" y="2664733"/>
              <a:ext cx="985514" cy="3635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600" spc="-10" dirty="0" smtClean="0">
                  <a:latin typeface="Times New Roman" pitchFamily="18" charset="0"/>
                  <a:cs typeface="Times New Roman" pitchFamily="18" charset="0"/>
                </a:rPr>
                <a:t>1136,0</a:t>
              </a:r>
              <a:endParaRPr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object 21"/>
            <p:cNvSpPr txBox="1"/>
            <p:nvPr/>
          </p:nvSpPr>
          <p:spPr>
            <a:xfrm>
              <a:off x="5201383" y="1113869"/>
              <a:ext cx="785246" cy="3635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600" spc="-10" dirty="0" smtClean="0">
                  <a:latin typeface="Times New Roman" pitchFamily="18" charset="0"/>
                  <a:cs typeface="Times New Roman" pitchFamily="18" charset="0"/>
                </a:rPr>
                <a:t>61</a:t>
              </a:r>
              <a:r>
                <a:rPr lang="en-US" sz="1600" spc="-10" dirty="0" smtClean="0"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ru-RU" sz="1600" spc="-10" dirty="0" smtClean="0">
                  <a:latin typeface="Times New Roman" pitchFamily="18" charset="0"/>
                  <a:cs typeface="Times New Roman" pitchFamily="18" charset="0"/>
                </a:rPr>
                <a:t>9</a:t>
              </a:r>
              <a:endParaRPr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bject 22"/>
            <p:cNvSpPr txBox="1"/>
            <p:nvPr/>
          </p:nvSpPr>
          <p:spPr>
            <a:xfrm>
              <a:off x="5640961" y="2612682"/>
              <a:ext cx="1248160" cy="3635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ru-RU" sz="1600" b="1" spc="-10" dirty="0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3095</a:t>
              </a:r>
              <a:r>
                <a:rPr lang="en-US" sz="1600" b="1" spc="-10" dirty="0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ru-RU" sz="1600" b="1" spc="-10" dirty="0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object 17"/>
          <p:cNvSpPr txBox="1"/>
          <p:nvPr/>
        </p:nvSpPr>
        <p:spPr>
          <a:xfrm>
            <a:off x="4296505" y="657409"/>
            <a:ext cx="83919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400" b="1" dirty="0" smtClean="0">
                <a:latin typeface="Garamond" panose="02020404030301010803" pitchFamily="18" charset="0"/>
                <a:cs typeface="Arial"/>
              </a:rPr>
              <a:t>2016</a:t>
            </a:r>
            <a:endParaRPr sz="1400" dirty="0">
              <a:latin typeface="Garamond" panose="02020404030301010803" pitchFamily="18" charset="0"/>
              <a:cs typeface="Arial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7620" y="3411973"/>
            <a:ext cx="3124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поддержки жилищно-коммунального хозяйства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5606456" y="663401"/>
            <a:ext cx="3953465" cy="2748524"/>
            <a:chOff x="5502399" y="663401"/>
            <a:chExt cx="3953465" cy="2748524"/>
          </a:xfrm>
        </p:grpSpPr>
        <p:grpSp>
          <p:nvGrpSpPr>
            <p:cNvPr id="123" name="Группа 122"/>
            <p:cNvGrpSpPr/>
            <p:nvPr/>
          </p:nvGrpSpPr>
          <p:grpSpPr>
            <a:xfrm>
              <a:off x="5502399" y="878845"/>
              <a:ext cx="3953465" cy="2533080"/>
              <a:chOff x="3338079" y="972120"/>
              <a:chExt cx="5838159" cy="3740649"/>
            </a:xfrm>
          </p:grpSpPr>
          <p:graphicFrame>
            <p:nvGraphicFramePr>
              <p:cNvPr id="124" name="Диаграмма 12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435596399"/>
                  </p:ext>
                </p:extLst>
              </p:nvPr>
            </p:nvGraphicFramePr>
            <p:xfrm>
              <a:off x="3338079" y="1051049"/>
              <a:ext cx="5838159" cy="366172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9"/>
              </a:graphicData>
            </a:graphic>
          </p:graphicFrame>
          <p:sp>
            <p:nvSpPr>
              <p:cNvPr id="126" name="object 16"/>
              <p:cNvSpPr txBox="1"/>
              <p:nvPr/>
            </p:nvSpPr>
            <p:spPr>
              <a:xfrm>
                <a:off x="7202754" y="2754834"/>
                <a:ext cx="1141182" cy="36359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855"/>
                  </a:spcBef>
                </a:pPr>
                <a:r>
                  <a:rPr lang="en-US" sz="1600" dirty="0">
                    <a:latin typeface="Times New Roman" pitchFamily="18" charset="0"/>
                    <a:cs typeface="Times New Roman" pitchFamily="18" charset="0"/>
                  </a:rPr>
                  <a:t>1637,1</a:t>
                </a:r>
                <a:endParaRPr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7" name="object 21"/>
              <p:cNvSpPr txBox="1"/>
              <p:nvPr/>
            </p:nvSpPr>
            <p:spPr>
              <a:xfrm>
                <a:off x="5773940" y="972120"/>
                <a:ext cx="785486" cy="36359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lang="en-US" sz="1600" dirty="0">
                    <a:latin typeface="Times New Roman" pitchFamily="18" charset="0"/>
                    <a:cs typeface="Times New Roman" pitchFamily="18" charset="0"/>
                  </a:rPr>
                  <a:t>128,6</a:t>
                </a:r>
                <a:endParaRPr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8" name="object 22"/>
              <p:cNvSpPr txBox="1"/>
              <p:nvPr/>
            </p:nvSpPr>
            <p:spPr>
              <a:xfrm>
                <a:off x="4673844" y="2664733"/>
                <a:ext cx="736354" cy="36359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lang="en-US" sz="1600" dirty="0">
                    <a:latin typeface="Times New Roman" pitchFamily="18" charset="0"/>
                    <a:cs typeface="Times New Roman" pitchFamily="18" charset="0"/>
                  </a:rPr>
                  <a:t>114,3</a:t>
                </a:r>
                <a:endParaRPr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9" name="object 21"/>
              <p:cNvSpPr txBox="1"/>
              <p:nvPr/>
            </p:nvSpPr>
            <p:spPr>
              <a:xfrm>
                <a:off x="5201383" y="1113869"/>
                <a:ext cx="533400" cy="36359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lang="en-US" sz="1600" dirty="0">
                    <a:latin typeface="Times New Roman" pitchFamily="18" charset="0"/>
                    <a:cs typeface="Times New Roman" pitchFamily="18" charset="0"/>
                  </a:rPr>
                  <a:t>4,2</a:t>
                </a:r>
                <a:endParaRPr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0" name="object 22"/>
              <p:cNvSpPr txBox="1"/>
              <p:nvPr/>
            </p:nvSpPr>
            <p:spPr>
              <a:xfrm>
                <a:off x="5619865" y="2697637"/>
                <a:ext cx="1216753" cy="36359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</a:pPr>
                <a:r>
                  <a:rPr lang="en-US" sz="1600" b="1" spc="-10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1884,2</a:t>
                </a:r>
                <a:endParaRPr sz="16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31" name="object 17"/>
            <p:cNvSpPr txBox="1"/>
            <p:nvPr/>
          </p:nvSpPr>
          <p:spPr>
            <a:xfrm>
              <a:off x="6967161" y="663401"/>
              <a:ext cx="839196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n-US" sz="1400" b="1" dirty="0" smtClean="0">
                  <a:latin typeface="Garamond" panose="02020404030301010803" pitchFamily="18" charset="0"/>
                  <a:cs typeface="Arial"/>
                </a:rPr>
                <a:t>2017</a:t>
              </a:r>
              <a:endParaRPr sz="1400" dirty="0">
                <a:latin typeface="Garamond" panose="02020404030301010803" pitchFamily="18" charset="0"/>
                <a:cs typeface="Arial"/>
              </a:endParaRPr>
            </a:p>
          </p:txBody>
        </p:sp>
      </p:grpSp>
      <p:sp>
        <p:nvSpPr>
          <p:cNvPr id="40" name="Прямоугольник 39"/>
          <p:cNvSpPr/>
          <p:nvPr/>
        </p:nvSpPr>
        <p:spPr>
          <a:xfrm>
            <a:off x="2743200" y="3550473"/>
            <a:ext cx="662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в сфере ЖКХ ЗА 2015 - 2019 годы 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409878" y="4709245"/>
            <a:ext cx="152400" cy="152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/>
          <p:cNvSpPr/>
          <p:nvPr/>
        </p:nvSpPr>
        <p:spPr>
          <a:xfrm>
            <a:off x="4403088" y="5184704"/>
            <a:ext cx="152400" cy="152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/>
          <p:cNvSpPr/>
          <p:nvPr/>
        </p:nvSpPr>
        <p:spPr>
          <a:xfrm>
            <a:off x="4403088" y="5541169"/>
            <a:ext cx="152400" cy="152400"/>
          </a:xfrm>
          <a:prstGeom prst="rect">
            <a:avLst/>
          </a:prstGeom>
          <a:solidFill>
            <a:srgbClr val="90B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/>
          <p:cNvSpPr/>
          <p:nvPr/>
        </p:nvSpPr>
        <p:spPr>
          <a:xfrm>
            <a:off x="4403088" y="6019800"/>
            <a:ext cx="152400" cy="1524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4410512" y="6479381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3695700" y="2266950"/>
            <a:ext cx="1778640" cy="1778640"/>
          </a:xfrm>
          <a:prstGeom prst="ellipse">
            <a:avLst/>
          </a:prstGeom>
          <a:solidFill>
            <a:srgbClr val="D1E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448425" y="2266950"/>
            <a:ext cx="1778640" cy="1778640"/>
          </a:xfrm>
          <a:prstGeom prst="ellipse">
            <a:avLst/>
          </a:prstGeom>
          <a:solidFill>
            <a:srgbClr val="D1E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71550" y="2266950"/>
            <a:ext cx="1778640" cy="1778640"/>
          </a:xfrm>
          <a:prstGeom prst="ellipse">
            <a:avLst/>
          </a:prstGeom>
          <a:solidFill>
            <a:srgbClr val="D1E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 txBox="1"/>
          <p:nvPr/>
        </p:nvSpPr>
        <p:spPr>
          <a:xfrm>
            <a:off x="1112121" y="401360"/>
            <a:ext cx="7727079" cy="104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1700" b="1" spc="-4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Б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Л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</a:t>
            </a:r>
            <a:r>
              <a:rPr lang="ru-RU" sz="1700" b="1" spc="-3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</a:t>
            </a:r>
            <a:r>
              <a:rPr lang="ru-RU" sz="1700" b="1" spc="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Й</a:t>
            </a:r>
            <a:r>
              <a:rPr lang="ru-RU" sz="1700" b="1" spc="3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Б</a:t>
            </a:r>
            <a:r>
              <a:rPr lang="ru-RU" sz="1700" b="1" spc="-2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Ю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</a:t>
            </a:r>
            <a:r>
              <a:rPr lang="ru-RU" sz="1700" b="1" spc="-3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Ж</a:t>
            </a:r>
            <a:r>
              <a:rPr lang="ru-RU" sz="1700" b="1" spc="-3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lang="ru-RU" sz="1700" b="1" spc="1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– </a:t>
            </a:r>
            <a:r>
              <a:rPr lang="ru-RU" sz="1700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Ф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ОР</a:t>
            </a:r>
            <a:r>
              <a:rPr lang="ru-RU" sz="1700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М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ОБР</a:t>
            </a:r>
            <a:r>
              <a:rPr lang="ru-RU" sz="1700" b="1" spc="-2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АЗ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1700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В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ИЯ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РА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</a:t>
            </a:r>
            <a:r>
              <a:rPr lang="ru-RU" sz="1700" b="1" spc="-3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Х</a:t>
            </a:r>
            <a:r>
              <a:rPr lang="ru-RU" sz="1700" b="1" spc="-5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1700" b="1" spc="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1700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В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АН</a:t>
            </a:r>
            <a:r>
              <a:rPr lang="ru-RU" sz="1700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Я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lang="ru-RU" sz="1700" b="1" spc="-1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</a:t>
            </a:r>
            <a:r>
              <a:rPr lang="ru-RU" sz="1700" b="1" spc="-2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Ж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НЫХ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СР</a:t>
            </a:r>
            <a:r>
              <a:rPr lang="ru-RU" sz="1700" b="1" spc="-5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ДСТВ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В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РАС</a:t>
            </a:r>
            <a:r>
              <a:rPr lang="ru-RU" sz="1700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Ч</a:t>
            </a:r>
            <a:r>
              <a:rPr lang="ru-RU" sz="1700" b="1" spc="-6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lang="ru-RU" sz="1700" b="1" spc="-2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НА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Ф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</a:t>
            </a:r>
            <a:r>
              <a:rPr lang="ru-RU" sz="1700" b="1" spc="-1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r>
              <a:rPr lang="ru-RU" sz="1700" b="1" spc="-1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</a:t>
            </a:r>
            <a:r>
              <a:rPr lang="ru-RU" sz="1700" b="1" spc="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ОВ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Ы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Й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3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Г</a:t>
            </a:r>
            <a:r>
              <a:rPr lang="ru-RU" sz="1700" b="1" spc="-5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Д,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   </a:t>
            </a:r>
            <a:r>
              <a:rPr lang="ru-RU" sz="1700" b="1" spc="-6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ПР</a:t>
            </a:r>
            <a:r>
              <a:rPr lang="ru-RU" sz="1700" b="1" spc="-5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lang="ru-RU" sz="1700" b="1" spc="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</a:t>
            </a:r>
            <a:r>
              <a:rPr lang="ru-RU" sz="1700" b="1" spc="-1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</a:t>
            </a:r>
            <a:r>
              <a:rPr lang="ru-RU" sz="1700" b="1" spc="-2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З</a:t>
            </a:r>
            <a:r>
              <a:rPr lang="ru-RU" sz="1700" b="1" spc="-1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</a:t>
            </a:r>
            <a:r>
              <a:rPr lang="ru-RU" sz="1700" b="1" spc="-3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Ч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</a:t>
            </a:r>
            <a:r>
              <a:rPr lang="ru-RU" sz="1700" b="1" spc="-1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ЫХ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ДЛ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Я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ИСП</a:t>
            </a:r>
            <a:r>
              <a:rPr lang="ru-RU" sz="1700" b="1" spc="-5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1700" b="1" spc="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Л</a:t>
            </a:r>
            <a:r>
              <a:rPr lang="ru-RU" sz="1700" b="1" spc="-1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НИЯ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РА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</a:t>
            </a:r>
            <a:r>
              <a:rPr lang="ru-RU" sz="1700" b="1" spc="-3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Х</a:t>
            </a:r>
            <a:r>
              <a:rPr lang="ru-RU" sz="1700" b="1" spc="-5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Д</a:t>
            </a:r>
            <a:r>
              <a:rPr lang="ru-RU" sz="1700" b="1" spc="-1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Н</a:t>
            </a:r>
            <a:r>
              <a:rPr lang="ru-RU" sz="17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Ы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Х</a:t>
            </a:r>
            <a:r>
              <a:rPr lang="en-US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1700" b="1" spc="-5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Б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ЯЗ</a:t>
            </a:r>
            <a:r>
              <a:rPr lang="ru-RU" sz="1700" b="1" spc="-5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r>
              <a:rPr lang="ru-RU" sz="1700" b="1" spc="-2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lang="ru-RU" sz="1700" b="1" spc="-6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ЛЬСТВ</a:t>
            </a:r>
            <a:r>
              <a:rPr lang="ru-RU" sz="1700" b="1" spc="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1700" b="1" spc="-5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lang="ru-RU" sz="1700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В</a:t>
            </a:r>
            <a:r>
              <a:rPr lang="ru-RU" sz="1700" b="1" spc="-6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lang="ru-RU" sz="1700" b="1" spc="-2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СТ</a:t>
            </a:r>
            <a:r>
              <a:rPr lang="ru-RU" sz="1700" b="1" spc="-4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В</a:t>
            </a:r>
            <a:r>
              <a:rPr lang="ru-RU" sz="1700" b="1" spc="-3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У</a:t>
            </a:r>
            <a:r>
              <a:rPr lang="ru-RU" sz="1700" b="1" spc="-1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Ю</a:t>
            </a:r>
            <a:r>
              <a:rPr lang="ru-RU" sz="1700" b="1" spc="-3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Щ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</a:t>
            </a:r>
            <a:r>
              <a:rPr lang="ru-RU" sz="1700" b="1" spc="-4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Г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</a:t>
            </a:r>
            <a:r>
              <a:rPr lang="en-US" sz="1700" b="1" spc="2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</a:t>
            </a:r>
            <a:r>
              <a:rPr lang="ru-RU" sz="1700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У</a:t>
            </a:r>
            <a:r>
              <a:rPr lang="ru-RU" sz="1700" b="1" spc="-6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Б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ЪЕК</a:t>
            </a:r>
            <a:r>
              <a:rPr lang="ru-RU" sz="1700" b="1" spc="-2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Т</a:t>
            </a:r>
            <a:r>
              <a:rPr lang="ru-RU" sz="1700" b="1" spc="-1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</a:t>
            </a:r>
            <a:r>
              <a:rPr lang="en-US" sz="1700" b="1" spc="3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700" b="1" spc="-2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РФ</a:t>
            </a:r>
            <a:endParaRPr lang="ru-RU" sz="1700" b="1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0600" y="2286000"/>
            <a:ext cx="7236162" cy="37975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52400" y="365970"/>
            <a:ext cx="959721" cy="9597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8937" y="258009"/>
            <a:ext cx="9601199" cy="648039"/>
          </a:xfrm>
          <a:prstGeom prst="rect">
            <a:avLst/>
          </a:prstGeom>
        </p:spPr>
        <p:txBody>
          <a:bodyPr vert="horz" wrap="square" lIns="0" tIns="93132" rIns="0" bIns="0" rtlCol="0">
            <a:spAutoFit/>
          </a:bodyPr>
          <a:lstStyle/>
          <a:p>
            <a:pPr marL="1258570" algn="l">
              <a:lnSpc>
                <a:spcPct val="100000"/>
              </a:lnSpc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РАСХОДЫ НА СТРОИТЕЛ</a:t>
            </a:r>
            <a:r>
              <a:rPr lang="ru-RU" spc="-5" dirty="0" smtClean="0">
                <a:solidFill>
                  <a:schemeClr val="accent3">
                    <a:lumMod val="50000"/>
                  </a:schemeClr>
                </a:solidFill>
              </a:rPr>
              <a:t>Ь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СТВО</a:t>
            </a:r>
            <a:r>
              <a:rPr lang="ru-RU" spc="-5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И РЕМОНТ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ДОРОГ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В 2015-2019 гг.,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руб. </a:t>
            </a:r>
            <a:endParaRPr lang="ru-RU" b="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43219" y="5248690"/>
            <a:ext cx="8848381" cy="1262293"/>
            <a:chOff x="0" y="5537515"/>
            <a:chExt cx="9144001" cy="1320485"/>
          </a:xfrm>
        </p:grpSpPr>
        <p:sp>
          <p:nvSpPr>
            <p:cNvPr id="11" name="object 11"/>
            <p:cNvSpPr/>
            <p:nvPr/>
          </p:nvSpPr>
          <p:spPr>
            <a:xfrm>
              <a:off x="0" y="5537700"/>
              <a:ext cx="3479332" cy="13107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763673" y="5537700"/>
              <a:ext cx="3480994" cy="13107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5526097" y="5537515"/>
              <a:ext cx="3617904" cy="132048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4" name="object 14"/>
          <p:cNvSpPr/>
          <p:nvPr/>
        </p:nvSpPr>
        <p:spPr>
          <a:xfrm>
            <a:off x="55696" y="346870"/>
            <a:ext cx="782990" cy="6207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608937" y="236618"/>
            <a:ext cx="1142286" cy="8567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736494"/>
              </p:ext>
            </p:extLst>
          </p:nvPr>
        </p:nvGraphicFramePr>
        <p:xfrm>
          <a:off x="143222" y="1188530"/>
          <a:ext cx="8848378" cy="39168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55053"/>
                <a:gridCol w="1138665"/>
                <a:gridCol w="1138665"/>
                <a:gridCol w="1138665"/>
                <a:gridCol w="1138665"/>
                <a:gridCol w="1138665"/>
              </a:tblGrid>
              <a:tr h="49518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на дорожное хозяйство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59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направления расходов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DEE7D1"/>
                    </a:solidFill>
                  </a:tcPr>
                </a:tc>
              </a:tr>
              <a:tr h="7020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и реконструкция дорог регионального</a:t>
                      </a: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межмуниципального </a:t>
                      </a: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EFF3EA"/>
                    </a:solidFill>
                  </a:tcPr>
                </a:tc>
              </a:tr>
              <a:tr h="7596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и </a:t>
                      </a: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дорог </a:t>
                      </a: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регионального</a:t>
                      </a: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межмуниципального </a:t>
                      </a: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2317,5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2527,4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DEE7D1"/>
                    </a:solidFill>
                  </a:tcPr>
                </a:tc>
              </a:tr>
              <a:tr h="7360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 местным бюджетам на строительство, ремонт </a:t>
                      </a: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объектов дорожного </a:t>
                      </a:r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хозяйства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529,5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275,3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EFF3EA"/>
                    </a:solidFill>
                  </a:tcPr>
                </a:tc>
              </a:tr>
              <a:tr h="2264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безопасности дорожного движения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348,3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DEE7D1"/>
                    </a:solidFill>
                  </a:tcPr>
                </a:tc>
              </a:tr>
              <a:tr h="3878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4539,8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3242,1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3408,6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3605,8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3788,6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46" marR="3846" marT="3846" marB="0" anchor="ctr">
                    <a:solidFill>
                      <a:srgbClr val="EFF3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3087" y="184168"/>
            <a:ext cx="8376157" cy="620258"/>
          </a:xfrm>
          <a:prstGeom prst="rect">
            <a:avLst/>
          </a:prstGeom>
        </p:spPr>
        <p:txBody>
          <a:bodyPr vert="horz" wrap="square" lIns="0" tIns="65619" rIns="0" bIns="0" rtlCol="0">
            <a:spAutoFit/>
          </a:bodyPr>
          <a:lstStyle/>
          <a:p>
            <a:pPr marL="3571240" marR="5080" indent="-1667510" algn="l">
              <a:lnSpc>
                <a:spcPct val="100000"/>
              </a:lnSpc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ГОСУДАРСТВЕННАЯ ПРОГРАММА "ДОСТУПНАЯ СРЕДА В КАЛУЖСКОЙ ОБЛАСТИ"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6112" y="1233918"/>
            <a:ext cx="3628688" cy="5201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buFont typeface="Times New Roman"/>
              <a:buAutoNum type="arabicPeriod"/>
              <a:tabLst>
                <a:tab pos="181610" algn="l"/>
              </a:tabLst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обеспечение</a:t>
            </a:r>
            <a:r>
              <a:rPr sz="1300" spc="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>
                <a:latin typeface="Times New Roman" pitchFamily="18" charset="0"/>
                <a:cs typeface="Times New Roman" pitchFamily="18" charset="0"/>
              </a:rPr>
              <a:t>доступности</a:t>
            </a:r>
            <a:r>
              <a:rPr sz="13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подвижного</a:t>
            </a:r>
            <a:r>
              <a:rPr lang="en-US" sz="1300" spc="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состава</a:t>
            </a:r>
            <a:r>
              <a:rPr sz="1300" spc="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основных</a:t>
            </a:r>
            <a:r>
              <a:rPr sz="13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видов</a:t>
            </a:r>
            <a:r>
              <a:rPr sz="13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пассажирского,</a:t>
            </a:r>
            <a:r>
              <a:rPr sz="13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3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том</a:t>
            </a:r>
            <a:r>
              <a:rPr sz="13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числе</a:t>
            </a:r>
            <a:r>
              <a:rPr sz="13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наземного</a:t>
            </a:r>
            <a:r>
              <a:rPr sz="13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электрического транспорта для инвалидов;</a:t>
            </a:r>
          </a:p>
          <a:p>
            <a:pPr marL="177800" indent="-165100">
              <a:lnSpc>
                <a:spcPct val="100000"/>
              </a:lnSpc>
              <a:buFont typeface="Times New Roman"/>
              <a:buAutoNum type="arabicPeriod"/>
              <a:tabLst>
                <a:tab pos="177800" algn="l"/>
              </a:tabLst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овышение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доступности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качества</a:t>
            </a:r>
            <a:r>
              <a:rPr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реабилитационных услуг для инвалидов;</a:t>
            </a:r>
          </a:p>
          <a:p>
            <a:pPr marL="12700" marR="5080">
              <a:lnSpc>
                <a:spcPct val="100000"/>
              </a:lnSpc>
              <a:buFont typeface="Times New Roman"/>
              <a:buAutoNum type="arabicPeriod"/>
              <a:tabLst>
                <a:tab pos="210185" algn="l"/>
              </a:tabLst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создание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системы</a:t>
            </a:r>
            <a:r>
              <a:rPr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spc="-7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>
                <a:latin typeface="Times New Roman" pitchFamily="18" charset="0"/>
                <a:cs typeface="Times New Roman" pitchFamily="18" charset="0"/>
              </a:rPr>
              <a:t>должного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информационно-методического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обеспечения</a:t>
            </a:r>
            <a:r>
              <a:rPr sz="13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повышения</a:t>
            </a:r>
            <a:r>
              <a:rPr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spc="-7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квалификации </a:t>
            </a:r>
            <a:r>
              <a:rPr sz="1300"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sz="1300"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аттестации специалистов, занятых в системе реабилитации и социальной интеграции инвалидов;</a:t>
            </a:r>
          </a:p>
          <a:p>
            <a:pPr marL="12700" marR="5080">
              <a:lnSpc>
                <a:spcPct val="100000"/>
              </a:lnSpc>
              <a:buFont typeface="Times New Roman"/>
              <a:buAutoNum type="arabicPeriod"/>
              <a:tabLst>
                <a:tab pos="193040" algn="l"/>
              </a:tabLst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создание</a:t>
            </a:r>
            <a:r>
              <a:rPr sz="1300" spc="1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эффективно</a:t>
            </a:r>
            <a:r>
              <a:rPr sz="1300" spc="1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действующей</a:t>
            </a:r>
            <a:r>
              <a:rPr sz="1300" spc="1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системы</a:t>
            </a:r>
            <a:r>
              <a:rPr sz="1300" spc="1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информационного</a:t>
            </a:r>
            <a:r>
              <a:rPr sz="1300" spc="1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консультативного</a:t>
            </a:r>
            <a:r>
              <a:rPr sz="1300" spc="1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обеспечения</a:t>
            </a:r>
            <a:r>
              <a:rPr sz="1300" spc="1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инвалидов</a:t>
            </a:r>
            <a:r>
              <a:rPr sz="1300" spc="1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1300" spc="1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основе традиционных  </a:t>
            </a:r>
            <a:r>
              <a:rPr sz="13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и  </a:t>
            </a:r>
            <a:r>
              <a:rPr sz="13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современных  </a:t>
            </a:r>
            <a:r>
              <a:rPr sz="13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информационно-коммуникационных  </a:t>
            </a:r>
            <a:r>
              <a:rPr sz="13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технологий  </a:t>
            </a:r>
            <a:r>
              <a:rPr sz="13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с  </a:t>
            </a:r>
            <a:r>
              <a:rPr sz="13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учетом  </a:t>
            </a:r>
            <a:r>
              <a:rPr sz="13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особых  </a:t>
            </a:r>
            <a:r>
              <a:rPr sz="13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потребностей инвалидов;</a:t>
            </a:r>
          </a:p>
          <a:p>
            <a:pPr marL="12700" marR="5080">
              <a:lnSpc>
                <a:spcPct val="100000"/>
              </a:lnSpc>
              <a:buFont typeface="Times New Roman"/>
              <a:buAutoNum type="arabicPeriod"/>
              <a:tabLst>
                <a:tab pos="189865" algn="l"/>
              </a:tabLst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создание</a:t>
            </a:r>
            <a:r>
              <a:rPr sz="1300" spc="9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условий</a:t>
            </a:r>
            <a:r>
              <a:rPr sz="1300"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1300"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получения</a:t>
            </a:r>
            <a:r>
              <a:rPr sz="1300"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детьми-инвалидами</a:t>
            </a:r>
            <a:r>
              <a:rPr sz="1300"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образования</a:t>
            </a:r>
            <a:r>
              <a:rPr sz="1300"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300"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системе</a:t>
            </a:r>
            <a:r>
              <a:rPr sz="1300"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>
                <a:latin typeface="Times New Roman" pitchFamily="18" charset="0"/>
                <a:cs typeface="Times New Roman" pitchFamily="18" charset="0"/>
              </a:rPr>
              <a:t>обычных</a:t>
            </a:r>
            <a:r>
              <a:rPr sz="1300"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образовательных</a:t>
            </a:r>
            <a:r>
              <a:rPr lang="en-US" sz="1300" spc="9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учреждений</a:t>
            </a:r>
            <a:r>
              <a:rPr sz="13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улучшение</a:t>
            </a:r>
            <a:r>
              <a:rPr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spc="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>
                <a:latin typeface="Times New Roman" pitchFamily="18" charset="0"/>
                <a:cs typeface="Times New Roman" pitchFamily="18" charset="0"/>
              </a:rPr>
              <a:t>материально-технической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spc="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базы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образовательных</a:t>
            </a:r>
            <a:r>
              <a:rPr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spc="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учреждений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целью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обеспечения</a:t>
            </a:r>
            <a:r>
              <a:rPr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spc="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беспрепятственного доступа детей-инвалидов;</a:t>
            </a:r>
          </a:p>
          <a:p>
            <a:pPr marL="12700" marR="5080">
              <a:lnSpc>
                <a:spcPct val="100000"/>
              </a:lnSpc>
              <a:buFont typeface="Times New Roman"/>
              <a:buAutoNum type="arabicPeriod"/>
              <a:tabLst>
                <a:tab pos="227965" algn="l"/>
              </a:tabLst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укрепление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материально-технической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базы</a:t>
            </a:r>
            <a:r>
              <a:rPr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spc="6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учреждений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спортивной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направленности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 err="1" smtClean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spc="6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адаптивной </a:t>
            </a:r>
            <a:r>
              <a:rPr sz="1300" spc="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300" dirty="0">
                <a:latin typeface="Times New Roman" pitchFamily="18" charset="0"/>
                <a:cs typeface="Times New Roman" pitchFamily="18" charset="0"/>
              </a:rPr>
              <a:t>физической культуре и спорту.</a:t>
            </a:r>
          </a:p>
        </p:txBody>
      </p:sp>
      <p:sp>
        <p:nvSpPr>
          <p:cNvPr id="10" name="object 10"/>
          <p:cNvSpPr/>
          <p:nvPr/>
        </p:nvSpPr>
        <p:spPr>
          <a:xfrm>
            <a:off x="514687" y="200173"/>
            <a:ext cx="938482" cy="5865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5562600" y="990600"/>
            <a:ext cx="2485517" cy="13964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4716147" y="2492534"/>
            <a:ext cx="3992131" cy="3942808"/>
            <a:chOff x="5127234" y="1238792"/>
            <a:chExt cx="3529211" cy="3485607"/>
          </a:xfrm>
        </p:grpSpPr>
        <p:sp>
          <p:nvSpPr>
            <p:cNvPr id="11" name="object 11"/>
            <p:cNvSpPr/>
            <p:nvPr/>
          </p:nvSpPr>
          <p:spPr>
            <a:xfrm>
              <a:off x="6971871" y="1244711"/>
              <a:ext cx="1684574" cy="107817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5127234" y="2405088"/>
              <a:ext cx="1683115" cy="10875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6974185" y="2410241"/>
              <a:ext cx="1674856" cy="108244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5136759" y="3559278"/>
              <a:ext cx="1669950" cy="116512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5138767" y="1238792"/>
              <a:ext cx="1671582" cy="108572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6971871" y="3592369"/>
              <a:ext cx="1684574" cy="109893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1801387376"/>
              </p:ext>
            </p:extLst>
          </p:nvPr>
        </p:nvGraphicFramePr>
        <p:xfrm>
          <a:off x="4195702" y="358194"/>
          <a:ext cx="4370531" cy="3067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object 13"/>
          <p:cNvSpPr/>
          <p:nvPr/>
        </p:nvSpPr>
        <p:spPr>
          <a:xfrm>
            <a:off x="1" y="4040088"/>
            <a:ext cx="3547998" cy="2817911"/>
          </a:xfrm>
          <a:custGeom>
            <a:avLst/>
            <a:gdLst/>
            <a:ahLst/>
            <a:cxnLst/>
            <a:rect l="l" t="t" r="r" b="b"/>
            <a:pathLst>
              <a:path w="3571875" h="1825625">
                <a:moveTo>
                  <a:pt x="0" y="1825625"/>
                </a:moveTo>
                <a:lnTo>
                  <a:pt x="3571875" y="1825625"/>
                </a:lnTo>
                <a:lnTo>
                  <a:pt x="3571875" y="0"/>
                </a:lnTo>
                <a:lnTo>
                  <a:pt x="0" y="0"/>
                </a:lnTo>
                <a:lnTo>
                  <a:pt x="0" y="1825625"/>
                </a:lnTo>
                <a:close/>
              </a:path>
            </a:pathLst>
          </a:custGeom>
          <a:solidFill>
            <a:srgbClr val="90B34B"/>
          </a:solidFill>
          <a:ln w="9525"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0" y="1334988"/>
            <a:ext cx="3547998" cy="2705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85673" y="228600"/>
            <a:ext cx="7236078" cy="603144"/>
          </a:xfrm>
          <a:prstGeom prst="rect">
            <a:avLst/>
          </a:prstGeom>
        </p:spPr>
        <p:txBody>
          <a:bodyPr vert="horz" wrap="square" lIns="0" tIns="48671" rIns="0" bIns="0" rtlCol="0">
            <a:spAutoFit/>
          </a:bodyPr>
          <a:lstStyle/>
          <a:p>
            <a:pPr marL="361950" algn="ctr">
              <a:lnSpc>
                <a:spcPct val="100000"/>
              </a:lnSpc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РАСХОДЫ НА МЕРОПРИЯТИЯ ПО ОХРАНЕ ОКРУЖАЮЩЕЙ СРЕДЫ В 2017-2019 гг.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-170522" y="0"/>
            <a:ext cx="1299935" cy="96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/>
          <p:nvPr/>
        </p:nvSpPr>
        <p:spPr>
          <a:xfrm>
            <a:off x="4236670" y="1484243"/>
            <a:ext cx="16764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,5</a:t>
            </a:r>
            <a:r>
              <a:rPr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000" b="1" dirty="0">
                <a:latin typeface="Times New Roman" pitchFamily="18" charset="0"/>
                <a:cs typeface="Times New Roman" pitchFamily="18" charset="0"/>
              </a:rPr>
              <a:t>млн. рублей</a:t>
            </a:r>
            <a:r>
              <a:rPr sz="1000" b="1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000" b="1" dirty="0">
                <a:latin typeface="Times New Roman" pitchFamily="18" charset="0"/>
                <a:cs typeface="Times New Roman" pitchFamily="18" charset="0"/>
              </a:rPr>
              <a:t>- другие вопросы</a:t>
            </a:r>
            <a:r>
              <a:rPr sz="1000" b="1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000" b="1" dirty="0">
                <a:latin typeface="Times New Roman" pitchFamily="18" charset="0"/>
                <a:cs typeface="Times New Roman" pitchFamily="18" charset="0"/>
              </a:rPr>
              <a:t>в области</a:t>
            </a:r>
            <a:r>
              <a:rPr sz="1000" b="1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000" b="1" dirty="0">
                <a:latin typeface="Times New Roman" pitchFamily="18" charset="0"/>
                <a:cs typeface="Times New Roman" pitchFamily="18" charset="0"/>
              </a:rPr>
              <a:t>охраны  окружающей среды</a:t>
            </a:r>
            <a:endParaRPr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175178" y="2598547"/>
            <a:ext cx="137413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0,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000" b="1" dirty="0">
                <a:latin typeface="Times New Roman" pitchFamily="18" charset="0"/>
                <a:cs typeface="Times New Roman" pitchFamily="18" charset="0"/>
              </a:rPr>
              <a:t>млн. рублей</a:t>
            </a:r>
            <a:endParaRPr sz="1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sz="1000" b="1" dirty="0">
                <a:latin typeface="Times New Roman" pitchFamily="18" charset="0"/>
                <a:cs typeface="Times New Roman" pitchFamily="18" charset="0"/>
              </a:rPr>
              <a:t>- экологический контроль</a:t>
            </a:r>
            <a:endParaRPr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bject 24"/>
          <p:cNvSpPr txBox="1"/>
          <p:nvPr/>
        </p:nvSpPr>
        <p:spPr>
          <a:xfrm>
            <a:off x="152400" y="4148954"/>
            <a:ext cx="32004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1965" marR="5080" indent="-469900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23, 5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 рублей ежегодно</a:t>
            </a:r>
            <a:endParaRPr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931795"/>
              </p:ext>
            </p:extLst>
          </p:nvPr>
        </p:nvGraphicFramePr>
        <p:xfrm>
          <a:off x="3741693" y="4046561"/>
          <a:ext cx="5318214" cy="273523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051014"/>
                <a:gridCol w="533400"/>
                <a:gridCol w="304800"/>
                <a:gridCol w="457200"/>
                <a:gridCol w="304800"/>
                <a:gridCol w="762000"/>
                <a:gridCol w="304800"/>
                <a:gridCol w="457200"/>
                <a:gridCol w="304800"/>
                <a:gridCol w="533400"/>
                <a:gridCol w="304800"/>
              </a:tblGrid>
              <a:tr h="228599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 Р/ПР</a:t>
                      </a: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"Охрана окружающей среды"</a:t>
                      </a:r>
                      <a:endParaRPr lang="ru-RU" sz="1000" b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812" marR="4812" marT="4812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195066">
                <a:tc v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закон </a:t>
                      </a: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2018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2019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09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000" b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000" b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000" b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000" b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000" b="1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812" marR="4812" marT="48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5209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0601 "Экологический контроль"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</a:tr>
              <a:tr h="383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0603 "Охрана объектов растительного и животного мира и среды их обитания"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</a:tr>
              <a:tr h="6116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0605 "Другие вопросы в области охраны окружающей среды"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ИТОГО, </a:t>
                      </a:r>
                      <a:r>
                        <a:rPr lang="ru-RU" sz="9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млн.рублей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20,9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16" marR="5516" marT="551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</a:tr>
            </a:tbl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3765527" y="3425796"/>
            <a:ext cx="52308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мероприятия по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охране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окружающей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среды в 2015-2019 гг. 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9227" y="4643497"/>
            <a:ext cx="337638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Повышение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уровня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экологической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безопасности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 сохранение природных систем осуществляется в рамках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Государственной программы Калужской области «Охрана окружающей среды в Калужской области» </a:t>
            </a:r>
            <a:endParaRPr lang="ru-RU" sz="16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675070" y="1238022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10,7 млн. рублей - охрана объектов растительного и животного мира и среды их обитания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282563" y="407362"/>
            <a:ext cx="1241437" cy="5758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975044" y="1295400"/>
            <a:ext cx="5105400" cy="1350178"/>
            <a:chOff x="3768523" y="1694121"/>
            <a:chExt cx="2937878" cy="831872"/>
          </a:xfrm>
        </p:grpSpPr>
        <p:sp>
          <p:nvSpPr>
            <p:cNvPr id="50" name="object 7"/>
            <p:cNvSpPr/>
            <p:nvPr/>
          </p:nvSpPr>
          <p:spPr>
            <a:xfrm>
              <a:off x="3768523" y="1694779"/>
              <a:ext cx="831214" cy="83121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object 8"/>
            <p:cNvSpPr/>
            <p:nvPr/>
          </p:nvSpPr>
          <p:spPr>
            <a:xfrm>
              <a:off x="4818313" y="1694121"/>
              <a:ext cx="831214" cy="83121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object 9"/>
            <p:cNvSpPr/>
            <p:nvPr/>
          </p:nvSpPr>
          <p:spPr>
            <a:xfrm>
              <a:off x="5875187" y="1694779"/>
              <a:ext cx="831214" cy="8312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524000" y="233598"/>
            <a:ext cx="723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РАСХОДЫ НА РАЗВИТИЕ ИНФОРМАЦИОННОГО ОБЩЕСТВА И ПОВЫШЕНИЕ КАЧЕСТВА ГОСУДАРСТВЕННЫХ И МУНИЦИПАЛЬНЫХ УСЛУГ В 2015-2019 гг., 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092583"/>
              </p:ext>
            </p:extLst>
          </p:nvPr>
        </p:nvGraphicFramePr>
        <p:xfrm>
          <a:off x="152400" y="2819400"/>
          <a:ext cx="8839200" cy="3580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8200"/>
                <a:gridCol w="838200"/>
                <a:gridCol w="838200"/>
                <a:gridCol w="838200"/>
                <a:gridCol w="914400"/>
                <a:gridCol w="762000"/>
              </a:tblGrid>
              <a:tr h="53322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на развитие информационного общества и повышение качества государственных и муниципальных </a:t>
                      </a:r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услуг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33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направления расходов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DEE7D1"/>
                    </a:solidFill>
                  </a:tcPr>
                </a:tc>
              </a:tr>
              <a:tr h="7236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информационного общества и формирование электронного правительства в Калужской </a:t>
                      </a: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EFF3EA"/>
                    </a:solidFill>
                  </a:tcPr>
                </a:tc>
              </a:tr>
              <a:tr h="8760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эффективности использования информационно-коммуникационных технологий, а также результатов космической деятельности на территории Калужской области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DEE7D1"/>
                    </a:solidFill>
                  </a:tcPr>
                </a:tc>
              </a:tr>
              <a:tr h="6474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и развитие сети многофункциональных центров предоставления государственных и муниципальных </a:t>
                      </a: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услуг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301,3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271,2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EFF3E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468,8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515,8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351,7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351,7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351,5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60" marR="4060" marT="4060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16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1370" y="2014398"/>
            <a:ext cx="7112849" cy="11673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37717" y="2212519"/>
            <a:ext cx="3197031" cy="8397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68874" y="2034211"/>
            <a:ext cx="6937850" cy="1082039"/>
          </a:xfrm>
          <a:prstGeom prst="rect">
            <a:avLst/>
          </a:pr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892245" y="2413421"/>
            <a:ext cx="277241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chemeClr val="bg1"/>
                </a:solidFill>
                <a:latin typeface="Times New Roman"/>
                <a:cs typeface="Times New Roman"/>
              </a:rPr>
              <a:t>Внутренний (в рублях)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9240" y="2427622"/>
            <a:ext cx="1385570" cy="501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По</a:t>
            </a:r>
            <a:r>
              <a:rPr sz="1700" spc="-20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ис</a:t>
            </a:r>
            <a:r>
              <a:rPr sz="1700" spc="-30" dirty="0">
                <a:solidFill>
                  <a:srgbClr val="404040"/>
                </a:solidFill>
                <a:latin typeface="Times New Roman"/>
                <a:cs typeface="Times New Roman"/>
              </a:rPr>
              <a:t>т</a:t>
            </a:r>
            <a:r>
              <a:rPr sz="1700" spc="-50" dirty="0">
                <a:solidFill>
                  <a:srgbClr val="404040"/>
                </a:solidFill>
                <a:latin typeface="Times New Roman"/>
                <a:cs typeface="Times New Roman"/>
              </a:rPr>
              <a:t>о</a:t>
            </a:r>
            <a:r>
              <a:rPr sz="1700" spc="-10" dirty="0">
                <a:solidFill>
                  <a:srgbClr val="404040"/>
                </a:solidFill>
                <a:latin typeface="Times New Roman"/>
                <a:cs typeface="Times New Roman"/>
              </a:rPr>
              <a:t>ч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ни</a:t>
            </a:r>
            <a:r>
              <a:rPr sz="1700" spc="-25" dirty="0">
                <a:solidFill>
                  <a:srgbClr val="404040"/>
                </a:solidFill>
                <a:latin typeface="Times New Roman"/>
                <a:cs typeface="Times New Roman"/>
              </a:rPr>
              <a:t>к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у заимст</a:t>
            </a:r>
            <a:r>
              <a:rPr sz="1700" spc="-15" dirty="0">
                <a:solidFill>
                  <a:srgbClr val="404040"/>
                </a:solidFill>
                <a:latin typeface="Times New Roman"/>
                <a:cs typeface="Times New Roman"/>
              </a:rPr>
              <a:t>в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о</a:t>
            </a:r>
            <a:r>
              <a:rPr sz="1700" spc="-25" dirty="0">
                <a:solidFill>
                  <a:srgbClr val="404040"/>
                </a:solidFill>
                <a:latin typeface="Times New Roman"/>
                <a:cs typeface="Times New Roman"/>
              </a:rPr>
              <a:t>в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ания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6860" y="4762042"/>
            <a:ext cx="865505" cy="242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По</a:t>
            </a:r>
            <a:r>
              <a:rPr sz="1700" spc="-15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сро</a:t>
            </a:r>
            <a:r>
              <a:rPr sz="1700" spc="-30" dirty="0">
                <a:solidFill>
                  <a:srgbClr val="404040"/>
                </a:solidFill>
                <a:latin typeface="Times New Roman"/>
                <a:cs typeface="Times New Roman"/>
              </a:rPr>
              <a:t>к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у</a:t>
            </a:r>
            <a:endParaRPr sz="17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15088" y="4395381"/>
            <a:ext cx="2234183" cy="10896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91872" y="4553877"/>
            <a:ext cx="1993392" cy="8397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57760" y="4415193"/>
            <a:ext cx="2148840" cy="1004316"/>
          </a:xfrm>
          <a:prstGeom prst="rect">
            <a:avLst/>
          </a:prstGeom>
          <a:solidFill>
            <a:srgbClr val="DEE7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059635" y="4668124"/>
            <a:ext cx="1545590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9079" marR="5080" indent="-247015">
              <a:lnSpc>
                <a:spcPct val="100000"/>
              </a:lnSpc>
            </a:pP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Кр</a:t>
            </a:r>
            <a:r>
              <a:rPr sz="1800" spc="-45" dirty="0">
                <a:solidFill>
                  <a:srgbClr val="817456"/>
                </a:solidFill>
                <a:latin typeface="Times New Roman"/>
                <a:cs typeface="Times New Roman"/>
              </a:rPr>
              <a:t>а</a:t>
            </a: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т</a:t>
            </a:r>
            <a:r>
              <a:rPr sz="1800" spc="-90" dirty="0">
                <a:solidFill>
                  <a:srgbClr val="817456"/>
                </a:solidFill>
                <a:latin typeface="Times New Roman"/>
                <a:cs typeface="Times New Roman"/>
              </a:rPr>
              <a:t>к</a:t>
            </a:r>
            <a:r>
              <a:rPr sz="1800" spc="45" dirty="0">
                <a:solidFill>
                  <a:srgbClr val="817456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ср</a:t>
            </a:r>
            <a:r>
              <a:rPr sz="1800" spc="-45" dirty="0">
                <a:solidFill>
                  <a:srgbClr val="817456"/>
                </a:solidFill>
                <a:latin typeface="Times New Roman"/>
                <a:cs typeface="Times New Roman"/>
              </a:rPr>
              <a:t>о</a:t>
            </a:r>
            <a:r>
              <a:rPr sz="1800" spc="-10" dirty="0">
                <a:solidFill>
                  <a:srgbClr val="817456"/>
                </a:solidFill>
                <a:latin typeface="Times New Roman"/>
                <a:cs typeface="Times New Roman"/>
              </a:rPr>
              <a:t>ч</a:t>
            </a: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ный (до 1 </a:t>
            </a:r>
            <a:r>
              <a:rPr sz="1800" spc="-45" dirty="0">
                <a:solidFill>
                  <a:srgbClr val="817456"/>
                </a:solidFill>
                <a:latin typeface="Times New Roman"/>
                <a:cs typeface="Times New Roman"/>
              </a:rPr>
              <a:t>г</a:t>
            </a:r>
            <a:r>
              <a:rPr sz="1800" spc="-50" dirty="0">
                <a:solidFill>
                  <a:srgbClr val="817456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да)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02613" y="4392333"/>
            <a:ext cx="2436876" cy="10698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59584" y="4404525"/>
            <a:ext cx="2177795" cy="11140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45285" y="4412145"/>
            <a:ext cx="2351531" cy="984504"/>
          </a:xfrm>
          <a:prstGeom prst="rect">
            <a:avLst/>
          </a:prstGeom>
          <a:solidFill>
            <a:srgbClr val="DEE7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328236" y="4518518"/>
            <a:ext cx="1786255" cy="803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1270" algn="ctr">
              <a:lnSpc>
                <a:spcPct val="100000"/>
              </a:lnSpc>
            </a:pP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Ср</a:t>
            </a:r>
            <a:r>
              <a:rPr sz="1800" spc="-20" dirty="0">
                <a:solidFill>
                  <a:srgbClr val="817456"/>
                </a:solidFill>
                <a:latin typeface="Times New Roman"/>
                <a:cs typeface="Times New Roman"/>
              </a:rPr>
              <a:t>е</a:t>
            </a: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д</a:t>
            </a:r>
            <a:r>
              <a:rPr sz="1800" spc="-10" dirty="0">
                <a:solidFill>
                  <a:srgbClr val="817456"/>
                </a:solidFill>
                <a:latin typeface="Times New Roman"/>
                <a:cs typeface="Times New Roman"/>
              </a:rPr>
              <a:t>н</a:t>
            </a:r>
            <a:r>
              <a:rPr sz="1800" spc="50" dirty="0">
                <a:solidFill>
                  <a:srgbClr val="817456"/>
                </a:solidFill>
                <a:latin typeface="Times New Roman"/>
                <a:cs typeface="Times New Roman"/>
              </a:rPr>
              <a:t>е</a:t>
            </a: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ср</a:t>
            </a:r>
            <a:r>
              <a:rPr sz="1800" spc="-45" dirty="0">
                <a:solidFill>
                  <a:srgbClr val="817456"/>
                </a:solidFill>
                <a:latin typeface="Times New Roman"/>
                <a:cs typeface="Times New Roman"/>
              </a:rPr>
              <a:t>о</a:t>
            </a:r>
            <a:r>
              <a:rPr sz="1800" spc="-10" dirty="0">
                <a:solidFill>
                  <a:srgbClr val="817456"/>
                </a:solidFill>
                <a:latin typeface="Times New Roman"/>
                <a:cs typeface="Times New Roman"/>
              </a:rPr>
              <a:t>ч</a:t>
            </a: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ный (</a:t>
            </a:r>
            <a:r>
              <a:rPr sz="1800" spc="-25" dirty="0">
                <a:solidFill>
                  <a:srgbClr val="817456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т 1 </a:t>
            </a:r>
            <a:r>
              <a:rPr sz="1800" spc="-45" dirty="0">
                <a:solidFill>
                  <a:srgbClr val="817456"/>
                </a:solidFill>
                <a:latin typeface="Times New Roman"/>
                <a:cs typeface="Times New Roman"/>
              </a:rPr>
              <a:t>г</a:t>
            </a:r>
            <a:r>
              <a:rPr sz="1800" spc="-50" dirty="0">
                <a:solidFill>
                  <a:srgbClr val="817456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да</a:t>
            </a:r>
            <a:r>
              <a:rPr sz="1800" spc="-20" dirty="0">
                <a:solidFill>
                  <a:srgbClr val="81745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до 5 лет вкл</a:t>
            </a:r>
            <a:r>
              <a:rPr sz="1800" spc="-75" dirty="0">
                <a:solidFill>
                  <a:srgbClr val="817456"/>
                </a:solidFill>
                <a:latin typeface="Times New Roman"/>
                <a:cs typeface="Times New Roman"/>
              </a:rPr>
              <a:t>ю</a:t>
            </a:r>
            <a:r>
              <a:rPr sz="1800" spc="-10" dirty="0">
                <a:solidFill>
                  <a:srgbClr val="817456"/>
                </a:solidFill>
                <a:latin typeface="Times New Roman"/>
                <a:cs typeface="Times New Roman"/>
              </a:rPr>
              <a:t>ч</a:t>
            </a: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итель</a:t>
            </a:r>
            <a:r>
              <a:rPr sz="1800" spc="-10" dirty="0">
                <a:solidFill>
                  <a:srgbClr val="817456"/>
                </a:solidFill>
                <a:latin typeface="Times New Roman"/>
                <a:cs typeface="Times New Roman"/>
              </a:rPr>
              <a:t>н</a:t>
            </a: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о)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527880" y="4375569"/>
            <a:ext cx="2212848" cy="10972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21428" y="4401477"/>
            <a:ext cx="1862327" cy="11140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70553" y="4395381"/>
            <a:ext cx="2127504" cy="1011935"/>
          </a:xfrm>
          <a:prstGeom prst="rect">
            <a:avLst/>
          </a:prstGeom>
          <a:solidFill>
            <a:srgbClr val="DEE7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890092" y="4515089"/>
            <a:ext cx="1489710" cy="803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9685" algn="just">
              <a:lnSpc>
                <a:spcPct val="100000"/>
              </a:lnSpc>
            </a:pP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Д</a:t>
            </a:r>
            <a:r>
              <a:rPr sz="1800" spc="-30" dirty="0">
                <a:solidFill>
                  <a:srgbClr val="817456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л</a:t>
            </a:r>
            <a:r>
              <a:rPr sz="1800" spc="-40" dirty="0">
                <a:solidFill>
                  <a:srgbClr val="817456"/>
                </a:solidFill>
                <a:latin typeface="Times New Roman"/>
                <a:cs typeface="Times New Roman"/>
              </a:rPr>
              <a:t>г</a:t>
            </a:r>
            <a:r>
              <a:rPr sz="1800" spc="45" dirty="0">
                <a:solidFill>
                  <a:srgbClr val="817456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ср</a:t>
            </a:r>
            <a:r>
              <a:rPr sz="1800" spc="-45" dirty="0">
                <a:solidFill>
                  <a:srgbClr val="817456"/>
                </a:solidFill>
                <a:latin typeface="Times New Roman"/>
                <a:cs typeface="Times New Roman"/>
              </a:rPr>
              <a:t>о</a:t>
            </a:r>
            <a:r>
              <a:rPr sz="1800" spc="-10" dirty="0">
                <a:solidFill>
                  <a:srgbClr val="817456"/>
                </a:solidFill>
                <a:latin typeface="Times New Roman"/>
                <a:cs typeface="Times New Roman"/>
              </a:rPr>
              <a:t>ч</a:t>
            </a: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ный (</a:t>
            </a:r>
            <a:r>
              <a:rPr sz="1800" spc="-30" dirty="0">
                <a:solidFill>
                  <a:srgbClr val="817456"/>
                </a:solidFill>
                <a:latin typeface="Times New Roman"/>
                <a:cs typeface="Times New Roman"/>
              </a:rPr>
              <a:t>о</a:t>
            </a: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т 5 до</a:t>
            </a:r>
            <a:r>
              <a:rPr sz="1800" spc="-15" dirty="0">
                <a:solidFill>
                  <a:srgbClr val="81745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30 л</a:t>
            </a:r>
            <a:r>
              <a:rPr sz="1800" spc="5" dirty="0">
                <a:solidFill>
                  <a:srgbClr val="817456"/>
                </a:solidFill>
                <a:latin typeface="Times New Roman"/>
                <a:cs typeface="Times New Roman"/>
              </a:rPr>
              <a:t>е</a:t>
            </a: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т вкл</a:t>
            </a:r>
            <a:r>
              <a:rPr sz="1800" spc="-75" dirty="0">
                <a:solidFill>
                  <a:srgbClr val="817456"/>
                </a:solidFill>
                <a:latin typeface="Times New Roman"/>
                <a:cs typeface="Times New Roman"/>
              </a:rPr>
              <a:t>ю</a:t>
            </a:r>
            <a:r>
              <a:rPr sz="1800" spc="-10" dirty="0">
                <a:solidFill>
                  <a:srgbClr val="817456"/>
                </a:solidFill>
                <a:latin typeface="Times New Roman"/>
                <a:cs typeface="Times New Roman"/>
              </a:rPr>
              <a:t>ч</a:t>
            </a: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ит</a:t>
            </a:r>
            <a:r>
              <a:rPr sz="1800" spc="5" dirty="0">
                <a:solidFill>
                  <a:srgbClr val="817456"/>
                </a:solidFill>
                <a:latin typeface="Times New Roman"/>
                <a:cs typeface="Times New Roman"/>
              </a:rPr>
              <a:t>е</a:t>
            </a: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ль</a:t>
            </a:r>
            <a:r>
              <a:rPr sz="1800" spc="-10" dirty="0">
                <a:solidFill>
                  <a:srgbClr val="817456"/>
                </a:solidFill>
                <a:latin typeface="Times New Roman"/>
                <a:cs typeface="Times New Roman"/>
              </a:rPr>
              <a:t>н</a:t>
            </a: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о)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9227" y="3355380"/>
            <a:ext cx="1202055" cy="760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По</a:t>
            </a:r>
            <a:r>
              <a:rPr sz="1700" spc="-15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видам д</a:t>
            </a:r>
            <a:r>
              <a:rPr sz="1700" spc="-30" dirty="0">
                <a:solidFill>
                  <a:srgbClr val="404040"/>
                </a:solidFill>
                <a:latin typeface="Times New Roman"/>
                <a:cs typeface="Times New Roman"/>
              </a:rPr>
              <a:t>о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л</a:t>
            </a:r>
            <a:r>
              <a:rPr sz="1700" spc="-50" dirty="0">
                <a:solidFill>
                  <a:srgbClr val="404040"/>
                </a:solidFill>
                <a:latin typeface="Times New Roman"/>
                <a:cs typeface="Times New Roman"/>
              </a:rPr>
              <a:t>г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ов</a:t>
            </a:r>
            <a:r>
              <a:rPr sz="1700" spc="-10" dirty="0">
                <a:solidFill>
                  <a:srgbClr val="404040"/>
                </a:solidFill>
                <a:latin typeface="Times New Roman"/>
                <a:cs typeface="Times New Roman"/>
              </a:rPr>
              <a:t>ы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х о</a:t>
            </a:r>
            <a:r>
              <a:rPr sz="1700" spc="-55" dirty="0">
                <a:solidFill>
                  <a:srgbClr val="404040"/>
                </a:solidFill>
                <a:latin typeface="Times New Roman"/>
                <a:cs typeface="Times New Roman"/>
              </a:rPr>
              <a:t>б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яз</a:t>
            </a:r>
            <a:r>
              <a:rPr sz="1700" spc="-55" dirty="0">
                <a:solidFill>
                  <a:srgbClr val="404040"/>
                </a:solidFill>
                <a:latin typeface="Times New Roman"/>
                <a:cs typeface="Times New Roman"/>
              </a:rPr>
              <a:t>а</a:t>
            </a:r>
            <a:r>
              <a:rPr sz="1700" dirty="0">
                <a:solidFill>
                  <a:srgbClr val="404040"/>
                </a:solidFill>
                <a:latin typeface="Times New Roman"/>
                <a:cs typeface="Times New Roman"/>
              </a:rPr>
              <a:t>тельств</a:t>
            </a:r>
            <a:endParaRPr sz="1700" dirty="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704420" y="3220377"/>
            <a:ext cx="1380744" cy="10896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85192" y="3268450"/>
            <a:ext cx="1217676" cy="9564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47092" y="3240189"/>
            <a:ext cx="1295400" cy="1004315"/>
          </a:xfrm>
          <a:prstGeom prst="rect">
            <a:avLst/>
          </a:prstGeom>
          <a:solidFill>
            <a:srgbClr val="DEE7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903768" y="3311439"/>
            <a:ext cx="972819" cy="91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000" dirty="0">
                <a:solidFill>
                  <a:srgbClr val="817456"/>
                </a:solidFill>
                <a:latin typeface="Times New Roman"/>
                <a:cs typeface="Times New Roman"/>
              </a:rPr>
              <a:t>Государственные займы, осуществляемые путем выпуска государственных ценных бумаг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039445" y="3220377"/>
            <a:ext cx="2011679" cy="10896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27252" y="3380397"/>
            <a:ext cx="2089404" cy="8397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082116" y="3240189"/>
            <a:ext cx="1926336" cy="1004315"/>
          </a:xfrm>
          <a:prstGeom prst="rect">
            <a:avLst/>
          </a:prstGeom>
          <a:solidFill>
            <a:srgbClr val="DEE7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418332" y="3292943"/>
            <a:ext cx="1252855" cy="80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7625" algn="just">
              <a:lnSpc>
                <a:spcPct val="100000"/>
              </a:lnSpc>
            </a:pPr>
            <a:r>
              <a:rPr sz="1800" dirty="0">
                <a:solidFill>
                  <a:srgbClr val="817456"/>
                </a:solidFill>
                <a:latin typeface="Times New Roman"/>
                <a:cs typeface="Times New Roman"/>
              </a:rPr>
              <a:t>Кредиты от кредитных организаций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016072" y="3220377"/>
            <a:ext cx="2025395" cy="108966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009976" y="3380397"/>
            <a:ext cx="2089404" cy="8397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58744" y="3240189"/>
            <a:ext cx="1940051" cy="1004315"/>
          </a:xfrm>
          <a:prstGeom prst="rect">
            <a:avLst/>
          </a:prstGeom>
          <a:solidFill>
            <a:srgbClr val="DEE7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236171" y="3316743"/>
            <a:ext cx="1644014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200" dirty="0">
                <a:solidFill>
                  <a:srgbClr val="817456"/>
                </a:solidFill>
                <a:latin typeface="Times New Roman"/>
                <a:cs typeface="Times New Roman"/>
              </a:rPr>
              <a:t>Кредиты, полученные от других бюджетов бюджетной системы Российской Федерации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018608" y="3220377"/>
            <a:ext cx="1722120" cy="108966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026228" y="3243237"/>
            <a:ext cx="1705355" cy="11140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061281" y="3240189"/>
            <a:ext cx="1636776" cy="1004315"/>
          </a:xfrm>
          <a:prstGeom prst="rect">
            <a:avLst/>
          </a:prstGeom>
          <a:solidFill>
            <a:srgbClr val="DEE7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7124598" y="3355380"/>
            <a:ext cx="1541145" cy="472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9730" marR="5080" indent="-367665">
              <a:lnSpc>
                <a:spcPct val="100000"/>
              </a:lnSpc>
            </a:pPr>
            <a:r>
              <a:rPr sz="1600" dirty="0">
                <a:solidFill>
                  <a:srgbClr val="817456"/>
                </a:solidFill>
                <a:latin typeface="Times New Roman"/>
                <a:cs typeface="Times New Roman"/>
              </a:rPr>
              <a:t>Государственные гарантии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46583" y="320726"/>
            <a:ext cx="922724" cy="9227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757760" y="372218"/>
            <a:ext cx="6973823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ГОСУДАРСТВЕННЫЙ ДОЛГ СУБЪЕКТА РОССИЙСКОЙ ФЕДЕРАЦИИ – ГАРАНТИЙ ПО ОБЯЗАТЕЛЬСТВАМ ТРЕТЬИХ ЛИЦ, СУБЪЕКТОВ РОССИЙСКОЙ ФЕДЕРАЦИИ  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 marL="12700" algn="just"/>
            <a:endParaRPr lang="ru-RU" dirty="0" smtClean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 marL="12700" algn="just"/>
            <a:endParaRPr lang="ru-RU" dirty="0" smtClean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70310" y="152966"/>
            <a:ext cx="7821289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СОПОСТАВЛЕНИЕ УТВЕРЖДЕННЫХ ПАРАМЕТРОВ ГОСУДАРСТВЕННОГО ДОЛГА КАЛУЖСКОЙ ОБЛАСТИ, ДЕФИЦИТА ОБЛАСТНОГО БЮДЖЕТА И РАСХОДОВ НА ОБСЛУЖИВАНИЕ ГОСУДАРСТВЕННОГО ДОЛГА С ОГРАНИЧЕНИЯМИ БЮДЖЕТНОГО КОДЕКСА РОССИЙСКОЙ ФЕДЕРАЦИИ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7586" y="185768"/>
            <a:ext cx="922724" cy="922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201550"/>
              </p:ext>
            </p:extLst>
          </p:nvPr>
        </p:nvGraphicFramePr>
        <p:xfrm>
          <a:off x="152400" y="1371600"/>
          <a:ext cx="8762998" cy="521224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04556"/>
                <a:gridCol w="1074940"/>
                <a:gridCol w="1318327"/>
                <a:gridCol w="853035"/>
                <a:gridCol w="732322"/>
                <a:gridCol w="876716"/>
                <a:gridCol w="828623"/>
                <a:gridCol w="974479"/>
              </a:tblGrid>
              <a:tr h="9018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Статья Бюджетного кодекса Российской Федерации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Ограничения по  Бюджетному кодексу Российской Федерации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Утверждено законом об областном бюджете на соответствующий финансовый год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667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188244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областного бюджета (соотношение дефицита и  утвержденного общего годового объема налоговых и неналоговых доходов 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пункт 2 </a:t>
                      </a:r>
                      <a:endParaRPr lang="ru-RU" sz="10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статьи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92.1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более 15%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9,2%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8,2%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—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—</a:t>
                      </a: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45459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Долговая нагрузка (соотношение объема государственного долга и утвержденного общего годового объема налоговых и неналоговых доходов)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пункт 2 </a:t>
                      </a:r>
                      <a:endParaRPr lang="ru-RU" sz="10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статьи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более 100%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89,6%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87,6%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85,1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44,2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969731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Отношение расходов на обслуживание государственного долга к расходам без учета субвенций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статья 111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более 15%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2,4%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55347465"/>
              </p:ext>
            </p:extLst>
          </p:nvPr>
        </p:nvGraphicFramePr>
        <p:xfrm>
          <a:off x="0" y="868437"/>
          <a:ext cx="8979038" cy="5684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143000" y="314439"/>
            <a:ext cx="783603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ИНФОРМАЦИЯ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O ГОСУДАРСТВЕННОМ ДОЛГЕ КАЛУЖСКОЙ ОБЛАСТИ ЗА ПЕРИОД 2013 - 2016 гг.,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2400" y="312768"/>
            <a:ext cx="922724" cy="922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6"/>
          <p:cNvSpPr txBox="1"/>
          <p:nvPr/>
        </p:nvSpPr>
        <p:spPr>
          <a:xfrm>
            <a:off x="5753100" y="1509236"/>
            <a:ext cx="3187838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600" b="1" spc="-15" dirty="0" smtClean="0">
                <a:latin typeface="Times New Roman" pitchFamily="18" charset="0"/>
                <a:cs typeface="Times New Roman" pitchFamily="18" charset="0"/>
              </a:rPr>
              <a:t>Виды и структура государственного долга Калужской области.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83192" y="1828800"/>
            <a:ext cx="7351867" cy="4191000"/>
          </a:xfrm>
          <a:prstGeom prst="rect">
            <a:avLst/>
          </a:prstGeom>
          <a:solidFill>
            <a:srgbClr val="DEE7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4"/>
          <p:cNvSpPr txBox="1"/>
          <p:nvPr/>
        </p:nvSpPr>
        <p:spPr>
          <a:xfrm>
            <a:off x="1228983" y="134459"/>
            <a:ext cx="7229217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 marR="5080" indent="-51435" algn="just">
              <a:lnSpc>
                <a:spcPct val="10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ОТНОШЕНИЕ ОБЪЕМА ГОСУДАРСТВЕННОГО ДОЛГА К НАЛОГОВЫМ И НЕНАЛОГОВЫМ ДОХОДАМ БЮДЖЕТА КАЛУЖСКОЙ ОБЛАСТ</a:t>
            </a:r>
            <a:r>
              <a:rPr lang="ru-RU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, 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endParaRPr lang="ru-RU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9809" y="132989"/>
            <a:ext cx="922724" cy="922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505896481"/>
              </p:ext>
            </p:extLst>
          </p:nvPr>
        </p:nvGraphicFramePr>
        <p:xfrm>
          <a:off x="0" y="1752600"/>
          <a:ext cx="8426991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81000" y="21202"/>
            <a:ext cx="1180866" cy="885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Прямоугольник 23"/>
          <p:cNvSpPr/>
          <p:nvPr/>
        </p:nvSpPr>
        <p:spPr>
          <a:xfrm>
            <a:off x="1834967" y="260507"/>
            <a:ext cx="6748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МЕЖБЮДЖЕТНЫЕ ТРАНСФЕРТЫ - ОСНОВНОЙ ВИД БЕЗВОЗМЕЗДНЫХ ПЕРЕЧИСЛЕНИЙ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260094"/>
              </p:ext>
            </p:extLst>
          </p:nvPr>
        </p:nvGraphicFramePr>
        <p:xfrm>
          <a:off x="201295" y="1447800"/>
          <a:ext cx="8714104" cy="50292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959114"/>
                <a:gridCol w="2297735"/>
                <a:gridCol w="3457255"/>
              </a:tblGrid>
              <a:tr h="661741">
                <a:tc gridSpan="3"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spc="-4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lang="ru-RU" sz="1200" b="1" i="1" spc="-5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3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lang="ru-RU" sz="1200" b="1" i="1" spc="-2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lang="ru-RU" sz="1200" b="1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i="1" spc="-4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i="1" spc="-2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1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тн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ые</a:t>
                      </a:r>
                      <a:r>
                        <a:rPr lang="ru-RU" sz="1200" b="1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0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2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ран</a:t>
                      </a:r>
                      <a:r>
                        <a:rPr lang="ru-RU" sz="1200" b="1" i="1" spc="-3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фе</a:t>
                      </a:r>
                      <a:r>
                        <a:rPr lang="ru-RU" sz="1200" b="1" i="1" spc="-2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i="1" spc="-1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ты</a:t>
                      </a:r>
                      <a:r>
                        <a:rPr lang="ru-RU" sz="1200" b="1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14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lang="ru-RU" sz="1200" b="1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0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ден</a:t>
                      </a:r>
                      <a:r>
                        <a:rPr lang="ru-RU" sz="1200" b="1" i="1" spc="-5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1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жн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ые</a:t>
                      </a:r>
                      <a:r>
                        <a:rPr lang="ru-RU" sz="1200" b="1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0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ср</a:t>
                      </a:r>
                      <a:r>
                        <a:rPr lang="ru-RU" sz="1200" b="1" i="1" spc="-3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i="1" spc="-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i="1" spc="-1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i="1" spc="-3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а,</a:t>
                      </a:r>
                      <a:r>
                        <a:rPr lang="ru-RU" sz="1200" b="1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0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пер</a:t>
                      </a:r>
                      <a:r>
                        <a:rPr lang="ru-RU" sz="1200" b="1" i="1" spc="-3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чи</a:t>
                      </a:r>
                      <a:r>
                        <a:rPr lang="ru-RU" sz="1200" b="1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i="1" spc="-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lang="ru-RU" sz="1200" b="1" i="1" spc="-5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мые</a:t>
                      </a:r>
                      <a:r>
                        <a:rPr lang="ru-RU" sz="1200" b="1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0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lang="ru-RU" sz="1200" b="1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0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3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дн</a:t>
                      </a:r>
                      <a:r>
                        <a:rPr lang="ru-RU" sz="1200" b="1" i="1" spc="-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го</a:t>
                      </a:r>
                      <a:r>
                        <a:rPr lang="ru-RU" sz="1200" b="1" i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10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бюд</a:t>
                      </a:r>
                      <a:r>
                        <a:rPr lang="ru-RU" sz="1200" b="1" i="1" spc="-3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i="1" spc="-2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1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та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б</a:t>
                      </a:r>
                      <a:r>
                        <a:rPr lang="ru-RU" sz="1200" b="1" i="1" spc="-2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i="1" spc="-4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i="1" spc="-3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2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i="1" spc="-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й</a:t>
                      </a:r>
                      <a:r>
                        <a:rPr lang="ru-RU" sz="1200" b="1" i="1" spc="3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сис</a:t>
                      </a:r>
                      <a:r>
                        <a:rPr lang="ru-RU" sz="1200" b="1" i="1" spc="-5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те</a:t>
                      </a:r>
                      <a:r>
                        <a:rPr lang="ru-RU" sz="1200" b="1" i="1" spc="-1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мы</a:t>
                      </a:r>
                      <a:r>
                        <a:rPr lang="ru-RU" sz="1200" b="1" i="1" spc="3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7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оссийс</a:t>
                      </a:r>
                      <a:r>
                        <a:rPr lang="ru-RU" sz="1200" b="1" i="1" spc="-8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ой</a:t>
                      </a:r>
                      <a:r>
                        <a:rPr lang="ru-RU" sz="1200" b="1" i="1" spc="2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lang="ru-RU" sz="1200" b="1" i="1" spc="-5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дерации</a:t>
                      </a:r>
                      <a:r>
                        <a:rPr lang="ru-RU" sz="1200" b="1" i="1" spc="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i="1" spc="-3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i="1" spc="-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уг</a:t>
                      </a:r>
                      <a:r>
                        <a:rPr lang="ru-RU" sz="1200" b="1" i="1" spc="-7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i="1" spc="-1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lang="ru-RU" sz="1200" b="1" i="1" spc="-110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200" b="1" i="1" spc="-5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endParaRPr lang="ru-RU" sz="1200" b="1" dirty="0" smtClean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783211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Виды</a:t>
                      </a:r>
                      <a:r>
                        <a:rPr lang="ru-RU" sz="1200" b="1" spc="-2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ме</a:t>
                      </a:r>
                      <a:r>
                        <a:rPr lang="ru-RU" sz="1200" b="1" spc="-2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lang="ru-RU" sz="1200" b="1" spc="-8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2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етн</a:t>
                      </a:r>
                      <a:r>
                        <a:rPr lang="ru-RU" sz="1200" b="1" spc="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lang="ru-RU" sz="1200" b="1" spc="-3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ран</a:t>
                      </a:r>
                      <a:r>
                        <a:rPr lang="ru-RU" sz="1200" b="1" spc="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фе</a:t>
                      </a:r>
                      <a:r>
                        <a:rPr lang="ru-RU" sz="1200" b="1" spc="-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spc="-3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ов</a:t>
                      </a:r>
                      <a:endParaRPr lang="ru-RU" sz="1200" b="1" dirty="0">
                        <a:latin typeface="Times New Roman"/>
                        <a:cs typeface="Times New Roman"/>
                      </a:endParaRPr>
                    </a:p>
                  </a:txBody>
                  <a:tcPr marL="4650" marR="4650" marT="465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пр</a:t>
                      </a:r>
                      <a:r>
                        <a:rPr lang="ru-RU" sz="1200" b="1" spc="-2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делен</a:t>
                      </a:r>
                      <a:r>
                        <a:rPr lang="ru-RU" sz="1200" b="1" spc="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lang="ru-RU" sz="1200" b="1" dirty="0"/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огия</a:t>
                      </a: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1200" b="1" spc="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емейн</a:t>
                      </a:r>
                      <a:r>
                        <a:rPr lang="ru-RU" sz="1200" b="1" spc="-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lang="ru-RU" sz="1200" b="1" spc="-8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2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ете</a:t>
                      </a:r>
                      <a:endParaRPr lang="ru-RU" sz="1200" b="1" dirty="0" smtClean="0"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ru-RU" sz="1200" b="1" dirty="0"/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218328"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До</a:t>
                      </a:r>
                      <a:r>
                        <a:rPr lang="ru-RU" sz="1200" b="1" spc="-3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ац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9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18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lang="ru-RU" sz="1200" b="1" spc="18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lang="ru-RU" sz="1200" b="1" spc="-10" dirty="0" err="1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Dota</a:t>
                      </a:r>
                      <a:r>
                        <a:rPr lang="ru-RU" sz="1200" b="1" spc="-5" dirty="0" err="1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ti</a:t>
                      </a:r>
                      <a:r>
                        <a:rPr lang="ru-RU" sz="1200" b="1" dirty="0" err="1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»</a:t>
                      </a:r>
                      <a:r>
                        <a:rPr lang="ru-RU" sz="1200" b="1" spc="19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– дар,</a:t>
                      </a:r>
                      <a:r>
                        <a:rPr lang="ru-RU" sz="1200" b="1" spc="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ер</a:t>
                      </a:r>
                      <a:r>
                        <a:rPr lang="ru-RU" sz="1200" b="1" spc="-3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е)</a:t>
                      </a:r>
                      <a:endParaRPr lang="ru-RU" sz="1200" b="1" dirty="0">
                        <a:latin typeface="Times New Roman"/>
                        <a:cs typeface="Times New Roman"/>
                      </a:endParaRPr>
                    </a:p>
                  </a:txBody>
                  <a:tcPr marL="4650" marR="4650" marT="465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Пред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ставл</a:t>
                      </a:r>
                      <a:r>
                        <a:rPr lang="ru-RU" sz="1200" b="1" spc="-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lang="ru-RU" sz="1200" b="1" spc="-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ся без</a:t>
                      </a:r>
                      <a:r>
                        <a:rPr lang="ru-RU" sz="1200" b="1" spc="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опреде</a:t>
                      </a: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ения к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нк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етной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2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их использования</a:t>
                      </a:r>
                      <a:endParaRPr lang="ru-RU" sz="1200" b="1" dirty="0" smtClean="0"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ru-RU" sz="1200" b="1" dirty="0"/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Вы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даете</a:t>
                      </a:r>
                      <a:r>
                        <a:rPr lang="ru-RU" sz="1200" b="1" spc="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св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ему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ребен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endParaRPr lang="ru-RU" sz="12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200" b="1" spc="-3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ка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ман</a:t>
                      </a:r>
                      <a:r>
                        <a:rPr lang="ru-RU" sz="1200" b="1" spc="-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ые</a:t>
                      </a:r>
                      <a:r>
                        <a:rPr lang="ru-RU" sz="1200" b="1" spc="5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деньги»</a:t>
                      </a:r>
                      <a:endParaRPr lang="ru-RU" sz="1200" b="1" dirty="0" smtClean="0"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ru-RU" sz="1200" b="1" dirty="0"/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1258448">
                <a:tc>
                  <a:txBody>
                    <a:bodyPr/>
                    <a:lstStyle/>
                    <a:p>
                      <a:pPr marL="12700" marR="5080" algn="ctr" fontAlgn="b">
                        <a:lnSpc>
                          <a:spcPct val="100000"/>
                        </a:lnSpc>
                      </a:pP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Субвенции (от лат.</a:t>
                      </a:r>
                    </a:p>
                    <a:p>
                      <a:pPr marL="12700" marR="5080" algn="ctr" fontAlgn="b">
                        <a:lnSpc>
                          <a:spcPct val="100000"/>
                        </a:lnSpc>
                      </a:pP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«</a:t>
                      </a:r>
                      <a:r>
                        <a:rPr lang="en-US" sz="1200" b="1" spc="-10" dirty="0" err="1" smtClean="0">
                          <a:solidFill>
                            <a:srgbClr val="40404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Subvenire</a:t>
                      </a:r>
                      <a:r>
                        <a:rPr lang="en-US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» –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приходить на помощь)</a:t>
                      </a:r>
                      <a:endParaRPr lang="ru-RU" sz="1200" b="1" spc="-10" dirty="0">
                        <a:solidFill>
                          <a:srgbClr val="404040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L="4650" marR="4650" marT="465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150495" algn="ctr">
                        <a:lnSpc>
                          <a:spcPct val="100000"/>
                        </a:lnSpc>
                      </a:pP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Пред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ставл</a:t>
                      </a:r>
                      <a:r>
                        <a:rPr lang="ru-RU" sz="1200" b="1" spc="-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lang="ru-RU" sz="1200" b="1" spc="-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ся</a:t>
                      </a:r>
                      <a:r>
                        <a:rPr lang="ru-RU" sz="1200" b="1" spc="2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на фи</a:t>
                      </a:r>
                      <a:r>
                        <a:rPr lang="ru-RU" sz="1200" b="1" spc="-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анс</a:t>
                      </a: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рова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ие</a:t>
                      </a:r>
                      <a:endParaRPr lang="ru-RU" sz="12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200" b="1" spc="-3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переданн</a:t>
                      </a:r>
                      <a:r>
                        <a:rPr lang="ru-RU" sz="1200" b="1" spc="-2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lang="ru-RU" sz="1200" b="1" spc="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»</a:t>
                      </a:r>
                      <a:r>
                        <a:rPr lang="ru-RU" sz="1200" b="1" spc="4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spc="-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гим п</a:t>
                      </a:r>
                      <a:r>
                        <a:rPr lang="ru-RU" sz="1200" b="1" spc="-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блично</a:t>
                      </a: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правовым об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аз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ван</a:t>
                      </a:r>
                      <a:r>
                        <a:rPr lang="ru-RU" sz="1200" b="1" spc="-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ям полном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чий</a:t>
                      </a:r>
                      <a:endParaRPr lang="ru-RU" sz="1200" b="1" dirty="0" smtClean="0"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ru-RU" sz="1200" b="1" dirty="0"/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Вы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даете</a:t>
                      </a:r>
                      <a:r>
                        <a:rPr lang="ru-RU" sz="1200" b="1" spc="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св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ему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ребен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200" b="1" spc="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деньги</a:t>
                      </a:r>
                      <a:r>
                        <a:rPr lang="ru-RU" sz="1200" b="1" spc="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и посы</a:t>
                      </a: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аете</a:t>
                      </a:r>
                      <a:r>
                        <a:rPr lang="ru-RU" sz="1200" b="1" spc="4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его</a:t>
                      </a:r>
                      <a:r>
                        <a:rPr lang="ru-RU" sz="1200" b="1" spc="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магазин</a:t>
                      </a:r>
                      <a:r>
                        <a:rPr lang="ru-RU" sz="1200" b="1" spc="4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куп</a:t>
                      </a: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ть продукты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(п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lang="ru-RU" sz="1200" b="1" dirty="0" smtClean="0"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ru-RU" sz="1200" b="1" dirty="0"/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107472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tabLst>
                          <a:tab pos="1483360" algn="l"/>
                          <a:tab pos="2327910" algn="l"/>
                        </a:tabLst>
                      </a:pP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Субсидии 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endParaRPr lang="ru-RU" sz="12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lang="ru-RU" sz="1200" b="1" spc="-10" dirty="0" err="1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Subsidiu</a:t>
                      </a:r>
                      <a:r>
                        <a:rPr lang="ru-RU" sz="1200" b="1" spc="-40" dirty="0" err="1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»</a:t>
                      </a:r>
                      <a:r>
                        <a:rPr lang="ru-RU" sz="1200" b="1" spc="3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ер</a:t>
                      </a:r>
                      <a:r>
                        <a:rPr lang="ru-RU" sz="1200" b="1" spc="-2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lang="ru-RU" sz="1200" b="1" dirty="0" smtClean="0">
                        <a:latin typeface="Times New Roman"/>
                        <a:cs typeface="Times New Roman"/>
                      </a:endParaRP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0" marR="4650" marT="465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Пред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ставл</a:t>
                      </a:r>
                      <a:r>
                        <a:rPr lang="ru-RU" sz="1200" b="1" spc="-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lang="ru-RU" sz="1200" b="1" spc="-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ся</a:t>
                      </a:r>
                      <a:r>
                        <a:rPr lang="ru-RU" sz="1200" b="1" spc="2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овиях</a:t>
                      </a:r>
                      <a:r>
                        <a:rPr lang="ru-RU" sz="1200" b="1" spc="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го </a:t>
                      </a:r>
                      <a:r>
                        <a:rPr lang="ru-RU" sz="1200" b="1" spc="-10" dirty="0" err="1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софи</a:t>
                      </a:r>
                      <a:r>
                        <a:rPr lang="ru-RU" sz="1200" b="1" spc="-20" dirty="0" err="1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-10" dirty="0" err="1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spc="-15" dirty="0" err="1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-10" dirty="0" err="1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lang="ru-RU" sz="1200" b="1" spc="-15" dirty="0" err="1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0" dirty="0" err="1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рова</a:t>
                      </a:r>
                      <a:r>
                        <a:rPr lang="ru-RU" sz="1200" b="1" spc="-5" dirty="0" err="1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lang="ru-RU" sz="1200" b="1" spc="-10" dirty="0" err="1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ия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расх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1200" b="1" spc="-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гих бюджет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lang="ru-RU" sz="1200" b="1" dirty="0" smtClean="0"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ru-RU" sz="1200" b="1" dirty="0"/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Вы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3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бавл</a:t>
                      </a:r>
                      <a:r>
                        <a:rPr lang="ru-RU" sz="1200" b="1" spc="-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ете»</a:t>
                      </a:r>
                      <a:r>
                        <a:rPr lang="ru-RU" sz="1200" b="1" spc="3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денег</a:t>
                      </a:r>
                      <a:r>
                        <a:rPr lang="ru-RU" sz="1200" b="1" spc="2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lang="ru-RU" sz="1200" b="1" spc="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то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о, чтобы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ваш</a:t>
                      </a:r>
                      <a:r>
                        <a:rPr lang="ru-RU" sz="1200" b="1" spc="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ребенок</a:t>
                      </a:r>
                      <a:r>
                        <a:rPr lang="ru-RU" sz="1200" b="1" spc="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куп</a:t>
                      </a: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2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себе новый</a:t>
                      </a:r>
                      <a:r>
                        <a:rPr lang="ru-RU" sz="1200" b="1" spc="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те</a:t>
                      </a:r>
                      <a:r>
                        <a:rPr lang="ru-RU" sz="1200" b="1" spc="-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ефон</a:t>
                      </a:r>
                      <a:r>
                        <a:rPr lang="ru-RU" sz="1200" b="1" spc="3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1200" b="1" spc="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оста</a:t>
                      </a:r>
                      <a:r>
                        <a:rPr lang="ru-RU" sz="1200" b="1" spc="-2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ьные</a:t>
                      </a:r>
                      <a:r>
                        <a:rPr lang="ru-RU" sz="1200" b="1" spc="2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он</a:t>
                      </a:r>
                      <a:r>
                        <a:rPr lang="ru-RU" sz="1200" b="1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нак</a:t>
                      </a:r>
                      <a:r>
                        <a:rPr lang="ru-RU" sz="1200" b="1" spc="-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пил</a:t>
                      </a:r>
                      <a:r>
                        <a:rPr lang="ru-RU" sz="1200" b="1" spc="25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сам)</a:t>
                      </a:r>
                      <a:endParaRPr lang="ru-RU" sz="1200" b="1" dirty="0" smtClean="0"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endParaRPr lang="ru-RU" sz="1200" b="1" dirty="0"/>
                    </a:p>
                  </a:txBody>
                  <a:tcPr marL="4650" marR="4650" marT="46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EFF3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565896"/>
              </p:ext>
            </p:extLst>
          </p:nvPr>
        </p:nvGraphicFramePr>
        <p:xfrm>
          <a:off x="152400" y="4083535"/>
          <a:ext cx="8839204" cy="25009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9200"/>
                <a:gridCol w="838200"/>
                <a:gridCol w="762000"/>
                <a:gridCol w="776209"/>
                <a:gridCol w="749085"/>
                <a:gridCol w="749085"/>
                <a:gridCol w="749085"/>
                <a:gridCol w="749085"/>
                <a:gridCol w="749085"/>
                <a:gridCol w="749085"/>
                <a:gridCol w="749085"/>
              </a:tblGrid>
              <a:tr h="293661">
                <a:tc rowSpan="2">
                  <a:txBody>
                    <a:bodyPr/>
                    <a:lstStyle/>
                    <a:p>
                      <a:pPr marL="12700" marR="508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b="1" i="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  <a:tr h="495953">
                <a:tc vMerge="1">
                  <a:txBody>
                    <a:bodyPr/>
                    <a:lstStyle/>
                    <a:p>
                      <a:pPr marL="12700" marR="508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1" i="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Удельный вес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100" b="0" i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Удельный</a:t>
                      </a:r>
                      <a:r>
                        <a:rPr lang="ru-RU" sz="1100" b="1" u="none" strike="noStrike" baseline="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вес</a:t>
                      </a:r>
                      <a:endParaRPr lang="ru-RU" sz="1100" b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100" b="0" i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Удельный вес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100" b="0" i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Удельный вес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100" b="0" i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Удельный вес</a:t>
                      </a: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  <a:tr h="293661"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</a:pP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  <a:endParaRPr lang="ru-RU" sz="1300" b="0" dirty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331,30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2,08%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663,00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3,81%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905,18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5,33%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864,58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5,41%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827,35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5,05%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13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12 502,80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78,38%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14 370,70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82,55%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13 533,06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79,68%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14 019,83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87,74%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14 465,10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88,22%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 </a:t>
                      </a:r>
                      <a:endParaRPr lang="ru-RU" sz="13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2 704,80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16,96%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2 107,80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12,11%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2 065,86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12,16%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621,86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3,89%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631,29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3,85%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60453"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МБТ</a:t>
                      </a:r>
                      <a:endParaRPr lang="ru-RU" sz="1300" b="0" i="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412,80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2,59%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267,20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1,53%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480,09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2,83%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472,64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2,96%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472,64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2,88%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15 951,70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100,00%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17 408,70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100,00%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16 984,20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100,00%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15 978,91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100,00%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16 396,37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100,00%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6888931"/>
              </p:ext>
            </p:extLst>
          </p:nvPr>
        </p:nvGraphicFramePr>
        <p:xfrm>
          <a:off x="1177897" y="152400"/>
          <a:ext cx="6788206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266591" y="171450"/>
            <a:ext cx="845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МЕЖБЮДЖЕТНЫЕ ТРАНСФЕРТЫ МУНИЦИПАЛЬНЫМ </a:t>
            </a:r>
            <a:endParaRPr lang="en-US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ОБРАЗОВАНИЯМ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КАЛУЖСКОЙ ОБЛАСТИ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2015-2019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гг.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/>
          </a:p>
        </p:txBody>
      </p:sp>
      <p:sp>
        <p:nvSpPr>
          <p:cNvPr id="7" name="object 4"/>
          <p:cNvSpPr/>
          <p:nvPr/>
        </p:nvSpPr>
        <p:spPr>
          <a:xfrm>
            <a:off x="152400" y="0"/>
            <a:ext cx="1180866" cy="885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84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537131" y="4237612"/>
            <a:ext cx="1431569" cy="10737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softEdge rad="31750"/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59449" y="223116"/>
            <a:ext cx="590861" cy="620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537131" y="5488418"/>
            <a:ext cx="1435707" cy="10005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effectLst>
            <a:softEdge rad="31750"/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676808" y="1254745"/>
            <a:ext cx="6587490" cy="44422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305" marR="5080" algn="just">
              <a:lnSpc>
                <a:spcPct val="100000"/>
              </a:lnSpc>
            </a:pPr>
            <a:r>
              <a:rPr dirty="0" err="1" smtClean="0">
                <a:latin typeface="Times New Roman"/>
                <a:cs typeface="Times New Roman"/>
              </a:rPr>
              <a:t>Основны</a:t>
            </a:r>
            <a:r>
              <a:rPr lang="ru-RU" dirty="0" smtClean="0">
                <a:latin typeface="Times New Roman"/>
                <a:cs typeface="Times New Roman"/>
              </a:rPr>
              <a:t>е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направлен</a:t>
            </a:r>
            <a:r>
              <a:rPr lang="ru-RU" dirty="0" smtClean="0">
                <a:latin typeface="Times New Roman"/>
                <a:cs typeface="Times New Roman"/>
              </a:rPr>
              <a:t>я </a:t>
            </a:r>
            <a:r>
              <a:rPr dirty="0" err="1" smtClean="0">
                <a:latin typeface="Times New Roman"/>
                <a:cs typeface="Times New Roman"/>
              </a:rPr>
              <a:t>бюджетной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политики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Российской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 err="1">
                <a:latin typeface="Times New Roman"/>
                <a:cs typeface="Times New Roman"/>
              </a:rPr>
              <a:t>Федерации</a:t>
            </a:r>
            <a:r>
              <a:rPr dirty="0" smtClean="0">
                <a:latin typeface="Times New Roman"/>
                <a:cs typeface="Times New Roman"/>
              </a:rPr>
              <a:t>,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основны</a:t>
            </a:r>
            <a:r>
              <a:rPr lang="ru-RU" dirty="0" smtClean="0">
                <a:latin typeface="Times New Roman"/>
                <a:cs typeface="Times New Roman"/>
              </a:rPr>
              <a:t>е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направлен</a:t>
            </a:r>
            <a:r>
              <a:rPr lang="ru-RU" dirty="0" err="1" smtClean="0">
                <a:latin typeface="Times New Roman"/>
                <a:cs typeface="Times New Roman"/>
              </a:rPr>
              <a:t>ия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налоговой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политики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Российской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Федерации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на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очередной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финансовый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dirty="0" err="1">
                <a:latin typeface="Times New Roman"/>
                <a:cs typeface="Times New Roman"/>
              </a:rPr>
              <a:t>год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dirty="0" smtClean="0">
                <a:latin typeface="Times New Roman"/>
                <a:cs typeface="Times New Roman"/>
              </a:rPr>
              <a:t>и</a:t>
            </a:r>
            <a:r>
              <a:rPr lang="ru-RU" dirty="0" smtClean="0">
                <a:latin typeface="Times New Roman"/>
                <a:cs typeface="Times New Roman"/>
              </a:rPr>
              <a:t> на</a:t>
            </a:r>
            <a:r>
              <a:rPr spc="65"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плановый период</a:t>
            </a:r>
          </a:p>
          <a:p>
            <a:pPr marL="12700" marR="19685" algn="just">
              <a:lnSpc>
                <a:spcPct val="100000"/>
              </a:lnSpc>
              <a:spcBef>
                <a:spcPts val="1590"/>
              </a:spcBef>
            </a:pPr>
            <a:r>
              <a:rPr dirty="0" err="1" smtClean="0">
                <a:latin typeface="Times New Roman"/>
                <a:cs typeface="Times New Roman"/>
              </a:rPr>
              <a:t>Сценарны</a:t>
            </a:r>
            <a:r>
              <a:rPr lang="ru-RU" dirty="0" smtClean="0">
                <a:latin typeface="Times New Roman"/>
                <a:cs typeface="Times New Roman"/>
              </a:rPr>
              <a:t>е</a:t>
            </a:r>
            <a:r>
              <a:rPr lang="en-US" spc="170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услови</a:t>
            </a:r>
            <a:r>
              <a:rPr lang="ru-RU" dirty="0" smtClean="0">
                <a:latin typeface="Times New Roman"/>
                <a:cs typeface="Times New Roman"/>
              </a:rPr>
              <a:t>я</a:t>
            </a:r>
            <a:r>
              <a:rPr lang="en-US" spc="170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формирования</a:t>
            </a:r>
            <a:r>
              <a:rPr lang="en-US" spc="170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областного</a:t>
            </a:r>
            <a:r>
              <a:rPr spc="170"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бюджета на очередной финансовый год и </a:t>
            </a:r>
            <a:r>
              <a:rPr lang="ru-RU" dirty="0" smtClean="0">
                <a:latin typeface="Times New Roman"/>
                <a:cs typeface="Times New Roman"/>
              </a:rPr>
              <a:t>на </a:t>
            </a:r>
            <a:r>
              <a:rPr dirty="0" err="1" smtClean="0">
                <a:latin typeface="Times New Roman"/>
                <a:cs typeface="Times New Roman"/>
              </a:rPr>
              <a:t>плановый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период</a:t>
            </a:r>
          </a:p>
          <a:p>
            <a:pPr algn="just">
              <a:lnSpc>
                <a:spcPct val="100000"/>
              </a:lnSpc>
            </a:pPr>
            <a:endParaRPr dirty="0">
              <a:latin typeface="Times New Roman"/>
              <a:cs typeface="Times New Roman"/>
            </a:endParaRPr>
          </a:p>
          <a:p>
            <a:pPr marL="71755" marR="46990" algn="just">
              <a:lnSpc>
                <a:spcPct val="100000"/>
              </a:lnSpc>
              <a:spcBef>
                <a:spcPts val="1130"/>
              </a:spcBef>
            </a:pPr>
            <a:r>
              <a:rPr dirty="0" err="1" smtClean="0">
                <a:latin typeface="Times New Roman"/>
                <a:cs typeface="Times New Roman"/>
              </a:rPr>
              <a:t>Основны</a:t>
            </a:r>
            <a:r>
              <a:rPr lang="ru-RU" dirty="0" smtClean="0">
                <a:latin typeface="Times New Roman"/>
                <a:cs typeface="Times New Roman"/>
              </a:rPr>
              <a:t>е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направлени</a:t>
            </a:r>
            <a:r>
              <a:rPr lang="ru-RU" dirty="0" smtClean="0">
                <a:latin typeface="Times New Roman"/>
                <a:cs typeface="Times New Roman"/>
              </a:rPr>
              <a:t>я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бюджетной и налоговой политики Калужской области на очередной финансовый год и </a:t>
            </a:r>
            <a:r>
              <a:rPr lang="ru-RU" dirty="0" smtClean="0">
                <a:latin typeface="Times New Roman"/>
                <a:cs typeface="Times New Roman"/>
              </a:rPr>
              <a:t>на </a:t>
            </a:r>
            <a:r>
              <a:rPr dirty="0" err="1" smtClean="0">
                <a:latin typeface="Times New Roman"/>
                <a:cs typeface="Times New Roman"/>
              </a:rPr>
              <a:t>плановый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период</a:t>
            </a:r>
          </a:p>
          <a:p>
            <a:pPr algn="just">
              <a:lnSpc>
                <a:spcPct val="100000"/>
              </a:lnSpc>
              <a:spcBef>
                <a:spcPts val="8"/>
              </a:spcBef>
            </a:pPr>
            <a:endParaRPr dirty="0">
              <a:latin typeface="Times New Roman"/>
              <a:cs typeface="Times New Roman"/>
            </a:endParaRPr>
          </a:p>
          <a:p>
            <a:pPr marL="88265" algn="just">
              <a:lnSpc>
                <a:spcPct val="100000"/>
              </a:lnSpc>
            </a:pPr>
            <a:r>
              <a:rPr dirty="0" err="1" smtClean="0">
                <a:latin typeface="Times New Roman"/>
                <a:cs typeface="Times New Roman"/>
              </a:rPr>
              <a:t>Прогноз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социально-экономического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 err="1">
                <a:latin typeface="Times New Roman"/>
                <a:cs typeface="Times New Roman"/>
              </a:rPr>
              <a:t>развития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Калужской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области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на очередной финансовый год и </a:t>
            </a:r>
            <a:r>
              <a:rPr lang="ru-RU" dirty="0" smtClean="0">
                <a:latin typeface="Times New Roman"/>
                <a:cs typeface="Times New Roman"/>
              </a:rPr>
              <a:t>на </a:t>
            </a:r>
            <a:r>
              <a:rPr dirty="0" err="1" smtClean="0">
                <a:latin typeface="Times New Roman"/>
                <a:cs typeface="Times New Roman"/>
              </a:rPr>
              <a:t>плановый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период</a:t>
            </a:r>
          </a:p>
          <a:p>
            <a:pPr marL="82550" algn="just">
              <a:lnSpc>
                <a:spcPct val="100000"/>
              </a:lnSpc>
              <a:spcBef>
                <a:spcPts val="1720"/>
              </a:spcBef>
            </a:pPr>
            <a:r>
              <a:rPr dirty="0" err="1" smtClean="0">
                <a:latin typeface="Times New Roman"/>
                <a:cs typeface="Times New Roman"/>
              </a:rPr>
              <a:t>Государственны</a:t>
            </a:r>
            <a:r>
              <a:rPr lang="ru-RU" dirty="0" smtClean="0">
                <a:latin typeface="Times New Roman"/>
                <a:cs typeface="Times New Roman"/>
              </a:rPr>
              <a:t>е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cs typeface="Times New Roman"/>
              </a:rPr>
              <a:t>программ</a:t>
            </a:r>
            <a:r>
              <a:rPr lang="ru-RU" dirty="0" smtClean="0">
                <a:latin typeface="Times New Roman"/>
                <a:cs typeface="Times New Roman"/>
              </a:rPr>
              <a:t>ы</a:t>
            </a:r>
            <a:r>
              <a:rPr dirty="0" smtClean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К</a:t>
            </a:r>
            <a:r>
              <a:rPr dirty="0">
                <a:latin typeface="Times New Roman"/>
                <a:cs typeface="Times New Roman"/>
              </a:rPr>
              <a:t>алужской области</a:t>
            </a:r>
          </a:p>
        </p:txBody>
      </p:sp>
      <p:sp>
        <p:nvSpPr>
          <p:cNvPr id="14" name="object 14"/>
          <p:cNvSpPr/>
          <p:nvPr/>
        </p:nvSpPr>
        <p:spPr>
          <a:xfrm>
            <a:off x="7518081" y="1097493"/>
            <a:ext cx="1448088" cy="8688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effectLst>
            <a:softEdge rad="31750"/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518081" y="2126387"/>
            <a:ext cx="1448088" cy="19456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effectLst>
            <a:softEdge rad="31750"/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34863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ИЗ ЧЕГО ФОРМИРУЕТСЯ ОБЛАСТНОЙ БЮДЖЕТ?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7240" y="1097493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chemeClr val="accent3"/>
                </a:solidFill>
                <a:effectLst/>
              </a:rPr>
              <a:t>1</a:t>
            </a:r>
            <a:endParaRPr lang="ru-RU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7240" y="2438400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chemeClr val="accent3"/>
                </a:solidFill>
                <a:effectLst/>
              </a:rPr>
              <a:t>2</a:t>
            </a:r>
            <a:endParaRPr lang="ru-RU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7240" y="3377625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chemeClr val="accent3"/>
                </a:solidFill>
                <a:effectLst/>
              </a:rPr>
              <a:t>3</a:t>
            </a:r>
            <a:endParaRPr lang="ru-RU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7240" y="4482077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chemeClr val="accent3"/>
                </a:solidFill>
                <a:effectLst/>
              </a:rPr>
              <a:t>4</a:t>
            </a:r>
            <a:endParaRPr lang="ru-RU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7240" y="5218837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chemeClr val="accent3"/>
                </a:solidFill>
                <a:effectLst/>
              </a:rPr>
              <a:t>5</a:t>
            </a:r>
            <a:endParaRPr lang="ru-RU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rmolenko\Desktop\Zak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7" y="885825"/>
            <a:ext cx="4467225" cy="339509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902745"/>
              </p:ext>
            </p:extLst>
          </p:nvPr>
        </p:nvGraphicFramePr>
        <p:xfrm>
          <a:off x="190523" y="4267200"/>
          <a:ext cx="8762954" cy="1981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762954"/>
              </a:tblGrid>
              <a:tr h="601249">
                <a:tc>
                  <a:txBody>
                    <a:bodyPr/>
                    <a:lstStyle/>
                    <a:p>
                      <a:pPr marL="0" marR="508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0" i="0" u="non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Закон Калужской области от 27.06.2005 № 79-ОЗ «О межбюджетных отношениях в Калужской области»;</a:t>
                      </a:r>
                      <a:endParaRPr lang="en-US" sz="1400" b="0" i="0" u="none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770351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0" i="0" u="non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Закон Калужской области от 26.09.2005 № 120-ОЗ «О наделении органов местного самоуправления муниципальных районов и городских округов Калужской области отдельными государственными полномочиями»;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</a:tr>
              <a:tr h="609600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0" i="0" u="non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Постановление Правительства Калужской области от 31.12.2013 № 757 «О Правилах предоставления межбюджетных субсидий и иных межбюджетных трансфертов местным бюджетам из областного бюджета».</a:t>
                      </a:r>
                      <a:endParaRPr lang="ru-RU" sz="1400" b="0" i="0" u="none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0B34B"/>
                    </a:solidFill>
                  </a:tcPr>
                </a:tc>
              </a:tr>
            </a:tbl>
          </a:graphicData>
        </a:graphic>
      </p:graphicFrame>
      <p:sp>
        <p:nvSpPr>
          <p:cNvPr id="7" name="object 4"/>
          <p:cNvSpPr/>
          <p:nvPr/>
        </p:nvSpPr>
        <p:spPr>
          <a:xfrm>
            <a:off x="0" y="173961"/>
            <a:ext cx="1180866" cy="885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Прямоугольник 3"/>
          <p:cNvSpPr/>
          <p:nvPr/>
        </p:nvSpPr>
        <p:spPr>
          <a:xfrm>
            <a:off x="990600" y="304800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defRPr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ОСНОВНЫМИ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НОРМАТИВНЫМИ ПРАВОВЫМИ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АКТАМИ, ОПРЕДЕЛЯЮЩИМИ ПРИНЦИПЫ РАСПРЕДЕЛЕНИЯ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МЕЖБЮДЖЕТНЫХ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ТРАНСФЕРТОВ МЕЖДУ МУНИЦИПАЛЬНЫМИ ОБРАЗОВАНИЯМИ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ОБЛАСТИ,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ЯВЛЯЮТСЯ: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50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9361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РАСПРЕДЕЛЕНИЕ ДОТАЦИЙ МУНИЦИПАЛЬНЫМ ОБРАЗОВАНИЯМ КАЛУЖСКОЙ ОБЛАСТИ В 2016 ГОДУ (С УЧЕТОМ ДОПОЛНИТЕЛЬНОГО НОРМАТИВА ОТЧИСЛЕНИЙ ОТ НДФЛ)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9902659"/>
              </p:ext>
            </p:extLst>
          </p:nvPr>
        </p:nvGraphicFramePr>
        <p:xfrm>
          <a:off x="251520" y="1172367"/>
          <a:ext cx="8712968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64382" y="1018478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ambria" pitchFamily="18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241989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28600" y="0"/>
            <a:ext cx="8763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РАСПРЕДЕЛЕНИЕ ДОТАЦИИ НА ВЫРАВНИВАНИЕ БЮДЖЕТНОЙ ОБЕСПЕЧЕННОСТИ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МУНИЦИПАЛЬНЫМ ОБРАЗОВАНИЯМ ОБЛАСТИ НА 2017 ГОД (С УЧЕТОМ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ДОПОЛНИТЕЛЬНОГО НОРМАТИВА ОТЧИСЛЕНИЙ ОТ НДФЛ)</a:t>
            </a:r>
          </a:p>
          <a:p>
            <a:pPr algn="just"/>
            <a:endParaRPr lang="ru-RU" sz="16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5875" y="4572000"/>
            <a:ext cx="87852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РАСПРЕДЕЛЕНИЕ ДОТАЦИИ НА ВЫРАВНИВАНИЕ БЮДЖЕТНОЙ ОБЕСПЕЧЕННОСТИ </a:t>
            </a:r>
          </a:p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МУНИЦИПАЛЬНЫМ ОБРАЗОВАНИЯМ ОБЛАСТИ НА 2015-2019 ГОДЫ (С УЧЕТОМ </a:t>
            </a:r>
          </a:p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ДОПОЛНИТЕЛЬНОГО НОРМАТИВА ОТЧИСЛЕНИЙ ОТ НДФЛ)</a:t>
            </a:r>
            <a:endParaRPr lang="ru-RU" sz="14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395580"/>
              </p:ext>
            </p:extLst>
          </p:nvPr>
        </p:nvGraphicFramePr>
        <p:xfrm>
          <a:off x="228600" y="5334000"/>
          <a:ext cx="8762954" cy="138830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19277"/>
                <a:gridCol w="1393089"/>
                <a:gridCol w="1337647"/>
                <a:gridCol w="1337647"/>
                <a:gridCol w="1337647"/>
                <a:gridCol w="1337647"/>
              </a:tblGrid>
              <a:tr h="6012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2015 год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 год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anchor="ctr" horzOverflow="overflow"/>
                </a:tc>
              </a:tr>
              <a:tr h="46555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сумма дотации, </a:t>
                      </a:r>
                      <a:r>
                        <a:rPr kumimoji="0" lang="ru-RU" sz="13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2 276 254,80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2 291 298,57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2 277 013,31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2 277 013,31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2 277 013,31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</a:tr>
              <a:tr h="32150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роста, 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534400" y="1524000"/>
            <a:ext cx="533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7777918"/>
              </p:ext>
            </p:extLst>
          </p:nvPr>
        </p:nvGraphicFramePr>
        <p:xfrm>
          <a:off x="133350" y="794176"/>
          <a:ext cx="8934450" cy="4143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339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432503"/>
              </p:ext>
            </p:extLst>
          </p:nvPr>
        </p:nvGraphicFramePr>
        <p:xfrm>
          <a:off x="107504" y="620688"/>
          <a:ext cx="8928994" cy="59077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8192"/>
                <a:gridCol w="1423219"/>
                <a:gridCol w="1452603"/>
                <a:gridCol w="1623773"/>
                <a:gridCol w="1371706"/>
                <a:gridCol w="1329501"/>
              </a:tblGrid>
              <a:tr h="1440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муниципальных районов (городских округов)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 (план)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муниципальных районов (городских округов)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 (план)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66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до распределения средств дотации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после распределения </a:t>
                      </a:r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до распределения средств дотации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после распределения </a:t>
                      </a:r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</a:tr>
              <a:tr h="24475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Бабынинский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0,401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Медынский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0,415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4475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Барятинский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0,223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Мещовский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0,220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4475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Боровский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0,872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0,872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Мосальский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0,151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4475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Дзержинский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0,454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Перемышльский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0,297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32625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Думиничский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0,323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Спас-Деменский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0,178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4475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Жиздринский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0,169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Сухиничский</a:t>
                      </a:r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0,288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4475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Жуковский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0,421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Тарусский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0,337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4475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Износковский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0,290</a:t>
                      </a:r>
                      <a:endParaRPr lang="ru-RU" sz="10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Ульяновский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0,229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4475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г.Киров</a:t>
                      </a:r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Кировский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0,407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Ферзиковский</a:t>
                      </a:r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0,317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4475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Козельский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0,414</a:t>
                      </a:r>
                      <a:endParaRPr lang="ru-RU" sz="10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Хвастовичский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0,197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4475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Куйбышевский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0,162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Юхновский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0,357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36085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г.Людиново и Людиновский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0,376</a:t>
                      </a:r>
                      <a:endParaRPr lang="ru-RU" sz="10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Калуга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1,488</a:t>
                      </a:r>
                      <a:endParaRPr lang="ru-RU" sz="10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1,488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Малоярославецкий район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0,481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Обнинск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1,960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1,960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528503">
                <a:tc gridSpan="2">
                  <a:txBody>
                    <a:bodyPr/>
                    <a:lstStyle/>
                    <a:p>
                      <a:pPr marL="36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Величина разрыва среднедушевого бюджетного дохода, в разах 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6000" algn="ctr" fontAlgn="ctr"/>
                      <a:r>
                        <a:rPr lang="ru-RU" sz="1300" u="sng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распределения:</a:t>
                      </a:r>
                    </a:p>
                    <a:p>
                      <a:pPr marL="36000" algn="ctr" fontAlgn="ctr"/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</a:t>
                      </a:r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муниципальным районам - </a:t>
                      </a:r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  <a:p>
                      <a:pPr marL="36000" algn="ctr" fontAlgn="ctr"/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городским округам - 1,3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600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sng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После распределения:</a:t>
                      </a:r>
                    </a:p>
                    <a:p>
                      <a:pPr marL="36000" algn="ctr" fontAlgn="ctr"/>
                      <a:r>
                        <a:rPr lang="ru-RU" sz="13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</a:t>
                      </a:r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муниципальным районам - 1,5</a:t>
                      </a:r>
                      <a:b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городским округам - 1,3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3" marR="3553" marT="355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6200" y="0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УРОВЕНЬ БЮДЖЕТНОЙ ОБЕСПЕЧЕННОСТИ МУНИЦИПАЛЬНЫХ </a:t>
            </a:r>
          </a:p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ОБРАЗОВАНИЙ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КАЛУЖСКОЙ ОБЛАСТИ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2016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317020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0"/>
          <p:cNvSpPr txBox="1">
            <a:spLocks noChangeArrowheads="1"/>
          </p:cNvSpPr>
          <p:nvPr/>
        </p:nvSpPr>
        <p:spPr bwMode="auto">
          <a:xfrm>
            <a:off x="292100" y="12412"/>
            <a:ext cx="80137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УРОВЕНЬ БЮДЖЕТНОЙ ОБЕСПЕЧЕННОСТИ МУНИЦИПАЛЬНЫХ </a:t>
            </a:r>
          </a:p>
          <a:p>
            <a:pPr algn="just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ОБРАЗОВАНИЙ КАЛУЖСКОЙ ОБЛАСТИ В 2017 г.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724"/>
          <p:cNvSpPr>
            <a:spLocks noChangeShapeType="1"/>
          </p:cNvSpPr>
          <p:nvPr/>
        </p:nvSpPr>
        <p:spPr bwMode="auto">
          <a:xfrm>
            <a:off x="12192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Line 727"/>
          <p:cNvSpPr>
            <a:spLocks noChangeShapeType="1"/>
          </p:cNvSpPr>
          <p:nvPr/>
        </p:nvSpPr>
        <p:spPr bwMode="auto">
          <a:xfrm>
            <a:off x="12192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Line 733"/>
          <p:cNvSpPr>
            <a:spLocks noChangeShapeType="1"/>
          </p:cNvSpPr>
          <p:nvPr/>
        </p:nvSpPr>
        <p:spPr bwMode="auto">
          <a:xfrm>
            <a:off x="47625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Line 737"/>
          <p:cNvSpPr>
            <a:spLocks noChangeShapeType="1"/>
          </p:cNvSpPr>
          <p:nvPr/>
        </p:nvSpPr>
        <p:spPr bwMode="auto">
          <a:xfrm>
            <a:off x="47625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" name="Line 742"/>
          <p:cNvSpPr>
            <a:spLocks noChangeShapeType="1"/>
          </p:cNvSpPr>
          <p:nvPr/>
        </p:nvSpPr>
        <p:spPr bwMode="auto">
          <a:xfrm>
            <a:off x="81026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Line 745"/>
          <p:cNvSpPr>
            <a:spLocks noChangeShapeType="1"/>
          </p:cNvSpPr>
          <p:nvPr/>
        </p:nvSpPr>
        <p:spPr bwMode="auto">
          <a:xfrm>
            <a:off x="81026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Line 1372"/>
          <p:cNvSpPr>
            <a:spLocks noChangeShapeType="1"/>
          </p:cNvSpPr>
          <p:nvPr/>
        </p:nvSpPr>
        <p:spPr bwMode="auto">
          <a:xfrm>
            <a:off x="12192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" name="Line 1375"/>
          <p:cNvSpPr>
            <a:spLocks noChangeShapeType="1"/>
          </p:cNvSpPr>
          <p:nvPr/>
        </p:nvSpPr>
        <p:spPr bwMode="auto">
          <a:xfrm>
            <a:off x="12192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" name="Line 1381"/>
          <p:cNvSpPr>
            <a:spLocks noChangeShapeType="1"/>
          </p:cNvSpPr>
          <p:nvPr/>
        </p:nvSpPr>
        <p:spPr bwMode="auto">
          <a:xfrm>
            <a:off x="47625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" name="Line 1385"/>
          <p:cNvSpPr>
            <a:spLocks noChangeShapeType="1"/>
          </p:cNvSpPr>
          <p:nvPr/>
        </p:nvSpPr>
        <p:spPr bwMode="auto">
          <a:xfrm>
            <a:off x="47625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" name="Line 1390"/>
          <p:cNvSpPr>
            <a:spLocks noChangeShapeType="1"/>
          </p:cNvSpPr>
          <p:nvPr/>
        </p:nvSpPr>
        <p:spPr bwMode="auto">
          <a:xfrm>
            <a:off x="81026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Line 1393"/>
          <p:cNvSpPr>
            <a:spLocks noChangeShapeType="1"/>
          </p:cNvSpPr>
          <p:nvPr/>
        </p:nvSpPr>
        <p:spPr bwMode="auto">
          <a:xfrm>
            <a:off x="8102600" y="49037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" name="Line 1998"/>
          <p:cNvSpPr>
            <a:spLocks noChangeShapeType="1"/>
          </p:cNvSpPr>
          <p:nvPr/>
        </p:nvSpPr>
        <p:spPr bwMode="auto">
          <a:xfrm>
            <a:off x="2959100" y="42116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" name="Line 2001"/>
          <p:cNvSpPr>
            <a:spLocks noChangeShapeType="1"/>
          </p:cNvSpPr>
          <p:nvPr/>
        </p:nvSpPr>
        <p:spPr bwMode="auto">
          <a:xfrm>
            <a:off x="2959100" y="42116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" name="Line 2007"/>
          <p:cNvSpPr>
            <a:spLocks noChangeShapeType="1"/>
          </p:cNvSpPr>
          <p:nvPr/>
        </p:nvSpPr>
        <p:spPr bwMode="auto">
          <a:xfrm>
            <a:off x="4864100" y="42116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" name="Line 2011"/>
          <p:cNvSpPr>
            <a:spLocks noChangeShapeType="1"/>
          </p:cNvSpPr>
          <p:nvPr/>
        </p:nvSpPr>
        <p:spPr bwMode="auto">
          <a:xfrm>
            <a:off x="4864100" y="42116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" name="Line 2016"/>
          <p:cNvSpPr>
            <a:spLocks noChangeShapeType="1"/>
          </p:cNvSpPr>
          <p:nvPr/>
        </p:nvSpPr>
        <p:spPr bwMode="auto">
          <a:xfrm>
            <a:off x="6870700" y="42116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" name="Line 2019"/>
          <p:cNvSpPr>
            <a:spLocks noChangeShapeType="1"/>
          </p:cNvSpPr>
          <p:nvPr/>
        </p:nvSpPr>
        <p:spPr bwMode="auto">
          <a:xfrm>
            <a:off x="6870700" y="42116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" name="Line 2624"/>
          <p:cNvSpPr>
            <a:spLocks noChangeShapeType="1"/>
          </p:cNvSpPr>
          <p:nvPr/>
        </p:nvSpPr>
        <p:spPr bwMode="auto">
          <a:xfrm>
            <a:off x="27559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" name="Line 2627"/>
          <p:cNvSpPr>
            <a:spLocks noChangeShapeType="1"/>
          </p:cNvSpPr>
          <p:nvPr/>
        </p:nvSpPr>
        <p:spPr bwMode="auto">
          <a:xfrm>
            <a:off x="27559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" name="Line 2633"/>
          <p:cNvSpPr>
            <a:spLocks noChangeShapeType="1"/>
          </p:cNvSpPr>
          <p:nvPr/>
        </p:nvSpPr>
        <p:spPr bwMode="auto">
          <a:xfrm>
            <a:off x="48641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" name="Line 2637"/>
          <p:cNvSpPr>
            <a:spLocks noChangeShapeType="1"/>
          </p:cNvSpPr>
          <p:nvPr/>
        </p:nvSpPr>
        <p:spPr bwMode="auto">
          <a:xfrm>
            <a:off x="48641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" name="Line 2642"/>
          <p:cNvSpPr>
            <a:spLocks noChangeShapeType="1"/>
          </p:cNvSpPr>
          <p:nvPr/>
        </p:nvSpPr>
        <p:spPr bwMode="auto">
          <a:xfrm>
            <a:off x="69596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" name="Line 2645"/>
          <p:cNvSpPr>
            <a:spLocks noChangeShapeType="1"/>
          </p:cNvSpPr>
          <p:nvPr/>
        </p:nvSpPr>
        <p:spPr bwMode="auto">
          <a:xfrm>
            <a:off x="69596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" name="Line 3250"/>
          <p:cNvSpPr>
            <a:spLocks noChangeShapeType="1"/>
          </p:cNvSpPr>
          <p:nvPr/>
        </p:nvSpPr>
        <p:spPr bwMode="auto">
          <a:xfrm>
            <a:off x="27559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" name="Line 3253"/>
          <p:cNvSpPr>
            <a:spLocks noChangeShapeType="1"/>
          </p:cNvSpPr>
          <p:nvPr/>
        </p:nvSpPr>
        <p:spPr bwMode="auto">
          <a:xfrm>
            <a:off x="27559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" name="Line 3259"/>
          <p:cNvSpPr>
            <a:spLocks noChangeShapeType="1"/>
          </p:cNvSpPr>
          <p:nvPr/>
        </p:nvSpPr>
        <p:spPr bwMode="auto">
          <a:xfrm>
            <a:off x="48641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" name="Line 3263"/>
          <p:cNvSpPr>
            <a:spLocks noChangeShapeType="1"/>
          </p:cNvSpPr>
          <p:nvPr/>
        </p:nvSpPr>
        <p:spPr bwMode="auto">
          <a:xfrm>
            <a:off x="48641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5" name="Line 3268"/>
          <p:cNvSpPr>
            <a:spLocks noChangeShapeType="1"/>
          </p:cNvSpPr>
          <p:nvPr/>
        </p:nvSpPr>
        <p:spPr bwMode="auto">
          <a:xfrm>
            <a:off x="69596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" name="Line 3271"/>
          <p:cNvSpPr>
            <a:spLocks noChangeShapeType="1"/>
          </p:cNvSpPr>
          <p:nvPr/>
        </p:nvSpPr>
        <p:spPr bwMode="auto">
          <a:xfrm>
            <a:off x="6959600" y="42322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38" name="Таблица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080761"/>
              </p:ext>
            </p:extLst>
          </p:nvPr>
        </p:nvGraphicFramePr>
        <p:xfrm>
          <a:off x="187099" y="533400"/>
          <a:ext cx="8769801" cy="61765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19277"/>
                <a:gridCol w="1399936"/>
                <a:gridCol w="1337647"/>
                <a:gridCol w="1337647"/>
                <a:gridCol w="1337647"/>
                <a:gridCol w="1337647"/>
              </a:tblGrid>
              <a:tr h="42029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муниципальных районов (городских округов)</a:t>
                      </a: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 (план)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1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муниципальных районов (городских округов)</a:t>
                      </a: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 (план)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 horzOverflow="overflow"/>
                </a:tc>
              </a:tr>
              <a:tr h="87510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до распределения средств дотации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после распределения средств исходя из среднего уровня бюджетной обеспеченности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168" marR="9168" marT="916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до распределения средств дотации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 после распределения средств исходя из среднего уровня бюджетной обеспеченности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655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Бабынинский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0,402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0,566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Медынский район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0,411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0,566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Барятинский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0,227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0,566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Мещовский район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0,223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0,566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Боровский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0,923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0,923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Мосальский район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0,233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0,566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3733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Дзержинский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0,456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0,566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Перемышльский район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0,283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0,566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3733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Думиничский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0,316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0,566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Спас-Деменский район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0,222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0,566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Жиздринский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0,219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0,566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Сухиничский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0,301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0,566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Жуковский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0,492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0,566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Тарусский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0,405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0,566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3223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Износковский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0,278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0,566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Ульяновский район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0,239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0,566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3223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г.Киров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Кировский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0,414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0,566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Ферзиковский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0,330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0,566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3223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Козельский</a:t>
                      </a: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0,459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0,566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Хвастовичский район</a:t>
                      </a:r>
                      <a:endParaRPr kumimoji="0" lang="ru-RU" sz="9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0,285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0,566</a:t>
                      </a:r>
                      <a:endParaRPr kumimoji="0" lang="ru-RU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322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Куйбышевский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>
                          <a:effectLst/>
                          <a:latin typeface="Times New Roman"/>
                        </a:rPr>
                        <a:t>0,164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>
                          <a:effectLst/>
                          <a:latin typeface="Times New Roman"/>
                        </a:rPr>
                        <a:t>0,566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>
                          <a:effectLst/>
                          <a:latin typeface="Times New Roman"/>
                        </a:rPr>
                        <a:t>Юхновский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>
                          <a:effectLst/>
                          <a:latin typeface="Times New Roman"/>
                        </a:rPr>
                        <a:t>0,302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>
                          <a:effectLst/>
                          <a:latin typeface="Times New Roman"/>
                        </a:rPr>
                        <a:t>0,566</a:t>
                      </a:r>
                    </a:p>
                  </a:txBody>
                  <a:tcPr marL="9525" marR="9525" marT="9525" marB="0" anchor="ctr"/>
                </a:tc>
              </a:tr>
              <a:tr h="322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 err="1">
                          <a:effectLst/>
                          <a:latin typeface="Times New Roman"/>
                        </a:rPr>
                        <a:t>г.Людиново</a:t>
                      </a:r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 и </a:t>
                      </a:r>
                      <a:r>
                        <a:rPr lang="ru-RU" sz="950" b="0" i="0" u="none" strike="noStrike" dirty="0" err="1">
                          <a:effectLst/>
                          <a:latin typeface="Times New Roman"/>
                        </a:rPr>
                        <a:t>Людиновский</a:t>
                      </a:r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0,386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0,566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>
                          <a:effectLst/>
                          <a:latin typeface="Times New Roman"/>
                        </a:rPr>
                        <a:t>Калуга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>
                          <a:effectLst/>
                          <a:latin typeface="Times New Roman"/>
                        </a:rPr>
                        <a:t>1,687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>
                          <a:effectLst/>
                          <a:latin typeface="Times New Roman"/>
                        </a:rPr>
                        <a:t>1,687</a:t>
                      </a:r>
                    </a:p>
                  </a:txBody>
                  <a:tcPr marL="9525" marR="9525" marT="9525" marB="0" anchor="ctr"/>
                </a:tc>
              </a:tr>
              <a:tr h="322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>
                          <a:effectLst/>
                          <a:latin typeface="Times New Roman"/>
                        </a:rPr>
                        <a:t>Малоярославецкий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>
                          <a:effectLst/>
                          <a:latin typeface="Times New Roman"/>
                        </a:rPr>
                        <a:t>0,515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>
                          <a:effectLst/>
                          <a:latin typeface="Times New Roman"/>
                        </a:rPr>
                        <a:t>0,566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Обнинск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1,430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b="0" i="0" u="none" strike="noStrike" dirty="0">
                          <a:effectLst/>
                          <a:latin typeface="Times New Roman"/>
                        </a:rPr>
                        <a:t>1,430</a:t>
                      </a:r>
                    </a:p>
                  </a:txBody>
                  <a:tcPr marL="9525" marR="9525" marT="9525" marB="0" anchor="ctr"/>
                </a:tc>
              </a:tr>
              <a:tr h="4029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Величина разрыва среднедушевого бюджетного дохода, в разах в 2017 году</a:t>
                      </a:r>
                      <a:endParaRPr kumimoji="0" 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муниципальным районам - 5,6                                            по городским округам - 1,2</a:t>
                      </a:r>
                      <a:endParaRPr kumimoji="0" lang="ru-RU" sz="95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муниципальным районам - 1,6</a:t>
                      </a:r>
                      <a:b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городским округам - 1,2</a:t>
                      </a:r>
                      <a:endParaRPr kumimoji="0" 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29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Величина разрыва среднедушевого бюджетного дохода, в разах в 2016 году</a:t>
                      </a:r>
                      <a:endParaRPr kumimoji="0" 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муниципальным районам - 5,8                                            по городским округам - 1,3</a:t>
                      </a:r>
                      <a:endParaRPr kumimoji="0" 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муниципальным районам - 1,5</a:t>
                      </a:r>
                      <a:b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городским округам - 1,3</a:t>
                      </a:r>
                      <a:endParaRPr kumimoji="0" 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715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9"/>
          <p:cNvSpPr txBox="1">
            <a:spLocks noChangeArrowheads="1"/>
          </p:cNvSpPr>
          <p:nvPr/>
        </p:nvSpPr>
        <p:spPr bwMode="auto">
          <a:xfrm>
            <a:off x="228600" y="260350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ДИНАМИКА ПО СУБВЕНЦИЯМ МУНИЦИПАЛЬНЫМ ОБРАЗОВАНИЯМ </a:t>
            </a:r>
          </a:p>
          <a:p>
            <a:pPr algn="just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КАЛУЖСКОЙ ОБЛАСТИ В 2015-2017 гг.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863924"/>
              </p:ext>
            </p:extLst>
          </p:nvPr>
        </p:nvGraphicFramePr>
        <p:xfrm>
          <a:off x="266700" y="1295400"/>
          <a:ext cx="8610600" cy="510443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19500"/>
                <a:gridCol w="1181100"/>
                <a:gridCol w="1223514"/>
                <a:gridCol w="986286"/>
                <a:gridCol w="838200"/>
                <a:gridCol w="762000"/>
              </a:tblGrid>
              <a:tr h="788961">
                <a:tc>
                  <a:txBody>
                    <a:bodyPr/>
                    <a:lstStyle/>
                    <a:p>
                      <a:pPr marL="12700" marR="508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b="1" i="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2015</a:t>
                      </a:r>
                      <a:r>
                        <a:rPr lang="en-US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 год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Темп роста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</a:tr>
              <a:tr h="29366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6 698 177,59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7 533 847,50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7 046 934,00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1,12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0,94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5 239 960,07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6 114 586,30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5 765 623,78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1,17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0,94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Выравнивание бюджетной обеспеченности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482 626,23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627 988,00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628 824,64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42239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регистрация актов гражданского состояния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algn="l" fontAlgn="ctr"/>
                      <a:endParaRPr lang="ru-RU" sz="13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45 018,84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38 504,20</a:t>
                      </a: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39 379,30</a:t>
                      </a: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0,86</a:t>
                      </a: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1,02</a:t>
                      </a: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Воинский учет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21 310,81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28 372,40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27 890,70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1,33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0,98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архивных фондов, присяжных заседателей, административных комиссий, многофункциональных центров, служб экстренных вызовов "112" и других административных структур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algn="l" fontAlgn="ctr"/>
                      <a:endParaRPr lang="ru-RU" sz="13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14 864,49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16 470,70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15 402,30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1,11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0,94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2497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algn="l" fontAlgn="ctr"/>
                      <a:endParaRPr lang="ru-RU" sz="13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9 999,60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8 757,26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0,88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Экология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algn="l" fontAlgn="ctr"/>
                      <a:endParaRPr lang="ru-RU" sz="1300" b="0" dirty="0" smtClean="0">
                        <a:solidFill>
                          <a:schemeClr val="dk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829,68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905,10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250,00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0,28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12 502 787,71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14 370 673,80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13 533 061,98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1,15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0,94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381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739466"/>
              </p:ext>
            </p:extLst>
          </p:nvPr>
        </p:nvGraphicFramePr>
        <p:xfrm>
          <a:off x="266700" y="1290977"/>
          <a:ext cx="8689340" cy="531731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19500"/>
                <a:gridCol w="1181100"/>
                <a:gridCol w="1223514"/>
                <a:gridCol w="986286"/>
                <a:gridCol w="916940"/>
                <a:gridCol w="762000"/>
              </a:tblGrid>
              <a:tr h="2286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Направление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2015</a:t>
                      </a:r>
                      <a:r>
                        <a:rPr lang="en-US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 год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Темп роста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087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2016/2015</a:t>
                      </a:r>
                    </a:p>
                  </a:txBody>
                  <a:tcPr marL="9168" marR="9168" marT="916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2017/2016</a:t>
                      </a: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</a:tr>
              <a:tr h="29366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370 459,90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24 228,79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242 883,00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80 000,00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119 650,00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0,33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1 069 882,60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1 274 551,60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1 603 041,30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1,26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</a:tr>
              <a:tr h="30137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Дорожная деятельность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522 635,14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617 259,70</a:t>
                      </a: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206 198,84</a:t>
                      </a: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1,18</a:t>
                      </a: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0,33</a:t>
                      </a: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 и кинематография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101 841,00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4 500,00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80 743,00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17,94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архивных фондов, присяжных заседателей, административных комиссий, многофункциональных центров, служб экстренных вызовов "112" и других административных структур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39 246,20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</a:tr>
              <a:tr h="2497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142 496,68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69 403,00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6 000,00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водохозяйственного комплекса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205 363,60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52 046,90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0,25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малого и среднего предпринимательства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7 000,00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1,43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Транспорт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2 987,80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общественной инфраструктуры</a:t>
                      </a: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26 000,0</a:t>
                      </a: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28513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2 704 795,92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2 107 761,20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2 065 861,93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0,78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0,97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8" name="Text Box 109"/>
          <p:cNvSpPr txBox="1">
            <a:spLocks noChangeArrowheads="1"/>
          </p:cNvSpPr>
          <p:nvPr/>
        </p:nvSpPr>
        <p:spPr bwMode="auto">
          <a:xfrm>
            <a:off x="304800" y="295870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ДИНАМИКА ПО СУБСИДИЯМ МУНИЦИПАЛЬНЫМ ОБРАЗОВАНИЯМ </a:t>
            </a:r>
          </a:p>
          <a:p>
            <a:pPr algn="just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КАЛУЖСКОЙ ОБЛАСТИ В 2015-2017 гг., 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61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9"/>
          <p:cNvSpPr txBox="1">
            <a:spLocks noChangeArrowheads="1"/>
          </p:cNvSpPr>
          <p:nvPr/>
        </p:nvSpPr>
        <p:spPr bwMode="auto">
          <a:xfrm>
            <a:off x="228600" y="349250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ДИНАМИКА ПО ИНЫМ МЕЖБЮДЖЕТНЫМ ТРАНСФЕРТАМ МУНИЦИПАЛЬНЫМ ОБРАЗОВАНИЯМ КАЛУЖСКОЙ ОБЛАСТИ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2015-2017 гг., 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242096"/>
              </p:ext>
            </p:extLst>
          </p:nvPr>
        </p:nvGraphicFramePr>
        <p:xfrm>
          <a:off x="227330" y="1867681"/>
          <a:ext cx="8689340" cy="387624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63670"/>
                <a:gridCol w="1143000"/>
                <a:gridCol w="990600"/>
                <a:gridCol w="913130"/>
                <a:gridCol w="916940"/>
                <a:gridCol w="762000"/>
              </a:tblGrid>
              <a:tr h="2286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Направление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2015</a:t>
                      </a:r>
                      <a:r>
                        <a:rPr lang="en-US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 год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Темп роста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087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2016/2015</a:t>
                      </a:r>
                    </a:p>
                  </a:txBody>
                  <a:tcPr marL="9168" marR="9168" marT="916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2017/2016</a:t>
                      </a: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</a:tr>
              <a:tr h="29366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14 507,20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5 104,50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1 860,00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0,36</a:t>
                      </a: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57 894,10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18 000,00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0,31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</a:tr>
              <a:tr h="30137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инфраструктуры муниципальных образований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272 327,00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226 242,20</a:t>
                      </a: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400 898,00</a:t>
                      </a: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0,83</a:t>
                      </a: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1,77</a:t>
                      </a: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 и кинематография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43 438,00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1 395,00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7 450,00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0,03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5,34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</a:tr>
              <a:tr h="3628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Стимулирование муниципальных образований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50 000,00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</a:tr>
              <a:tr h="2497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архивных фондов, присяжных заседателей, административных комиссий, многофункциональных центров, служб экстренных вызовов "112" и других административных структур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19 492,60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19 744,00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19 744,00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1,01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412 763,40</a:t>
                      </a: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267 241,20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480 092,00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1,80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151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9"/>
          <p:cNvSpPr txBox="1">
            <a:spLocks noChangeArrowheads="1"/>
          </p:cNvSpPr>
          <p:nvPr/>
        </p:nvSpPr>
        <p:spPr bwMode="auto">
          <a:xfrm>
            <a:off x="228600" y="101025"/>
            <a:ext cx="891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ДИНАМИКА ПО ЦЕЛЕВЫМ СРЕДСТВАМ МУНИЦИПАЛЬНЫМ </a:t>
            </a:r>
          </a:p>
          <a:p>
            <a:pPr algn="just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ОБРАЗОВАНИЯМ КАЛУЖСКОЙ ОБЛАСТИ В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2015-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2017 гг., 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915886"/>
              </p:ext>
            </p:extLst>
          </p:nvPr>
        </p:nvGraphicFramePr>
        <p:xfrm>
          <a:off x="233680" y="783491"/>
          <a:ext cx="8689340" cy="59700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33520"/>
                <a:gridCol w="990600"/>
                <a:gridCol w="990600"/>
                <a:gridCol w="995680"/>
                <a:gridCol w="916940"/>
                <a:gridCol w="762000"/>
              </a:tblGrid>
              <a:tr h="36853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Направление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2015</a:t>
                      </a:r>
                      <a:r>
                        <a:rPr lang="en-US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 год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marL="9168" marR="9168" marT="916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Темп роста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877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2016/2015</a:t>
                      </a:r>
                    </a:p>
                  </a:txBody>
                  <a:tcPr marL="9168" marR="9168" marT="916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2017/2016</a:t>
                      </a:r>
                    </a:p>
                  </a:txBody>
                  <a:tcPr marL="9168" marR="9168" marT="916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</a:tr>
              <a:tr h="28250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7 083 144,69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7 533 847,50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7 071 162,79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1,06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0,94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</a:tr>
              <a:tr h="33901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5 487 947,57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6 196 446,30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5 887 273,78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1,13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</a:tr>
              <a:tr h="33901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1 127 776,70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1 292 551,60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1 603 041,30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1,15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1,24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</a:tr>
              <a:tr h="28992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Выравнивание бюджетной обеспеченности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482 626,23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627 988,00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628 824,64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</a:tr>
              <a:tr h="33901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инфраструктуры муниципальных образований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272 327,00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226 242,20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452 898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1,89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</a:tr>
              <a:tr h="33901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Дорожная деятельность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522 635,14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617 259,70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206 198,84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0,33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</a:tr>
              <a:tr h="24029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 и кинематография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145 279,00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5 895,00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88 193,00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14,96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</a:tr>
              <a:tr h="25183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Стимулирование муниципальных образований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50 000,00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</a:tr>
              <a:tr h="35265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регистрация актов гражданского состояния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45 018,84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38 504,20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39 379,30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0,86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1,02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</a:tr>
              <a:tr h="2793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Воинский учет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21 310,81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28 372,40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27 890,70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1,33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0,98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</a:tr>
              <a:tr h="6890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архивных фондов, присяжных заседателей, административных комиссий, многофункциональных центров, служб экстренных вызовов "112" и других административных структур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73 603,29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36 214,70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35 146,30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0,49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0,97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</a:tr>
              <a:tr h="2743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142 496,68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79 402,60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14 757,26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</a:tr>
              <a:tr h="2743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Экология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829,68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905,10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0,28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</a:tr>
              <a:tr h="2743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водохозяйственного комплекса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205 363,60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52 046,90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0,25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</a:tr>
              <a:tr h="2743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малого и среднего предпринимательства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7 000,00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1,43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</a:tr>
              <a:tr h="2743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Транспорт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2 987,80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</a:tr>
              <a:tr h="2743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Всего</a:t>
                      </a:r>
                      <a:r>
                        <a:rPr kumimoji="0" 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  <a:endParaRPr kumimoji="0" lang="ru-RU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15 620 347,03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16 745 676,20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16 105 015,91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1,07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0,96</a:t>
                      </a:r>
                    </a:p>
                  </a:txBody>
                  <a:tcPr anchor="b" horzOverflow="overflow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14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467600" cy="490066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ПЕРЕЧЕНЬ СУБВЕНЦИЙ, ПРЕДОСТАВЛЕННЫХ  МУНИЦИПАЛЬНЫМ ОБРАЗОВАНИЯМ КАЛУЖСКОЙ ОБЛАСТИ В 2015 г.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br>
              <a:rPr lang="ru-RU" sz="1600" b="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0" i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481212"/>
              </p:ext>
            </p:extLst>
          </p:nvPr>
        </p:nvGraphicFramePr>
        <p:xfrm>
          <a:off x="179512" y="871976"/>
          <a:ext cx="8784976" cy="5833624"/>
        </p:xfrm>
        <a:graphic>
          <a:graphicData uri="http://schemas.openxmlformats.org/drawingml/2006/table">
            <a:tbl>
              <a:tblPr>
                <a:solidFill>
                  <a:srgbClr val="92D050"/>
                </a:solidFill>
                <a:tableStyleId>{69C7853C-536D-4A76-A0AE-DD22124D55A5}</a:tableStyleId>
              </a:tblPr>
              <a:tblGrid>
                <a:gridCol w="7710285"/>
                <a:gridCol w="1074691"/>
              </a:tblGrid>
              <a:tr h="4872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субвенции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</a:tr>
              <a:tr h="411961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обеспечение получения дошкольного, начального общего, основного общего, среднего общего образования по  основным общеобразовательным программам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4 065 899,7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  <a:tr h="208679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денежных выплат, пособий и компенсаций отдельным категориям граждан 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2 746 510,4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</a:tr>
              <a:tr h="411961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обеспечение получения дошкольного образования в  дошкольных образовательных организациях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2 539 099,9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08679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социальных выплат, пособий, компенсации детям, семьям с детьми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1 594 286,2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411961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денежных выплат и компенсаций гражданам, подвергшихся воздействию радиации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509 415,5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411961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полномочий по расчету и предоставлению дотаций на выравнивание бюджетной обеспеченности бюджетам поселений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482 626,2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08679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исполнения переданных государственных полномочий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231 894,3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411961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предоставления мер социальной поддержки по предоставлению субсидий на оплату жилого помещения и коммунальных услуг гражданам Калужской области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142 703,5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16677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Выплата компенсации части родительской платы за присмотр и уход за ребенком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70 380,0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37801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государственной регистрации актов гражданского состояния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45 018,8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411961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ежемесячных денежных выплат работникам муниципальных общеобразовательных организаций области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22 798,0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411961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первичного воинского учета на территориях, где отсутствуют военные комиссариаты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21 310,8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08679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Формирование и содержание архивных фондов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14 864,5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34220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предоставления социальной помощи гражданам, находящимся в трудной жизненной ситуации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14 170,5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35731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деятельности по образованию патронатных семей для граждан пожилого возраста и инвалидов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08679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регионального государственного экологического надзора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08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12 502 787,7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63" marR="5463" marT="54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418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90600" y="119241"/>
            <a:ext cx="74676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ОСНОВНЫЕ ПОКАЗАТЕЛИ СОЦИАЛЬНО-ЭКОНОМИЧЕСКОГО </a:t>
            </a:r>
            <a:endParaRPr lang="en-US" sz="1600" b="1" dirty="0" smtClean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РАЗВИТИЯ КАЛУЖСКОЙ ОБЛАСТИ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6546" y="211923"/>
            <a:ext cx="492104" cy="4188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676669"/>
              </p:ext>
            </p:extLst>
          </p:nvPr>
        </p:nvGraphicFramePr>
        <p:xfrm>
          <a:off x="95252" y="972155"/>
          <a:ext cx="8972550" cy="5733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62348"/>
                <a:gridCol w="762000"/>
                <a:gridCol w="732116"/>
                <a:gridCol w="677388"/>
                <a:gridCol w="656863"/>
                <a:gridCol w="656863"/>
                <a:gridCol w="647740"/>
                <a:gridCol w="647740"/>
                <a:gridCol w="629492"/>
              </a:tblGrid>
              <a:tr h="12992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90B34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90B34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90B34B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b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2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2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вариант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вариант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вариант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вариант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вариант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вариант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90B34B"/>
                    </a:solidFill>
                  </a:tcPr>
                </a:tc>
              </a:tr>
              <a:tr h="1751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Валовый региональный продукт, млн. рублей</a:t>
                      </a:r>
                      <a:endParaRPr lang="ru-RU" sz="1000" b="1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320 628,2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331 436,3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343 567,9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344 143,4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361 783,6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365 073,3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381 587,6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388 882,6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</a:tr>
              <a:tr h="3163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физического объема валового регионального продукта, % к предыдущему году</a:t>
                      </a:r>
                      <a:endParaRPr lang="ru-RU" sz="10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</a:tr>
              <a:tr h="1977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(среднегодовая), тыс. человек</a:t>
                      </a:r>
                      <a:endParaRPr lang="ru-RU" sz="1000" b="1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1 010,1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1 010,9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1 010,5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1 013,6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1 009,7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1 016,8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1 007,3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1 020,3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</a:tr>
              <a:tr h="1807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экономически активного населения, тыс. человек</a:t>
                      </a:r>
                      <a:endParaRPr lang="ru-RU" sz="10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535,5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536,2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536,4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537,0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537,0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538,0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537,5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539,0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</a:tr>
              <a:tr h="1977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регистрируемой безработицы (на конец года), %</a:t>
                      </a:r>
                      <a:endParaRPr lang="ru-RU" sz="1000" b="0" i="0" u="none" strike="noStrike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</a:tr>
              <a:tr h="2033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Денежные доходы в расчете на душу населения в месяц, рублей</a:t>
                      </a:r>
                      <a:endParaRPr lang="ru-RU" sz="10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26 695,1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28 082,2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29 765,7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29 803,5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31 528,2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31 650,9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33 351,4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33 533,6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</a:tr>
              <a:tr h="2824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 на 1 работника, рублей</a:t>
                      </a:r>
                      <a:endParaRPr lang="ru-RU" sz="1000" b="0" i="0" u="none" strike="noStrike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29 939,1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31 253,3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32 763,7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33 378,7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34 535,0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35 715,2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36 435,4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38 286,7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</a:tr>
              <a:tr h="3699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силами, млн. рублей</a:t>
                      </a:r>
                      <a:endParaRPr lang="ru-RU" sz="10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497 196,4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524 101,8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550 911,6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552 734,4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583 128,1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587 241,3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620 638,2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626 956,3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</a:tr>
              <a:tr h="2768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промышленного производства, в % к предыдущему году</a:t>
                      </a:r>
                      <a:endParaRPr lang="ru-RU" sz="1000" b="0" i="0" u="none" strike="noStrike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</a:tr>
              <a:tr h="1977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хозяйства, млн. рублей</a:t>
                      </a:r>
                      <a:endParaRPr lang="ru-RU" sz="10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36 731,7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42 510,2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47 976,8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54 515,6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54 883,0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63 426,1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63 353,2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74 186,1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</a:tr>
              <a:tr h="3163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производства продукции сельского хозяйства, в % к предыдущему году</a:t>
                      </a:r>
                      <a:endParaRPr lang="ru-RU" sz="1000" b="0" i="0" u="none" strike="noStrike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</a:tr>
              <a:tr h="293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действующих малых предприятий на конец года, единиц</a:t>
                      </a:r>
                      <a:endParaRPr lang="ru-RU" sz="10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13 945,0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16 954,0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17 038,0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17 208,0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17 173,0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17 335,0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17 265,0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17 467,0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</a:tr>
              <a:tr h="1807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малых предприятий, млн. рублей</a:t>
                      </a:r>
                      <a:endParaRPr lang="ru-RU" sz="1000" b="0" i="0" u="none" strike="noStrike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190 536,8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197 050,9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211 380,3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217 096,7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228 079,5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238 394,1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246 270,0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258 889,9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</a:tr>
              <a:tr h="2598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Протяженность автомобильных дорог общего пользования с твердым покрытием, км</a:t>
                      </a:r>
                      <a:endParaRPr lang="ru-RU" sz="10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9 576,2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9 586,8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9 614,8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9 620,8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9 624,8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9 637,8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9 631,8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9 646,8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</a:tr>
              <a:tr h="2993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Плотность автомобильных дорог общего пользования с твердым покрытием, км  дорог на 10 000 кв. км территории</a:t>
                      </a:r>
                      <a:endParaRPr lang="ru-RU" sz="1000" b="0" i="0" u="none" strike="noStrike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321,6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321,8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321,9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322,3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322,1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322,6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</a:tr>
              <a:tr h="3050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работ, выполненных по виду экономической деятельности "Строительство", млн. рублей</a:t>
                      </a:r>
                      <a:endParaRPr lang="ru-RU" sz="10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51 149,0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52 757,9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55 402,8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55 500,2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60 578,1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60 912,4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63 883,3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64 293,1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</a:tr>
              <a:tr h="3219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производства по виду деятельности "Строительство", в % к предыдущему году</a:t>
                      </a:r>
                      <a:endParaRPr lang="ru-RU" sz="1000" b="0" i="0" u="none" strike="noStrike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</a:tr>
              <a:tr h="2090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Прибыль прибыльных организаций, млн. рублей</a:t>
                      </a:r>
                      <a:endParaRPr lang="ru-RU" sz="10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42 448,6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43 989,3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39 326,2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48 046,5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46 192,8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51 216,5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50 156,6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55 534,4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</a:tr>
              <a:tr h="2824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 % к декабрю предыдущего года</a:t>
                      </a:r>
                      <a:endParaRPr lang="ru-RU" sz="1000" b="1" i="0" u="none" strike="noStrike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114,5</a:t>
                      </a:r>
                      <a:endParaRPr lang="ru-RU" sz="900" b="1" i="0" u="none" strike="noStrike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107,2</a:t>
                      </a:r>
                      <a:endParaRPr lang="ru-RU" sz="900" b="1" i="0" u="none" strike="noStrike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106,0</a:t>
                      </a:r>
                      <a:endParaRPr lang="ru-RU" sz="900" b="1" i="0" u="none" strike="noStrike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105,9</a:t>
                      </a:r>
                      <a:endParaRPr lang="ru-RU" sz="900" b="1" i="0" u="none" strike="noStrike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105,9</a:t>
                      </a:r>
                      <a:endParaRPr lang="ru-RU" sz="900" b="1" i="0" u="none" strike="noStrike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105,6</a:t>
                      </a:r>
                      <a:endParaRPr lang="ru-RU" sz="900" b="1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105,3</a:t>
                      </a:r>
                      <a:endParaRPr lang="ru-RU" sz="900" b="1" i="0" u="none" strike="noStrike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  <a:endParaRPr lang="ru-RU" sz="900" b="1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DEE7D1"/>
                    </a:solidFill>
                  </a:tcPr>
                </a:tc>
              </a:tr>
              <a:tr h="293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Величина прожиточного минимума для трудоспособного населения за IV квартал соответствующего года, рублей</a:t>
                      </a:r>
                      <a:endParaRPr lang="ru-RU" sz="10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9 639</a:t>
                      </a:r>
                      <a:endParaRPr lang="ru-RU" sz="9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10 100</a:t>
                      </a:r>
                      <a:endParaRPr lang="ru-RU" sz="9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10 650</a:t>
                      </a:r>
                      <a:endParaRPr lang="ru-RU" sz="900" b="0" i="0" u="none" strike="noStrike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11 500</a:t>
                      </a:r>
                      <a:endParaRPr lang="ru-RU" sz="9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12 400</a:t>
                      </a:r>
                      <a:endParaRPr lang="ru-RU" sz="900" b="0" i="0" u="none" strike="noStrike" dirty="0">
                        <a:solidFill>
                          <a:srgbClr val="9999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70" marR="2370" marT="2370" marB="0" anchor="ctr">
                    <a:solidFill>
                      <a:srgbClr val="EFF3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28600"/>
            <a:ext cx="7216080" cy="49006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ПЕРЕЧЕНЬ СУБВЕНЦИЙ, ПРЕДОСТАВЛЯЕМЫХ  МУНИЦИПАЛЬНЫМ ОБРАЗОВАНИЯМ КАЛУЖСКОЙ ОБЛАСТИ В 2016 г.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600" b="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1600" dirty="0">
              <a:latin typeface="Georgia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707438"/>
              </p:ext>
            </p:extLst>
          </p:nvPr>
        </p:nvGraphicFramePr>
        <p:xfrm>
          <a:off x="179512" y="1066800"/>
          <a:ext cx="8784976" cy="55359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32848"/>
                <a:gridCol w="1152128"/>
              </a:tblGrid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субвенции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</a:tr>
              <a:tr h="19962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обеспечение получения дошкольного, начального общего, основного общего, среднего общего образования по  основным общеобразовательным программам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4 583 577,0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9962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денежных выплат, пособий и компенсаций отдельным категориям граждан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3 240 584,7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19962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получения дошкольного образования в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дошкольных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образовательных организациях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2 924 570,5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9962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социальных выплат, пособий, компенсации детям, семьям с детьми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1 551 320,0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19962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полномочий по расчету и предоставлению дотаций на выравнивание бюджетной обеспеченности бюджетам поселений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627 988,0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12024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денежных выплат и компенсаций гражданам, подвергшихся воздействию радиации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500 803,1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социального обслуживания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граждан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 с действующим законодательством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264 344,3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88685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исполнения переданных государственных полномочий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262 864,4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36938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предоставления мер социальной поддержки по предоставлению субсидий на оплату жилого помещения и коммунальных услуг гражданам Калужской области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190 969,8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0186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Выплата компенсации части родительской платы за присмотр и уход за ребенком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96 000,0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государственной регистрации актов гражданского состояния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38 504,2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88685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первичного воинского учета на территориях, где отсутствуют военные комиссариаты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28 372,4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188685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ежемесячных денежных выплат работникам муниципальных общеобразовательных организаций области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25 700,0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88685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Формирование и содержание архивных фондов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15 720,6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188685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 мероприятий по отлову и содержанию безнадзорных животных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9 999,6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88685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предоставления социальной помощи гражданам, находящимся в трудной жизненной ситуации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5 008,4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5110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деятельности по образованию патронатных семей для граждан пожилого возраста и инвалидов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2 691,6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88685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регионального государственного экологического надзора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905,1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36938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Составление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669,4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88685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административных комиссий в муниципальных районах и городских округах Калужской области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076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14 370 673,8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88" marR="5388" marT="538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514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9"/>
          <p:cNvSpPr txBox="1">
            <a:spLocks noChangeArrowheads="1"/>
          </p:cNvSpPr>
          <p:nvPr/>
        </p:nvSpPr>
        <p:spPr bwMode="auto">
          <a:xfrm>
            <a:off x="152400" y="115669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ПЕРЕЧЕНЬ СУБВЕНЦИЙ, ПРЕДОСТАВЛЯЕМЫХ МУНИЦИПАЛЬНЫМ</a:t>
            </a:r>
          </a:p>
          <a:p>
            <a:pPr algn="just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ОБРАЗОВАНИЯМ КАЛУЖСКОЙ ОБЛАСТИ В 2017-2019 гг.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314445"/>
              </p:ext>
            </p:extLst>
          </p:nvPr>
        </p:nvGraphicFramePr>
        <p:xfrm>
          <a:off x="193040" y="810561"/>
          <a:ext cx="8757920" cy="589503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064760"/>
                <a:gridCol w="1295400"/>
                <a:gridCol w="1180631"/>
                <a:gridCol w="1217129"/>
              </a:tblGrid>
              <a:tr h="5573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Направление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</a:t>
                      </a:r>
                      <a:endParaRPr lang="en-US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2017 год   </a:t>
                      </a:r>
                    </a:p>
                  </a:txBody>
                  <a:tcPr horzOverflow="overflow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2018 год   </a:t>
                      </a:r>
                    </a:p>
                  </a:txBody>
                  <a:tcPr horzOverflow="overflow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2019 год   </a:t>
                      </a:r>
                    </a:p>
                  </a:txBody>
                  <a:tcPr horzOverflow="overflow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28250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Получение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организациях,  по имеющим государственную аккредитацию основным общеобразовательным программам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4 474 534,00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4 621 266,90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4 896 886,40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</a:tr>
              <a:tr h="33901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государственных гарантий реализации прав на получение общедоступного и бесплатного дошкольного образования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2 550 050,00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2 858 063,00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3 028 522,00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33901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предоставления денежных выплат, пособий и компенсаций отдельным категориям граждан области в соответствии с региональным законодательством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1 911 794,61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1 911 794,61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1 911 794,61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8992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социальных выплат, пособий, компенсации детям, семьям с детьми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1 176 144,61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1 176 144,61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1 176 144,61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33901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Оплата жилищно-коммунальных услуг отдельным категориям граждан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840 967,95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840 683,25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840 585,55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3901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полномочий по расчету и предоставлению дотаций на выравнивание бюджетной обеспеченности бюджетам поселений за счет средств областного бюджета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628 824,64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628 824,64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628 824,64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2402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денежных выплат и компенсаций отдельным категориям граждан подвергшихся воздействию радиации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590 002,40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621 083,40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621 083,40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5183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Выплата государственных пособий лицам, не подлежащим обязательному социальному страхованию на случай временной нетрудоспособности и в связи с материнством, и лицам, уволенным в связи с ликвидацией организаций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377 005,60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378 022,20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377 107,20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35265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государственных полномочий по организации социального обслуживания в Калужской области граждан в соответствии с действующим законодательством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262 382,36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262 382,36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262 382,36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79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исполнения переданных государственных полномочий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260 492,77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260 492,77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260 492,77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68908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предоставления мер социальной поддержки по предоставлению субсидий на оплату жилого помещения и коммунальных услуг гражданам Калужской области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190 969,84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190 969,84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190 969,84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7430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Выплата компенсации части родительской платы за присмотр и уход за ребенком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75 000,00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75 000,00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75 000,00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950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9"/>
          <p:cNvSpPr txBox="1">
            <a:spLocks noChangeArrowheads="1"/>
          </p:cNvSpPr>
          <p:nvPr/>
        </p:nvSpPr>
        <p:spPr bwMode="auto">
          <a:xfrm>
            <a:off x="76200" y="191869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ПЕРЕЧЕНЬ СУБВЕНЦИЙ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ПРЕДОСТАВЛЯЕМЫХ МУНИЦИПАЛЬНЫМ</a:t>
            </a:r>
          </a:p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ОБРАЗОВАНИЯМ КАЛУЖСКОЙ ОБЛАСТИ В 2017-2019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гг.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389779"/>
              </p:ext>
            </p:extLst>
          </p:nvPr>
        </p:nvGraphicFramePr>
        <p:xfrm>
          <a:off x="193040" y="1116697"/>
          <a:ext cx="8757920" cy="507542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064760"/>
                <a:gridCol w="1295400"/>
                <a:gridCol w="1180631"/>
                <a:gridCol w="1217129"/>
              </a:tblGrid>
              <a:tr h="5573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Наименование субвенции 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</a:t>
                      </a:r>
                      <a:endParaRPr lang="en-US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2017 год   </a:t>
                      </a:r>
                    </a:p>
                  </a:txBody>
                  <a:tcPr horzOverflow="overflow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2018 год   </a:t>
                      </a:r>
                    </a:p>
                  </a:txBody>
                  <a:tcPr horzOverflow="overflow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2019 год   </a:t>
                      </a:r>
                    </a:p>
                  </a:txBody>
                  <a:tcPr horzOverflow="overflow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28250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переданных полномочий по осуществлению ежегодной денежной выплаты лицам, награжденным нагрудным знаком "Почетный донор России"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73 655,40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73 655,40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73 655,40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</a:tr>
              <a:tr h="33901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 государственной регистрации актов гражданского состояния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39 379,30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39 379,30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39 379,30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33901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первичного воинского учета на территориях, где отсутствуют военные комиссариаты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27 890,70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27 890,70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27 890,70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8992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ежемесячных денежных выплат работникам муниципальных общеобразовательных организаций области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22 350,00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22 350,00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22 350,00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33901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Формирование и содержание архивных фондов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15 321,60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15 321,60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15 321,60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3901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 мероприятий по отлову и содержанию безнадзорных животных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8 757,26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8 757,26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8 757,26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2402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Выплата единовременного пособия беременной жене военнослужащего, проходящего военную службу по призыву, и ежемесячного пособия на ребенка  военнослужащего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4 626,70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4 839,90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5 035,30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5183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деятельности по образованию патронатных семей для граждан пожилого возраста и инвалидов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1 577,84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1 577,84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1 577,84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35265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предоставления социальной помощи отдельным категориям граждан, находящимся в трудной жизненной ситуации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1 003,70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1 003,70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1 003,70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79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регионального государственного экологического надзора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250,00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250,00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4299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государственных полномочий по созданию административных комиссий в муниципальных районах и городских округах Калужской области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80,70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80,70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80,70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7430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13 533 061,98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14 019 833,98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14 465 095,18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b" horzOverflow="overflow">
                    <a:solidFill>
                      <a:srgbClr val="EFF3E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82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76200"/>
            <a:ext cx="6835080" cy="490066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ПЕРЕЧЕНЬ СУБСИДИЙ, ПРЕДОСТАВЛЕННЫХ  МУНИЦИПАЛЬНЫМ ОБРАЗОВАНИЯМ КАЛУЖСКОЙ ОБЛАСТИ В 2015 г.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br>
              <a:rPr lang="ru-RU" sz="1600" b="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i="1" dirty="0">
              <a:solidFill>
                <a:schemeClr val="accent3">
                  <a:lumMod val="50000"/>
                </a:schemeClr>
              </a:solidFill>
              <a:latin typeface="Georgia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894708"/>
              </p:ext>
            </p:extLst>
          </p:nvPr>
        </p:nvGraphicFramePr>
        <p:xfrm>
          <a:off x="107504" y="762000"/>
          <a:ext cx="8928992" cy="5924997"/>
        </p:xfrm>
        <a:graphic>
          <a:graphicData uri="http://schemas.openxmlformats.org/drawingml/2006/table">
            <a:tbl>
              <a:tblPr/>
              <a:tblGrid>
                <a:gridCol w="7969696"/>
                <a:gridCol w="959296"/>
              </a:tblGrid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субсидии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2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</a:tr>
              <a:tr h="3345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мероприятий по переселению граждан из аварийного жилищного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фонда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916 381,2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44086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подпрограммы "Совершенствование и развитие сети автомобильных дорог Калужской области"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522 635,1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124546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Мероприятия, направленные на развитие водохозяйственного комплекса в Калужской области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202 900,6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24546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региональных систем дошкольного образования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184 165,2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12055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обеспечение мероприятий подпрограммы "Обеспечение жильем молодых семей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160 582,1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24546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Мероприятия, направленные на энергосбережение и повышение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энергоэффективности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Калужской области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152 174,1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128103">
                <a:tc>
                  <a:txBody>
                    <a:bodyPr/>
                    <a:lstStyle/>
                    <a:p>
                      <a:pPr marL="36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 на реализацию мероприятий федеральной целевой программы "Устойчивое развитие сельских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территорий"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142 496,7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24546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отдельных мероприятий подпрограммы "Развитие дошкольного образования"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87 364,5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124546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государственной программы Российской Федерации "Доступная среда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56 214,6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07446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Ремонт, реконструкция зданий и внутренних помещений учреждений культуры, образования в сфере культуры и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архивов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49 897,7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124546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отдыха и оздоровления детей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43 443,8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88672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и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системы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обеспечения вызова экстренных оперативных служб по единому номеру "112"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32 788,4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ГП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Калужской области "Развитие физической культуры и спорта в Калужской области"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30 000,0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24546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общедоступности и повышение качества дошкольного образования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23 225,6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140791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государственной программы Калужской области "Доступная среда в Калужской области"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19 930,2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31208">
                <a:tc>
                  <a:txBody>
                    <a:bodyPr/>
                    <a:lstStyle/>
                    <a:p>
                      <a:pPr marL="36000" algn="l" fontAlgn="ctr">
                        <a:lnSpc>
                          <a:spcPts val="1000"/>
                        </a:lnSpc>
                      </a:pP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в общеобразовательных организациях, расположенных в сельской местности, условий для занятий физической культурой и спортом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19 810,9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124546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многофункционального спортивного зала в г. Калуга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11 331,2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24546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подпрограммы "Развитие футбола в Российской Федерации на 2008-2015 годы"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8 421,0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140791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поддержка малого и среднего предпринимательства, включая крестьянские (фермерские) хозяйства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7 000,0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1776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качества предоставления государственных и муниципальных услуг на базе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МФЦ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6 457,8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124546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Совершенствование организации школьного питания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6 121,3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24546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уровня комплексной безопасности  муниципальных и государственных образовательных организаций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6 003,5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49092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индивидуальных жилых домов инвалидов и участников Великой Отечественной войны, тружеников тыла и вдов погибших (умерших) инвалидов и участников Великой Отечественной войны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3 618,5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49092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муниципальными образованиями автобусов и троллейбусов для организации транспортного обслуживания населения муниципальных образований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2 987,8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15033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предоставления социальной помощи отдельным категориям граждан, находящимся в трудной жизненной ситуации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2 537,7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24546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Экологическая реабилитация водных объектов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2 463,0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147789">
                <a:tc>
                  <a:txBody>
                    <a:bodyPr/>
                    <a:lstStyle/>
                    <a:p>
                      <a:pPr marL="36000" marR="0" indent="0" algn="l" defTabSz="914400" rtl="0" eaLnBrk="1" fontAlgn="ctr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Оказание адресной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фин.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поддержки спортивным организациям, осуществляющим подготовку спортивного резерва для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сборных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команд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РФ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1 595,1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49092">
                <a:tc>
                  <a:txBody>
                    <a:bodyPr/>
                    <a:lstStyle/>
                    <a:p>
                      <a:pPr marL="36000" algn="l" fontAlgn="ctr">
                        <a:lnSpc>
                          <a:spcPts val="1100"/>
                        </a:lnSpc>
                      </a:pP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в области комплексного освоения и развития территорий в целях жилищного строительства и развития индивидуального жилищного строительства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1 327,3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124546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федеральной целевой программы "Культура России (2012-2018 годы)" 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596,0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129962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уровня технического состояния зданий  и сооружений муниципальных и государственных организаций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324,9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1516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3083" marR="3083" marT="30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2 704 795,9</a:t>
                      </a:r>
                    </a:p>
                  </a:txBody>
                  <a:tcPr marL="3083" marR="3083" marT="30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195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6758880" cy="49006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ПЕРЕЧЕНЬ СУБСИДИЙ, ПРЕДОСТАВЛЯЕМЫХ  МУНИЦИПАЛЬНЫМ ОБРАЗОВАНИЯМ КАЛУЖСКОЙ ОБЛАСТИ В 2016 г.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981467"/>
              </p:ext>
            </p:extLst>
          </p:nvPr>
        </p:nvGraphicFramePr>
        <p:xfrm>
          <a:off x="251520" y="980728"/>
          <a:ext cx="8712968" cy="51135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7161"/>
                <a:gridCol w="1085807"/>
              </a:tblGrid>
              <a:tr h="5568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 субсидии</a:t>
                      </a:r>
                    </a:p>
                  </a:txBody>
                  <a:tcPr marL="6265" marR="6265" marT="626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1200" b="1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265" marR="6265" marT="626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</a:tr>
              <a:tr h="523257">
                <a:tc>
                  <a:txBody>
                    <a:bodyPr/>
                    <a:lstStyle/>
                    <a:p>
                      <a:pPr marL="36000" algn="l" defTabSz="914400" rtl="0" eaLnBrk="1" fontAlgn="ctr" latinLnBrk="0" hangingPunct="1"/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мероприятий по переселению граждан из аварийного жилищного фонда (в том числе с учетом необходимости развития </a:t>
                      </a: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малоэтажного </a:t>
                      </a: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строительства)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1 224 551,6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488139">
                <a:tc>
                  <a:txBody>
                    <a:bodyPr/>
                    <a:lstStyle/>
                    <a:p>
                      <a:pPr marL="36000" algn="l" defTabSz="914400" rtl="0" eaLnBrk="1" fontAlgn="ctr" latinLnBrk="0" hangingPunct="1"/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Реализация мероприятий подпрограммы "Совершенствование и развитие сети автомобильных дорог Калужской области"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490 358,2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47601">
                <a:tc>
                  <a:txBody>
                    <a:bodyPr/>
                    <a:lstStyle/>
                    <a:p>
                      <a:pPr marL="36000" algn="l" defTabSz="914400" rtl="0" eaLnBrk="1" fontAlgn="ctr" latinLnBrk="0" hangingPunct="1"/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Субсидии на реализацию мероприятий федеральной целевой программы "Устойчивое развитие сельских территорий на 2014-2017 годы и на период до 2020 года" за счет средств областного бюджета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196 304,5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571010">
                <a:tc>
                  <a:txBody>
                    <a:bodyPr/>
                    <a:lstStyle/>
                    <a:p>
                      <a:pPr marL="36000" algn="l" defTabSz="914400" rtl="0" eaLnBrk="1" fontAlgn="ctr" latinLnBrk="0" hangingPunct="1"/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Финансовое обеспечение мероприятий подпрограммы "Обеспечение жильем молодых семей" федеральной целевой программы "Жилище" на 2015-2020 годы за счет средств областного бюджета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80 000,0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304693">
                <a:tc>
                  <a:txBody>
                    <a:bodyPr/>
                    <a:lstStyle/>
                    <a:p>
                      <a:pPr marL="36000" algn="l" defTabSz="914400" rtl="0" eaLnBrk="1" fontAlgn="ctr" latinLnBrk="0" hangingPunct="1"/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Мероприятия, направленные на развитие водохозяйственного комплекса в Калужской области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50 000,0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488139">
                <a:tc>
                  <a:txBody>
                    <a:bodyPr/>
                    <a:lstStyle/>
                    <a:p>
                      <a:pPr marL="36000" algn="l" defTabSz="914400" rtl="0" eaLnBrk="1" fontAlgn="ctr" latinLnBrk="0" hangingPunct="1"/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Мероприятия, направленные на энергосбережение и повышение </a:t>
                      </a: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энергетической</a:t>
                      </a:r>
                      <a:r>
                        <a:rPr lang="ru-RU" sz="13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эффективности </a:t>
                      </a:r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Калужской области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50 000,0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447965">
                <a:tc>
                  <a:txBody>
                    <a:bodyPr/>
                    <a:lstStyle/>
                    <a:p>
                      <a:pPr marL="36000" algn="l" defTabSz="914400" rtl="0" eaLnBrk="1" fontAlgn="ctr" latinLnBrk="0" hangingPunct="1"/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Реализация мероприятий в рамках подпрограммы "Развитие малого и среднего, в том числе инновационного, предпринимательства в Калужской области"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10 000,0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488139">
                <a:tc>
                  <a:txBody>
                    <a:bodyPr/>
                    <a:lstStyle/>
                    <a:p>
                      <a:pPr marL="36000" algn="l" defTabSz="914400" rtl="0" eaLnBrk="1" fontAlgn="ctr" latinLnBrk="0" hangingPunct="1"/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Ремонт, реконструкция зданий и внутренних помещений учреждений культуры, образования в сфере культуры и архивов, строительство зданий и сооружений, благоустройство территорий учреждений культуры, образования в сфере культуры и архивов, укрепление и развитие их материально-технической базы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4 500,0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47601">
                <a:tc>
                  <a:txBody>
                    <a:bodyPr/>
                    <a:lstStyle/>
                    <a:p>
                      <a:pPr marL="36000" algn="l" defTabSz="914400" rtl="0" eaLnBrk="1" fontAlgn="ctr" latinLnBrk="0" hangingPunct="1"/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Капитальный ремонт гидротехнических сооружений</a:t>
                      </a:r>
                    </a:p>
                  </a:txBody>
                  <a:tcPr marL="6265" marR="6265" marT="626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2 046,9</a:t>
                      </a:r>
                    </a:p>
                  </a:txBody>
                  <a:tcPr marL="6265" marR="6265" marT="626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8196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3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ИТОГО:</a:t>
                      </a:r>
                      <a:endParaRPr lang="ru-RU" sz="13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265" marR="6265" marT="626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2 107 761,2</a:t>
                      </a:r>
                    </a:p>
                  </a:txBody>
                  <a:tcPr marL="6265" marR="6265" marT="626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36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9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ПЕРЕЧЕНЬ СУБСИДИЙ, ПРЕДОСТАВЛЯЕМЫХ МУНИЦИПАЛЬНЫМ</a:t>
            </a:r>
          </a:p>
          <a:p>
            <a:pPr algn="just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ОБРАЗОВАНИЯМ КАЛУЖСКОЙ ОБЛАСТИ В 2017-2019 гг.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874070"/>
              </p:ext>
            </p:extLst>
          </p:nvPr>
        </p:nvGraphicFramePr>
        <p:xfrm>
          <a:off x="-1" y="668915"/>
          <a:ext cx="9144001" cy="618908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26710"/>
                <a:gridCol w="1193388"/>
                <a:gridCol w="1193388"/>
                <a:gridCol w="1230515"/>
              </a:tblGrid>
              <a:tr h="55720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</a:t>
                      </a:r>
                      <a:endParaRPr lang="en-US" sz="11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2017 год   </a:t>
                      </a:r>
                    </a:p>
                  </a:txBody>
                  <a:tcPr horzOverflow="overflow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2018 год   </a:t>
                      </a:r>
                    </a:p>
                  </a:txBody>
                  <a:tcPr horzOverflow="overflow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2019 год   </a:t>
                      </a:r>
                    </a:p>
                  </a:txBody>
                  <a:tcPr horzOverflow="overflow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471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осуществляемых за счет средств бюджета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1 131 794,30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</a:tr>
              <a:tr h="60006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осуществляемых за счет средств, поступивших от Фонда содействия реформированию жилищно-коммунального хозяйства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454 237,00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34289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федеральной целевой программы "Устойчивое развитие сельских территорий на 2014 - 2017 годы и на период до 2020 года" за счет средств областного бюджета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232 041,20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239 400,25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248 544,00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4714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подпрограммы 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Стимулирование программ развития жилищного строительства субъектов Российской Федерации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федеральной целевой программы 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Жилище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 2015-2020 годы за счет средств областного бюджета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79 670,00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180 000,00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180 000,00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34289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Софинансирование капитальных вложений в объекты муниципальной собственности за счет средств областного бюджета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58 878,70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4289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подпрограммы "Совершенствование и развитие сети автомобильных дорог Калужской области"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45 147,64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47 474,68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47 762,04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34289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проектов развития общественной инфраструктуры муниципальных образований, основанных на местных инициативах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26 000,00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26 000,00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26 000,00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1431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оздоровительных смен для детей и развитие специализированных видов отдыха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23 983,39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23 983,39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23 983,39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25391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Мероприятия, направленные на развитие водохозяйственного комплекса в Калужской области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5 000,00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50 000,00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50 000,00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4289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Мероприятия, направленные на энергосбережение и повышение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энергоэффективности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Калужской области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5 000,00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50 000,00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50 000,00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24303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федеральной целевой программы "Культура России (2012-2018 годы)"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3 292,60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1431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Комплектование книжных фондов библиотек муниципальных образований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34289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Подключение общедоступных библиотек Российской Федерации к сети Интернет и развитие системы библиотечного дела с учетом задачи расширения информационных технологий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284,70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1431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федеральной целевой программы "Культура России (2012-2018 годы)"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235,40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34289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Стимулирование победителей областного конкурса 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жилищного строительства на территории муниципальных районов и городских округов Калужской области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/>
                          <a:cs typeface="Times New Roman" pitchFamily="18" charset="0"/>
                        </a:rPr>
                        <a:t>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5 000,00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5 000,00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21431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2 065 861,93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621 858,32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631 289,43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609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16632"/>
            <a:ext cx="8305800" cy="829696"/>
          </a:xfrm>
        </p:spPr>
        <p:txBody>
          <a:bodyPr>
            <a:noAutofit/>
          </a:bodyPr>
          <a:lstStyle/>
          <a:p>
            <a:pPr algn="just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ОБЪЕМ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ЦЕЛЕВЫХ МЕЖБЮДЖЕТНЫХ ТРАНСФЕРТОВ, ПРЕДОСТАВЛЕННЫХ МУНИЦИПАЛЬНЫМ ОБРАЗОВАНИЯМ КАЛУЖСКОЙ ОБЛАСТИ В 2015 г., </a:t>
            </a:r>
            <a:r>
              <a:rPr lang="ru-RU" sz="1600" b="0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b="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latin typeface="Cambria" pitchFamily="18" charset="0"/>
              </a:rPr>
              <a:t/>
            </a:r>
            <a:br>
              <a:rPr lang="ru-RU" sz="1600" dirty="0">
                <a:latin typeface="Cambria" pitchFamily="18" charset="0"/>
              </a:rPr>
            </a:br>
            <a:endParaRPr lang="ru-RU" sz="16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669463"/>
              </p:ext>
            </p:extLst>
          </p:nvPr>
        </p:nvGraphicFramePr>
        <p:xfrm>
          <a:off x="179512" y="990600"/>
          <a:ext cx="8784976" cy="5526193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997163"/>
                <a:gridCol w="1259181"/>
                <a:gridCol w="1156688"/>
                <a:gridCol w="1112763"/>
                <a:gridCol w="1259181"/>
              </a:tblGrid>
              <a:tr h="3436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Иные МБТ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</a:tr>
              <a:tr h="2340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6 698 177,6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370 459,9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14 507,2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7 083 144,7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340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5 239 960,1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242 883,0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5 104,5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5 487 947,6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340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1 069 882,6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57 894,1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1 127 776,7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340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Дорожная деятельность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522 635,1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522 635,1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68003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Выравнивание бюджетной обеспеченности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482 626,2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482 626,2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46805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инфраструктуры муниципальных образований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272 327,0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272 327,0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340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водохозяйственного комплекса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205 363,6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205 363,6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340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 и спорт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101 841,0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43 438,0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145 279,0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340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142 496,7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142 496,7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93610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архивных фондов, многофункциональных центров, служб экстренных вызовов "112" и других административных структур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14 864,5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39 246,2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19 492,6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73 603,3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46805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регистрация актов гражданского состояния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45 018,8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45 018,8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340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Воинский учет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21 310,8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21 310,8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46805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малого и среднего предпринимательства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7 000,0</a:t>
                      </a:r>
                      <a:endParaRPr lang="ru-RU" sz="10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7 000,0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340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Транспорт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2 987,8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2 987,8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3402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Экология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829,7</a:t>
                      </a:r>
                      <a:endParaRPr lang="ru-RU" sz="1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340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3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r>
                        <a:rPr lang="ru-RU" sz="13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3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12 502 787,7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2 704 795,9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412 763,4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15 620 347,0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3" marR="4993" marT="49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EFF3E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248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829696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ОБЪЕМ ЦЕЛЕВЫХ МЕЖБЮДЖЕТНЫХ ТРАНСФЕРТОВ, ПРЕДУСМОТРЕННЫХ МУНИЦИПАЛЬНЫМ ОБРАЗОВАНИЯМ КАЛУЖСКОЙ ОБЛАСТИ НА 2016 г.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16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882608"/>
              </p:ext>
            </p:extLst>
          </p:nvPr>
        </p:nvGraphicFramePr>
        <p:xfrm>
          <a:off x="251520" y="1143000"/>
          <a:ext cx="8640960" cy="5257800"/>
        </p:xfrm>
        <a:graphic>
          <a:graphicData uri="http://schemas.openxmlformats.org/drawingml/2006/table">
            <a:tbl>
              <a:tblPr/>
              <a:tblGrid>
                <a:gridCol w="4032447"/>
                <a:gridCol w="1224136"/>
                <a:gridCol w="1080120"/>
                <a:gridCol w="1080120"/>
                <a:gridCol w="1224137"/>
              </a:tblGrid>
              <a:tr h="5125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</a:t>
                      </a:r>
                    </a:p>
                  </a:txBody>
                  <a:tcPr marL="5210" marR="5210" marT="521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Иные МБТ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</a:tr>
              <a:tr h="230631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7 533 847,5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7 533 847,5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5378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6 114 586,3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80 000,0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1 860,0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6 196 446,3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30631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1 274 551,6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18 000,0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1 292 551,6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5378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Выравнивание бюджетной обеспеченности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627 988,0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627 988,0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5378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Дорожная деятельность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617 259,7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617 259,7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45272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инфраструктуры муниципальных образований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226 242,2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226 242,2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30631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9 999,6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69 403,0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79 402,6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5378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водохозяйственного комплекса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52 046,9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52 046,9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45272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регистрация актов гражданского состояния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38 504,2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38 504,2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67481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архивных фондов, присяжных заседателей, административных комиссий и других административных структур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16 470,7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19 744,0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36 214,7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5378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Воинский учет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28 372,4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28 372,4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5378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малого и среднего предпринимательства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30631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 и кинематография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4 500,0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1 395,0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5 895,0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30631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Экология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905,1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905,1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4892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3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14 370 673,8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2 107 761,2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267 241,2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16 745 676,2</a:t>
                      </a: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63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712968" cy="79208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ПЕРЕЧЕНЬ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ИНЫХ МЕЖБЮДЖЕТНЫХ ТРАНСФЕРТОВ,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ПРЕДОСТАВЛЕННЫХ  МУНИЦИПАЛЬНЫМ ОБРАЗОВАНИЯМ КАЛУЖСКОЙ ОБЛАСТИ В 2015 г.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0" i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тыс. руб.</a:t>
            </a:r>
            <a:br>
              <a:rPr lang="ru-RU" sz="1600" b="0" i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16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291523"/>
              </p:ext>
            </p:extLst>
          </p:nvPr>
        </p:nvGraphicFramePr>
        <p:xfrm>
          <a:off x="179512" y="762000"/>
          <a:ext cx="8784976" cy="5860643"/>
        </p:xfrm>
        <a:graphic>
          <a:graphicData uri="http://schemas.openxmlformats.org/drawingml/2006/table">
            <a:tbl>
              <a:tblPr/>
              <a:tblGrid>
                <a:gridCol w="7615502"/>
                <a:gridCol w="1169474"/>
              </a:tblGrid>
              <a:tr h="4365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иных межбюджетных трансфертов</a:t>
                      </a:r>
                    </a:p>
                  </a:txBody>
                  <a:tcPr marL="4484" marR="4484" marT="44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4" marR="4484" marT="44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</a:tr>
              <a:tr h="324704">
                <a:tc>
                  <a:txBody>
                    <a:bodyPr/>
                    <a:lstStyle/>
                    <a:p>
                      <a:pPr marL="36000" algn="l" fontAlgn="ctr">
                        <a:lnSpc>
                          <a:spcPts val="12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Средства, передаваемые для компенсации дополнительных расходов, возникших в результате решений, принятых органами власти другого уровня</a:t>
                      </a:r>
                    </a:p>
                  </a:txBody>
                  <a:tcPr marL="4484" marR="4484" marT="44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223 391,6</a:t>
                      </a:r>
                    </a:p>
                  </a:txBody>
                  <a:tcPr marL="4484" marR="4484" marT="44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324704">
                <a:tc>
                  <a:txBody>
                    <a:bodyPr/>
                    <a:lstStyle/>
                    <a:p>
                      <a:pPr marL="36000" algn="l" fontAlgn="ctr">
                        <a:lnSpc>
                          <a:spcPts val="12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и поддержка социальной, инженерной и инновационной инфраструктуры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наукоградов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Российской Федерации</a:t>
                      </a:r>
                    </a:p>
                  </a:txBody>
                  <a:tcPr marL="4484" marR="4484" marT="44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48 935,4</a:t>
                      </a:r>
                    </a:p>
                  </a:txBody>
                  <a:tcPr marL="4484" marR="4484" marT="44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324704">
                <a:tc>
                  <a:txBody>
                    <a:bodyPr/>
                    <a:lstStyle/>
                    <a:p>
                      <a:pPr marL="36000" algn="l" fontAlgn="ctr">
                        <a:lnSpc>
                          <a:spcPts val="12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Гранты муниципальным образованиям - победителям областного конкурса на звание "Самое благоустроенное муниципальное образование Калужской области"</a:t>
                      </a:r>
                    </a:p>
                  </a:txBody>
                  <a:tcPr marL="4484" marR="4484" marT="44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33 707,1</a:t>
                      </a:r>
                    </a:p>
                  </a:txBody>
                  <a:tcPr marL="4484" marR="4484" marT="44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324704">
                <a:tc>
                  <a:txBody>
                    <a:bodyPr/>
                    <a:lstStyle/>
                    <a:p>
                      <a:pPr marL="36000" algn="l" fontAlgn="ctr">
                        <a:lnSpc>
                          <a:spcPts val="12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Премирование победителей Всероссийского конкурса на звание "Самое благоустроенное городское (сельское) поселение России"</a:t>
                      </a:r>
                    </a:p>
                  </a:txBody>
                  <a:tcPr marL="4484" marR="4484" marT="44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24 187,0</a:t>
                      </a:r>
                    </a:p>
                  </a:txBody>
                  <a:tcPr marL="4484" marR="4484" marT="44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324704">
                <a:tc>
                  <a:txBody>
                    <a:bodyPr/>
                    <a:lstStyle/>
                    <a:p>
                      <a:pPr marL="36000" algn="l" fontAlgn="ctr">
                        <a:lnSpc>
                          <a:spcPts val="12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поддержка (грант) больших, средних и малых городов - центров культуры и туризма</a:t>
                      </a:r>
                    </a:p>
                  </a:txBody>
                  <a:tcPr marL="4484" marR="4484" marT="44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23 800,0</a:t>
                      </a:r>
                    </a:p>
                  </a:txBody>
                  <a:tcPr marL="4484" marR="4484" marT="44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324704">
                <a:tc>
                  <a:txBody>
                    <a:bodyPr/>
                    <a:lstStyle/>
                    <a:p>
                      <a:pPr marL="36000" algn="l" fontAlgn="ctr">
                        <a:lnSpc>
                          <a:spcPts val="12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Стимулирование руководителей исполнительно-распорядительных органов муниципальных образований области</a:t>
                      </a:r>
                    </a:p>
                  </a:txBody>
                  <a:tcPr marL="4484" marR="4484" marT="44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13 287,4</a:t>
                      </a:r>
                    </a:p>
                  </a:txBody>
                  <a:tcPr marL="4484" marR="4484" marT="44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12839">
                <a:tc>
                  <a:txBody>
                    <a:bodyPr/>
                    <a:lstStyle/>
                    <a:p>
                      <a:pPr marL="36000" algn="l" fontAlgn="ctr">
                        <a:lnSpc>
                          <a:spcPts val="1200"/>
                        </a:lnSpc>
                      </a:pP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отдельных мероприятий в области образования и науки</a:t>
                      </a:r>
                    </a:p>
                  </a:txBody>
                  <a:tcPr marL="4484" marR="4484" marT="44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12 548,8</a:t>
                      </a:r>
                    </a:p>
                  </a:txBody>
                  <a:tcPr marL="4484" marR="4484" marT="44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324704">
                <a:tc>
                  <a:txBody>
                    <a:bodyPr/>
                    <a:lstStyle/>
                    <a:p>
                      <a:pPr marL="36000" algn="l" fontAlgn="ctr">
                        <a:lnSpc>
                          <a:spcPts val="12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Мероприятия, посвященные празднованию 70-летия Победы в Великой Отечественной войне 1941 - 1945 годов</a:t>
                      </a:r>
                    </a:p>
                  </a:txBody>
                  <a:tcPr marL="4484" marR="4484" marT="44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7 466,5</a:t>
                      </a:r>
                    </a:p>
                  </a:txBody>
                  <a:tcPr marL="4484" marR="4484" marT="44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324704">
                <a:tc>
                  <a:txBody>
                    <a:bodyPr/>
                    <a:lstStyle/>
                    <a:p>
                      <a:pPr marL="36000" algn="l" fontAlgn="ctr">
                        <a:lnSpc>
                          <a:spcPts val="12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поддержка (грант) реализации лучших событийных региональных и межрегиональных проектов в рамках развития культурно-познавательного туризма</a:t>
                      </a:r>
                    </a:p>
                  </a:txBody>
                  <a:tcPr marL="4484" marR="4484" marT="44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6 400,0</a:t>
                      </a:r>
                    </a:p>
                  </a:txBody>
                  <a:tcPr marL="4484" marR="4484" marT="44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12839">
                <a:tc>
                  <a:txBody>
                    <a:bodyPr/>
                    <a:lstStyle/>
                    <a:p>
                      <a:pPr marL="36000" algn="l" fontAlgn="ctr">
                        <a:lnSpc>
                          <a:spcPts val="12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Резервный фонд Правительства Калужской области</a:t>
                      </a:r>
                    </a:p>
                  </a:txBody>
                  <a:tcPr marL="4484" marR="4484" marT="44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6 205,2</a:t>
                      </a:r>
                    </a:p>
                  </a:txBody>
                  <a:tcPr marL="4484" marR="4484" marT="44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12839">
                <a:tc>
                  <a:txBody>
                    <a:bodyPr/>
                    <a:lstStyle/>
                    <a:p>
                      <a:pPr marL="36000" algn="l" fontAlgn="ctr">
                        <a:lnSpc>
                          <a:spcPts val="12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государственной программы Российской Федерации "Доступная среда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4" marR="4484" marT="44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4 338,6</a:t>
                      </a:r>
                    </a:p>
                  </a:txBody>
                  <a:tcPr marL="4484" marR="4484" marT="44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354743">
                <a:tc>
                  <a:txBody>
                    <a:bodyPr/>
                    <a:lstStyle/>
                    <a:p>
                      <a:pPr marL="36000" algn="l" fontAlgn="ctr">
                        <a:lnSpc>
                          <a:spcPts val="12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Подключение общедоступных библиотек Российской Федерации к сети Интернет и развитие системы библиотечного дела с учетом задачи расширения информационных технологий</a:t>
                      </a:r>
                    </a:p>
                  </a:txBody>
                  <a:tcPr marL="4484" marR="4484" marT="44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2 362,0</a:t>
                      </a:r>
                    </a:p>
                  </a:txBody>
                  <a:tcPr marL="4484" marR="4484" marT="44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12839">
                <a:tc>
                  <a:txBody>
                    <a:bodyPr/>
                    <a:lstStyle/>
                    <a:p>
                      <a:pPr marL="36000" algn="l" fontAlgn="ctr">
                        <a:lnSpc>
                          <a:spcPts val="12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поддержка лучших муниципальных учреждений культуры</a:t>
                      </a:r>
                    </a:p>
                  </a:txBody>
                  <a:tcPr marL="4484" marR="4484" marT="44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2 199,9</a:t>
                      </a:r>
                    </a:p>
                  </a:txBody>
                  <a:tcPr marL="4484" marR="4484" marT="44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212839">
                <a:tc>
                  <a:txBody>
                    <a:bodyPr/>
                    <a:lstStyle/>
                    <a:p>
                      <a:pPr marL="36000" algn="l" fontAlgn="ctr">
                        <a:lnSpc>
                          <a:spcPts val="12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общедоступности и повышение качества дошкольного образования</a:t>
                      </a:r>
                    </a:p>
                  </a:txBody>
                  <a:tcPr marL="4484" marR="4484" marT="44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1 958,4</a:t>
                      </a:r>
                    </a:p>
                  </a:txBody>
                  <a:tcPr marL="4484" marR="4484" marT="44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324704">
                <a:tc>
                  <a:txBody>
                    <a:bodyPr/>
                    <a:lstStyle/>
                    <a:p>
                      <a:pPr marL="36000" algn="l" fontAlgn="ctr">
                        <a:lnSpc>
                          <a:spcPts val="12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предоставления социальной помощи отдельным категориям граждан, находящимся в трудной жизненной ситуации</a:t>
                      </a:r>
                    </a:p>
                  </a:txBody>
                  <a:tcPr marL="4484" marR="4484" marT="44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765,9</a:t>
                      </a:r>
                    </a:p>
                  </a:txBody>
                  <a:tcPr marL="4484" marR="4484" marT="44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324704">
                <a:tc>
                  <a:txBody>
                    <a:bodyPr/>
                    <a:lstStyle/>
                    <a:p>
                      <a:pPr marL="36000" algn="l" fontAlgn="ctr">
                        <a:lnSpc>
                          <a:spcPts val="12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поддержка лучших работников муниципальных учреждений культуры, находящихся на территории сельских поселений</a:t>
                      </a:r>
                    </a:p>
                  </a:txBody>
                  <a:tcPr marL="4484" marR="4484" marT="44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700,0</a:t>
                      </a:r>
                    </a:p>
                  </a:txBody>
                  <a:tcPr marL="4484" marR="4484" marT="44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12839">
                <a:tc>
                  <a:txBody>
                    <a:bodyPr/>
                    <a:lstStyle/>
                    <a:p>
                      <a:pPr marL="36000" algn="l" fontAlgn="ctr">
                        <a:lnSpc>
                          <a:spcPts val="12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Комплектование книжных фондов библиотек муниципальных образований</a:t>
                      </a:r>
                    </a:p>
                  </a:txBody>
                  <a:tcPr marL="4484" marR="4484" marT="44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309,6</a:t>
                      </a:r>
                    </a:p>
                  </a:txBody>
                  <a:tcPr marL="4484" marR="4484" marT="44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324704">
                <a:tc>
                  <a:txBody>
                    <a:bodyPr/>
                    <a:lstStyle/>
                    <a:p>
                      <a:pPr marL="36000" algn="l" fontAlgn="ctr">
                        <a:lnSpc>
                          <a:spcPts val="12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поддержка реализации лучших событийных региональных и межрегиональных проектов в рамках развития культурно-познавательного туризма</a:t>
                      </a:r>
                    </a:p>
                  </a:txBody>
                  <a:tcPr marL="4484" marR="4484" marT="44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</a:p>
                  </a:txBody>
                  <a:tcPr marL="4484" marR="4484" marT="44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2205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4" marR="4484" marT="44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412 763,4</a:t>
                      </a:r>
                    </a:p>
                  </a:txBody>
                  <a:tcPr marL="4484" marR="4484" marT="44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362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9361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ПЕРЕЧЕНЬ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ИНЫХ МЕЖБЮДЖЕТНЫХ ТРАНСФЕРТОВ,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ПРЕДОСТАВЛЯЕМЫХ  МУНИЦИПАЛЬНЫМ ОБРАЗОВАНИЯМ КАЛУЖСКОЙ ОБЛАСТИ В 2016 г.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1600" dirty="0">
              <a:latin typeface="Georgia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496122"/>
              </p:ext>
            </p:extLst>
          </p:nvPr>
        </p:nvGraphicFramePr>
        <p:xfrm>
          <a:off x="228600" y="1196752"/>
          <a:ext cx="8763000" cy="5508849"/>
        </p:xfrm>
        <a:graphic>
          <a:graphicData uri="http://schemas.openxmlformats.org/drawingml/2006/table">
            <a:tbl>
              <a:tblPr/>
              <a:tblGrid>
                <a:gridCol w="7579572"/>
                <a:gridCol w="1183428"/>
              </a:tblGrid>
              <a:tr h="6255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</a:rPr>
                        <a:t>Наименование иных межбюджетных трансфертов</a:t>
                      </a:r>
                    </a:p>
                  </a:txBody>
                  <a:tcPr marL="6174" marR="6174" marT="617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</a:rPr>
                        <a:t>Сумма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</a:tr>
              <a:tr h="579142"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ru-RU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Средства, передаваемые для компенсации дополнительных расходов, возникших в результате решений, принятых органами власти другого уровня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179 305,20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569081"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ru-RU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Развитие и поддержка социальной, инженерной и инновационной инфраструктуры </a:t>
                      </a:r>
                      <a:r>
                        <a:rPr lang="ru-RU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наукоградов</a:t>
                      </a:r>
                      <a:r>
                        <a:rPr lang="ru-RU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 Российской Федерации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46 937,00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589202"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ru-RU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Стимулирование руководителей исполнительно-распорядительных органов муниципальных образований области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19 744,00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662504"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ru-RU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Гранты муниципальным образованиям - победителям областного конкурса на звание "Самое благоустроенное муниципальное образование Калужской области"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18 000,00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849244"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ru-RU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Расходы на повышение уровня доступности приоритетных объектов и услуг в приоритетных сферах жизнедеятельности инвалидов и других маломобильных групп населения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1 860,00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849244"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ru-RU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Подключение общедоступных библиотек Российской Федерации к сети Интернет и развитие системы библиотечного дела с учетом задачи расширения информационных технологий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1 050,00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3649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Комплектование книжных фондов библиотек муниципальных образований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345,00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419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Итого:</a:t>
                      </a:r>
                    </a:p>
                  </a:txBody>
                  <a:tcPr marL="6174" marR="6174" marT="617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267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241,2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784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usiness-club.org/uploads/images/00/39/55/2015/12/19/3cda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1254514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110647576"/>
              </p:ext>
            </p:extLst>
          </p:nvPr>
        </p:nvGraphicFramePr>
        <p:xfrm>
          <a:off x="110032" y="1295400"/>
          <a:ext cx="8881568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600200" y="304800"/>
            <a:ext cx="6824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ОСНОВНЫЕ ЗАДАЧИ И НАПРАВЛЕНИЯ БЮДЖЕТНОЙ И НАЛОГОВОЙ ПОЛИТИКИ КАЛУЖСКОЙ ОБЛАСТИ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9"/>
          <p:cNvSpPr txBox="1">
            <a:spLocks noChangeArrowheads="1"/>
          </p:cNvSpPr>
          <p:nvPr/>
        </p:nvSpPr>
        <p:spPr bwMode="auto">
          <a:xfrm>
            <a:off x="152400" y="380999"/>
            <a:ext cx="883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ПЕРЕЧЕНЬ ИНЫХ МЕЖБЮДЖЕТНЫХ ТРАНСФЕРТОВ, ПРЕДОСТАВЛЯЕМЫХ МУНИЦИПАЛЬНЫМ ОБРАЗОВАНИЯМ КАЛУЖСКОЙ ОБЛАСТИ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2017-2019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гг.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i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217049"/>
              </p:ext>
            </p:extLst>
          </p:nvPr>
        </p:nvGraphicFramePr>
        <p:xfrm>
          <a:off x="228600" y="1371600"/>
          <a:ext cx="8686799" cy="4302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181600"/>
                <a:gridCol w="1202491"/>
                <a:gridCol w="1133718"/>
                <a:gridCol w="1168990"/>
              </a:tblGrid>
              <a:tr h="86214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168" marR="9168" marT="916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</a:t>
                      </a:r>
                      <a:endParaRPr lang="en-US" sz="1200" b="1" i="0" u="none" strike="noStrike" dirty="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2017 год   </a:t>
                      </a:r>
                    </a:p>
                  </a:txBody>
                  <a:tcPr anchor="ctr" horzOverflow="overflow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2018 год   </a:t>
                      </a:r>
                    </a:p>
                  </a:txBody>
                  <a:tcPr anchor="ctr" horzOverflow="overflow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Бюджетные ассигнования на 2019 год   </a:t>
                      </a:r>
                    </a:p>
                  </a:txBody>
                  <a:tcPr anchor="ctr" horzOverflow="overflow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5449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Средства, передаваемые для компенсации дополнительных расходов, возникших в результате решений, принятых органами власти другого уровня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400 898,00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400 898,00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400 898,00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7D1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Стимулирование муниципальных образований Калужской области, принимающих меры по увеличению налогового потенциала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50 000,00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50 000,00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50 000,00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Стимулирование руководителей исполнительно-распорядительных органов муниципальных образований области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19 744,00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19 744,00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19 744,00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Мероприятия, посвященные празднованию 70-летия Победы в Великой Отечественной войне 1941-1945 годов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6 000,00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государственной программы Российской Федерации "Доступная среда" на 2011 - 2020 годы" за счет средств областного бюджета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  <a:tr h="36209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поддержка муниципальных учреждений культуры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1 100,00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EFF3E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поддержка лучших работников муниципальных учреждений культуры, находящихся на территориях сельских поселений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0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rmolenko\Desktop\0265039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25719"/>
            <a:ext cx="5857875" cy="390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81000" y="188913"/>
            <a:ext cx="845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НОВЫЕ НАПРАВЛЕНИЯ ПРЕДОСТАВЛЕНИЯ МЕЖБЮДЖЕТНЫХ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ТРАНСФЕРТОВ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МУНИЦИПАЛЬНЫМ ОБРАЗОВАНИЯМ ОБЛАСТИ В 2017 г.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697600"/>
              </p:ext>
            </p:extLst>
          </p:nvPr>
        </p:nvGraphicFramePr>
        <p:xfrm>
          <a:off x="190500" y="4114800"/>
          <a:ext cx="8839199" cy="253791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839199"/>
              </a:tblGrid>
              <a:tr h="622284">
                <a:tc>
                  <a:txBody>
                    <a:bodyPr/>
                    <a:lstStyle/>
                    <a:p>
                      <a:pPr marL="0" marR="508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300" b="0" i="0" u="non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общественной инфраструктуры муниципальных образований Калужской области, основанных на местных инициативах. Цель - вовлечение населения в процессы местного самоуправления;</a:t>
                      </a:r>
                      <a:endParaRPr lang="en-US" sz="1300" b="0" i="0" u="non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68" marR="9168" marT="9168" marB="0" anchor="ctr">
                    <a:solidFill>
                      <a:srgbClr val="90B34B"/>
                    </a:solidFill>
                  </a:tcPr>
                </a:tc>
              </a:tr>
              <a:tr h="779405">
                <a:tc>
                  <a:txBody>
                    <a:bodyPr/>
                    <a:lstStyle/>
                    <a:p>
                      <a:pPr marL="0" marR="508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300" b="0" i="0" u="non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стимулирование муниципальных образований области, принимающих меры по увеличению налогового потенциала;</a:t>
                      </a:r>
                    </a:p>
                  </a:txBody>
                  <a:tcPr marL="9168" marR="9168" marT="9168" marB="0" anchor="ctr">
                    <a:solidFill>
                      <a:srgbClr val="D1E0B2"/>
                    </a:solidFill>
                  </a:tcPr>
                </a:tc>
              </a:tr>
              <a:tr h="1136227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300" b="0" i="0" u="non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реализация мероприятий приоритетного национального проекта «Доступное и комфортное жилье – гражданам России».</a:t>
                      </a:r>
                    </a:p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300" b="0" i="0" u="non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 - поддержка муниципальных образований Калужской области по строительству (реконструкции) автомобильных дорог в новых микрорайонах массовой малоэтажной и многоквартирной застройки жильем </a:t>
                      </a:r>
                      <a:r>
                        <a:rPr lang="ru-RU" sz="1300" b="0" i="0" u="none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экономкласса</a:t>
                      </a:r>
                      <a:r>
                        <a:rPr lang="ru-RU" sz="1300" b="0" i="0" u="non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и объектов социальной инфраструктуры в рамках реализации проектов комплексного развития территорий, предусматривающих строительство жилья </a:t>
                      </a:r>
                      <a:r>
                        <a:rPr lang="ru-RU" sz="1300" b="0" i="0" u="none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экономкласса</a:t>
                      </a:r>
                      <a:r>
                        <a:rPr lang="ru-RU" sz="1300" b="0" i="0" u="non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а также стимулирование развития жилищного строительства.</a:t>
                      </a:r>
                    </a:p>
                  </a:txBody>
                  <a:tcPr marL="9168" marR="9168" marT="9168" marB="0" anchor="ctr">
                    <a:solidFill>
                      <a:srgbClr val="90B34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707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252016"/>
              </p:ext>
            </p:extLst>
          </p:nvPr>
        </p:nvGraphicFramePr>
        <p:xfrm>
          <a:off x="2362199" y="1371601"/>
          <a:ext cx="6629402" cy="4878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70585"/>
                <a:gridCol w="1352939"/>
                <a:gridCol w="1352939"/>
                <a:gridCol w="1352939"/>
              </a:tblGrid>
              <a:tr h="549431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5464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Педагогические работники сферы образования</a:t>
                      </a:r>
                    </a:p>
                    <a:p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0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396,9</a:t>
                      </a:r>
                      <a:endParaRPr lang="ru-RU" sz="10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6 500,7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6 785,0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275464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Работники учреждений здравоохранения (по всем категориям без учета ОМС)</a:t>
                      </a:r>
                    </a:p>
                    <a:p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828,4</a:t>
                      </a:r>
                    </a:p>
                    <a:p>
                      <a:pPr algn="ctr"/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962,1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1 103,3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275464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Работники учреждений культуры</a:t>
                      </a:r>
                    </a:p>
                    <a:p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1 058,5</a:t>
                      </a:r>
                    </a:p>
                    <a:p>
                      <a:pPr algn="ctr"/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1 077,3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1 479,5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233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Социальные работники</a:t>
                      </a:r>
                    </a:p>
                    <a:p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124,6</a:t>
                      </a:r>
                    </a:p>
                    <a:p>
                      <a:pPr algn="ctr"/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133,4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179,1</a:t>
                      </a:r>
                      <a:endParaRPr lang="ru-RU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object 2"/>
          <p:cNvSpPr txBox="1">
            <a:spLocks/>
          </p:cNvSpPr>
          <p:nvPr/>
        </p:nvSpPr>
        <p:spPr>
          <a:xfrm>
            <a:off x="383921" y="184168"/>
            <a:ext cx="8607679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009650" algn="just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РАСХОДЫ ПО ЗАРАБОТНОЙ ПЛАТЕ РАБОТНИКОВ БЮДЖЕТНОЙ СФЕРЫ В 2015-2017 гг.,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СООТВЕТСТВИИ С УКАЗАМИ ПРЕЗИДЕНТА РОССИЙСКОЙ ФЕДЕРАЦИИ.</a:t>
            </a:r>
            <a:endParaRPr lang="en-US" sz="16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09650" algn="r"/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sz="1600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en-US" sz="16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ermolenko\Desktop\1d30671b18013dd249f6250044443bf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0" y="1371600"/>
            <a:ext cx="2017999" cy="1271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rmolenko\Desktop\Doctor-standing-up-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90" y="2614815"/>
            <a:ext cx="2023309" cy="1213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rmolenko\Desktop\Lgotyi-rabotnikam-kulturyi-v-2017-god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0" y="3881846"/>
            <a:ext cx="1900218" cy="1223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rmolenko\Desktop\job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17" y="5117061"/>
            <a:ext cx="1828800" cy="121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ermolenko\Desktop\оплата-по-счету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7" y="123078"/>
            <a:ext cx="920393" cy="92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08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-990600" y="256401"/>
            <a:ext cx="94488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009650"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СВЕДЕНИЯ О РАСХОДАХ В РАМКАХ ОБЩЕСТВЕННО ЗНАЧИМЫХ ПРОЕКТОВ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420187"/>
              </p:ext>
            </p:extLst>
          </p:nvPr>
        </p:nvGraphicFramePr>
        <p:xfrm>
          <a:off x="304800" y="609600"/>
          <a:ext cx="8578950" cy="616999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016351"/>
                <a:gridCol w="1327049"/>
                <a:gridCol w="990600"/>
                <a:gridCol w="762000"/>
                <a:gridCol w="685800"/>
                <a:gridCol w="762000"/>
                <a:gridCol w="1035150"/>
              </a:tblGrid>
              <a:tr h="4084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общественно значимого проекта</a:t>
                      </a:r>
                      <a:endParaRPr lang="ru-RU" sz="1200" b="0" i="0" u="none" strike="noStrike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solidFill>
                      <a:srgbClr val="90B34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ввода в эксплуатацию</a:t>
                      </a:r>
                      <a:endParaRPr lang="ru-RU" sz="1200" b="0" i="0" u="none" strike="noStrike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solidFill>
                      <a:srgbClr val="90B34B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о расходах</a:t>
                      </a:r>
                      <a:br>
                        <a:rPr lang="ru-RU" sz="120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(млн. рублей)</a:t>
                      </a:r>
                      <a:endParaRPr lang="ru-RU" sz="1200" b="0" i="0" u="none" strike="noStrike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B3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3970" marR="3970" marT="3970" marB="0" anchor="ctr"/>
                </a:tc>
              </a:tr>
              <a:tr h="9631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2014-2016 годы</a:t>
                      </a:r>
                      <a:endParaRPr lang="ru-RU" sz="1200" b="0" i="0" u="none" strike="noStrike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 год</a:t>
                      </a:r>
                      <a:br>
                        <a:rPr lang="ru-RU" sz="120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b="0" i="0" u="none" strike="noStrike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  <a:br>
                        <a:rPr lang="ru-RU" sz="120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b="0" i="0" u="none" strike="noStrike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</a:t>
                      </a:r>
                      <a:r>
                        <a:rPr lang="ru-RU" sz="1200" u="none" strike="noStrike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0" i="0" u="none" strike="noStrike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0B3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200" u="none" strike="noStrike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200" u="none" strike="noStrike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br>
                        <a:rPr lang="ru-RU" sz="1200" u="none" strike="noStrike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u="none" strike="noStrike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(утвержденный план)</a:t>
                      </a:r>
                      <a:endParaRPr lang="ru-RU" sz="1200" b="0" i="0" u="none" strike="noStrike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0B34B"/>
                    </a:solidFill>
                  </a:tcPr>
                </a:tc>
              </a:tr>
              <a:tr h="5509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 обхода г. Калуги на участке </a:t>
                      </a:r>
                      <a:r>
                        <a:rPr lang="ru-RU" sz="1200" u="none" strike="noStrike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Секиотово-Анненки</a:t>
                      </a:r>
                      <a:r>
                        <a:rPr lang="ru-RU" sz="12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 мостом через реку Оку</a:t>
                      </a:r>
                      <a:endParaRPr lang="ru-RU" sz="12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1 910,8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1 790,1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120,7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10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,9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6986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Перинатальный центр (в рамках Программы модернизации здравоохранения Калужской области на 2011-2016 годы)</a:t>
                      </a:r>
                      <a:endParaRPr lang="ru-RU" sz="12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1 009,4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39,0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641,8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328,6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—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382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Детско-взрослая поликлиника на 360 посещений в смену в г. Балабаново</a:t>
                      </a:r>
                      <a:endParaRPr lang="ru-RU" sz="12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839,5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168,3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493,2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178,0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—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5735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тренировочных площадок в районе ул. </a:t>
                      </a:r>
                      <a:r>
                        <a:rPr lang="ru-RU" sz="1200" u="none" strike="noStrike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Грабцевское</a:t>
                      </a:r>
                      <a:r>
                        <a:rPr lang="ru-RU" sz="12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шоссе и ул. Тульское шоссе, г. Калуга</a:t>
                      </a:r>
                      <a:endParaRPr lang="ru-RU" sz="12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254,8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254,8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254,8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6083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Инновационный культурный центр в г. Калуга</a:t>
                      </a:r>
                      <a:endParaRPr lang="ru-RU" sz="12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162,1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55,0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101,8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5,3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—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7D1"/>
                    </a:solidFill>
                  </a:tcPr>
                </a:tc>
              </a:tr>
              <a:tr h="3041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Центр культурного развития в г. Тарусе</a:t>
                      </a:r>
                      <a:endParaRPr lang="ru-RU" sz="12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54,4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49,9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—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3EA"/>
                    </a:solidFill>
                  </a:tcPr>
                </a:tc>
              </a:tr>
              <a:tr h="15660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Компенсация части затрат </a:t>
                      </a:r>
                      <a:r>
                        <a:rPr lang="ru-RU" sz="1200" u="none" strike="noStrike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сельхозтоваропроизводителей</a:t>
                      </a:r>
                      <a:r>
                        <a:rPr lang="ru-RU" sz="1200" u="none" strike="noStrike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целью создания условий для развития и модернизации производственной базы молочного скотоводства на основе инновационных роботизированных технологий</a:t>
                      </a:r>
                      <a:endParaRPr lang="ru-RU" sz="12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 с приказом министерства сельского хозяйства области от 24.02.2014 № 39, реализация мероприятий рассчитана на 2014-2016 </a:t>
                      </a:r>
                      <a:r>
                        <a:rPr lang="ru-RU" sz="1000" u="none" strike="noStrike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годы, готовится внесение изменений о продлении действия программы 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205,8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74,6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48,9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82,3</a:t>
                      </a:r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r>
                        <a:rPr lang="ru-RU" sz="10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г.-82.3</a:t>
                      </a:r>
                    </a:p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ru-RU" sz="10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8г.-82.3</a:t>
                      </a:r>
                    </a:p>
                    <a:p>
                      <a:pPr algn="ctr" fontAlgn="ctr"/>
                      <a:endParaRPr lang="ru-RU" sz="1000" b="0" i="0" u="none" strike="noStrike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ru-RU" sz="10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9г.-82.3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70" marR="3970" marT="397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520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810" y="304800"/>
            <a:ext cx="868387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9650">
              <a:lnSpc>
                <a:spcPct val="100000"/>
              </a:lnSpc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ОТКРЫТЫЕ ГОСУДАРСТВЕННЫЕ ИНФОРМАЦИОННЫЕ РЕСУРСЫ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9553" y="892162"/>
            <a:ext cx="1342234" cy="4225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5137" y="2160043"/>
            <a:ext cx="764794" cy="432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3599" y="5694648"/>
            <a:ext cx="1398188" cy="4679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2482" y="3466603"/>
            <a:ext cx="1379307" cy="3967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9895" y="4191274"/>
            <a:ext cx="1371885" cy="4283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4803" y="4938413"/>
            <a:ext cx="1376955" cy="4527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9575" y="2686537"/>
            <a:ext cx="890137" cy="5870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851672" y="916767"/>
            <a:ext cx="6449695" cy="533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115">
              <a:lnSpc>
                <a:spcPct val="100000"/>
              </a:lnSpc>
            </a:pP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Сайт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Губернатора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Калужской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области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А.Д.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Артамонова</a:t>
            </a:r>
            <a:endParaRPr sz="16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 marL="31115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0"/>
              </a:rPr>
              <a:t>http://anatolyartamonov.ru/</a:t>
            </a:r>
            <a:endParaRPr sz="10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"/>
              </a:spcBef>
            </a:pPr>
            <a:endParaRPr sz="14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43815">
              <a:lnSpc>
                <a:spcPct val="100000"/>
              </a:lnSpc>
            </a:pPr>
            <a:r>
              <a:rPr sz="1600" spc="-1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По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ртал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органов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власти</a:t>
            </a:r>
            <a:r>
              <a:rPr sz="16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Калужской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области</a:t>
            </a:r>
            <a:endParaRPr sz="16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 marL="43815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1"/>
              </a:rPr>
              <a:t>http://admoblkaluga.ru/</a:t>
            </a:r>
            <a:endParaRPr sz="10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45720">
              <a:lnSpc>
                <a:spcPct val="100000"/>
              </a:lnSpc>
              <a:spcBef>
                <a:spcPts val="750"/>
              </a:spcBef>
            </a:pP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Министерство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финансов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Российской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Федерации</a:t>
            </a:r>
            <a:endParaRPr sz="16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2"/>
              </a:rPr>
              <a:t>http://www.minfin.ru/</a:t>
            </a:r>
            <a:endParaRPr sz="10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39370">
              <a:lnSpc>
                <a:spcPct val="100000"/>
              </a:lnSpc>
              <a:spcBef>
                <a:spcPts val="615"/>
              </a:spcBef>
            </a:pP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Министерство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финансов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Калужской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области</a:t>
            </a:r>
            <a:endParaRPr sz="16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 marL="39370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3"/>
              </a:rPr>
              <a:t>http://www.admoblkaluga.ru/sub/finan/</a:t>
            </a:r>
            <a:endParaRPr sz="10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Стратегия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Социально-экономического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развития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Калужской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области</a:t>
            </a:r>
            <a:endParaRPr sz="16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4"/>
              </a:rPr>
              <a:t>http://admobl.kaluga.ru/sub/econom/Gos_prog_razv/Strategy/</a:t>
            </a:r>
            <a:endParaRPr sz="10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3"/>
              </a:spcBef>
            </a:pPr>
            <a:endParaRPr sz="105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26034">
              <a:lnSpc>
                <a:spcPct val="100000"/>
              </a:lnSpc>
            </a:pP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Инвестиционный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портал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Калужской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области</a:t>
            </a:r>
            <a:endParaRPr sz="16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 marL="26034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5"/>
              </a:rPr>
              <a:t>http://investkaluga.com/</a:t>
            </a:r>
            <a:endParaRPr sz="10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45720">
              <a:lnSpc>
                <a:spcPct val="100000"/>
              </a:lnSpc>
              <a:spcBef>
                <a:spcPts val="800"/>
              </a:spcBef>
            </a:pP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Портал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государственных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услуг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Калужской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области</a:t>
            </a:r>
            <a:endParaRPr sz="16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6"/>
              </a:rPr>
              <a:t>http://62.148.142.14/sub/min_inform/activities/gosuslugi/federal_law_27.07.2010_210_fz.php</a:t>
            </a:r>
            <a:endParaRPr sz="10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sz="135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53975">
              <a:lnSpc>
                <a:spcPct val="100000"/>
              </a:lnSpc>
            </a:pP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Единый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портал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бюджетной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системы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«Электронный</a:t>
            </a:r>
            <a:r>
              <a:rPr sz="1600" spc="-5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бюджет»</a:t>
            </a:r>
            <a:endParaRPr sz="16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 marL="53975">
              <a:lnSpc>
                <a:spcPct val="100000"/>
              </a:lnSpc>
              <a:spcBef>
                <a:spcPts val="125"/>
              </a:spcBef>
            </a:pPr>
            <a:r>
              <a:rPr sz="10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  <a:hlinkClick r:id="rId17"/>
              </a:rPr>
              <a:t>http://www.budget.gov.ru/</a:t>
            </a:r>
            <a:endParaRPr sz="100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5183" y="1528140"/>
            <a:ext cx="1707610" cy="37485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Прямоугольник 13"/>
          <p:cNvSpPr/>
          <p:nvPr/>
        </p:nvSpPr>
        <p:spPr>
          <a:xfrm>
            <a:off x="0" y="6602153"/>
            <a:ext cx="9174479" cy="255847"/>
          </a:xfrm>
          <a:prstGeom prst="rect">
            <a:avLst/>
          </a:prstGeom>
          <a:solidFill>
            <a:srgbClr val="769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rmolenko\Desktop\mfko16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832151"/>
            <a:ext cx="4208417" cy="577000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11202" y="152400"/>
            <a:ext cx="3539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КОНТАКТНАЯ ИНФОРМАЦИЯ</a:t>
            </a:r>
          </a:p>
        </p:txBody>
      </p:sp>
      <p:pic>
        <p:nvPicPr>
          <p:cNvPr id="1028" name="Picture 4" descr="C:\Users\ermolenko\Desktop\2-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63" y="3466573"/>
            <a:ext cx="437843" cy="43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rmolenko\Desktop\2-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5" y="4439025"/>
            <a:ext cx="437843" cy="43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rmolenko\Desktop\2-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92" y="1942573"/>
            <a:ext cx="470086" cy="47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rmolenko\Desktop\2-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63" y="2780773"/>
            <a:ext cx="437843" cy="43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03948" y="1559181"/>
            <a:ext cx="4357283" cy="44319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fontAlgn="ctr"/>
            <a:r>
              <a:rPr lang="ru-RU" b="1" dirty="0">
                <a:latin typeface="Arial" pitchFamily="34" charset="0"/>
                <a:cs typeface="Arial" pitchFamily="34" charset="0"/>
              </a:rPr>
              <a:t>АДРЕС:</a:t>
            </a:r>
            <a:r>
              <a:rPr lang="ru-RU" b="1" dirty="0">
                <a:solidFill>
                  <a:srgbClr val="00132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248000, Г. КАЛУГА, 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font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УЛ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ДОСТОЕВСКОГО, 48</a:t>
            </a:r>
            <a:endParaRPr lang="ru-RU" sz="1600" dirty="0"/>
          </a:p>
          <a:p>
            <a:pPr fontAlgn="ctr"/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pPr font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ТЕЛЕФОН: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56-37-57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fontAlgn="ctr"/>
            <a:r>
              <a:rPr lang="ru-RU" b="1" dirty="0">
                <a:latin typeface="Arial" pitchFamily="34" charset="0"/>
                <a:cs typeface="Arial" pitchFamily="34" charset="0"/>
              </a:rPr>
              <a:t>ФАКС: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53-10-32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fontAlgn="ctr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fontAlgn="ctr"/>
            <a:r>
              <a:rPr lang="en-US" b="1" dirty="0">
                <a:latin typeface="Arial" pitchFamily="34" charset="0"/>
                <a:cs typeface="Arial" pitchFamily="34" charset="0"/>
              </a:rPr>
              <a:t>E-MAIL: 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7"/>
              </a:rPr>
              <a:t>FINDEP@ADM.KALUGA.RU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fontAlgn="ctr"/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font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ВРЕМЯ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РАБОТЫ: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font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ПОНЕДЕЛЬНИК–ЧЕТВЕРГ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8.00 ДО 17.15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fontAlgn="ctr"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ПЯТНИЦА С 8.00 ДО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16.00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fontAlgn="ctr"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ПЕРЕРЫВ С 13.00 ДО 14.00</a:t>
            </a:r>
            <a:endParaRPr lang="ru-RU" sz="1600" b="1" dirty="0">
              <a:solidFill>
                <a:srgbClr val="001326"/>
              </a:solidFill>
              <a:latin typeface="Arial" pitchFamily="34" charset="0"/>
              <a:cs typeface="Arial" pitchFamily="34" charset="0"/>
            </a:endParaRPr>
          </a:p>
          <a:p>
            <a:pPr fontAlgn="ctr"/>
            <a:endParaRPr lang="en-US" b="1" dirty="0">
              <a:solidFill>
                <a:srgbClr val="001326"/>
              </a:solidFill>
              <a:latin typeface="Arial" pitchFamily="34" charset="0"/>
              <a:cs typeface="Arial" pitchFamily="34" charset="0"/>
            </a:endParaRPr>
          </a:p>
          <a:p>
            <a:pPr fontAlgn="ctr"/>
            <a:endParaRPr lang="ru-RU" b="1" dirty="0">
              <a:solidFill>
                <a:srgbClr val="001326"/>
              </a:solidFill>
              <a:latin typeface="Arial" pitchFamily="34" charset="0"/>
              <a:cs typeface="Arial" pitchFamily="34" charset="0"/>
            </a:endParaRPr>
          </a:p>
          <a:p>
            <a:pPr fontAlgn="ctr"/>
            <a:endParaRPr lang="ru-RU" b="1" dirty="0">
              <a:solidFill>
                <a:srgbClr val="00132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6602153"/>
            <a:ext cx="9174479" cy="255847"/>
          </a:xfrm>
          <a:prstGeom prst="rect">
            <a:avLst/>
          </a:prstGeom>
          <a:solidFill>
            <a:srgbClr val="769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2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4"/>
          <p:cNvSpPr/>
          <p:nvPr/>
        </p:nvSpPr>
        <p:spPr>
          <a:xfrm>
            <a:off x="7375050" y="376982"/>
            <a:ext cx="1766951" cy="4584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16"/>
          <p:cNvSpPr/>
          <p:nvPr/>
        </p:nvSpPr>
        <p:spPr>
          <a:xfrm>
            <a:off x="4300126" y="421434"/>
            <a:ext cx="1766823" cy="4584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15"/>
          <p:cNvSpPr/>
          <p:nvPr/>
        </p:nvSpPr>
        <p:spPr>
          <a:xfrm>
            <a:off x="1207676" y="421434"/>
            <a:ext cx="1765300" cy="4584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2"/>
          <p:cNvSpPr txBox="1"/>
          <p:nvPr/>
        </p:nvSpPr>
        <p:spPr>
          <a:xfrm>
            <a:off x="1051433" y="78672"/>
            <a:ext cx="7833359" cy="556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38910" marR="5080" indent="-1426845" algn="just">
              <a:lnSpc>
                <a:spcPct val="113199"/>
              </a:lnSpc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ОСНОВНЫЕ ХАРАКТЕРИСТИКИ ОБЛАСТНОГО БЮДЖЕТА</a:t>
            </a:r>
            <a:r>
              <a:rPr lang="ru-RU" sz="1600" b="1" spc="-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</a:p>
          <a:p>
            <a:pPr marL="1438910" marR="5080" indent="-1426845" algn="just">
              <a:lnSpc>
                <a:spcPct val="113199"/>
              </a:lnSpc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В 2015-2017 гг., 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6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5"/>
          <p:cNvSpPr/>
          <p:nvPr/>
        </p:nvSpPr>
        <p:spPr>
          <a:xfrm>
            <a:off x="6232050" y="1429560"/>
            <a:ext cx="1144587" cy="30431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6"/>
          <p:cNvSpPr/>
          <p:nvPr/>
        </p:nvSpPr>
        <p:spPr>
          <a:xfrm>
            <a:off x="29751" y="1502585"/>
            <a:ext cx="1182687" cy="30431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7"/>
          <p:cNvSpPr/>
          <p:nvPr/>
        </p:nvSpPr>
        <p:spPr>
          <a:xfrm>
            <a:off x="3053875" y="1429433"/>
            <a:ext cx="1223962" cy="31686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8"/>
          <p:cNvSpPr txBox="1"/>
          <p:nvPr/>
        </p:nvSpPr>
        <p:spPr>
          <a:xfrm>
            <a:off x="6340355" y="4370779"/>
            <a:ext cx="100520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108,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9"/>
          <p:cNvSpPr txBox="1"/>
          <p:nvPr/>
        </p:nvSpPr>
        <p:spPr>
          <a:xfrm>
            <a:off x="3146489" y="4370779"/>
            <a:ext cx="120373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47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408,7</a:t>
            </a:r>
          </a:p>
        </p:txBody>
      </p:sp>
      <p:sp>
        <p:nvSpPr>
          <p:cNvPr id="12" name="object 10"/>
          <p:cNvSpPr txBox="1"/>
          <p:nvPr/>
        </p:nvSpPr>
        <p:spPr>
          <a:xfrm>
            <a:off x="4870559" y="4374233"/>
            <a:ext cx="105283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256,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1"/>
          <p:cNvSpPr txBox="1"/>
          <p:nvPr/>
        </p:nvSpPr>
        <p:spPr>
          <a:xfrm>
            <a:off x="7989348" y="4370779"/>
            <a:ext cx="95376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b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842,0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2"/>
          <p:cNvSpPr txBox="1"/>
          <p:nvPr/>
        </p:nvSpPr>
        <p:spPr>
          <a:xfrm>
            <a:off x="169514" y="4370779"/>
            <a:ext cx="953769" cy="2789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480">
              <a:lnSpc>
                <a:spcPts val="2390"/>
              </a:lnSpc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44 241,7</a:t>
            </a:r>
            <a:endParaRPr sz="16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3"/>
          <p:cNvSpPr txBox="1"/>
          <p:nvPr/>
        </p:nvSpPr>
        <p:spPr>
          <a:xfrm>
            <a:off x="1876584" y="4370779"/>
            <a:ext cx="956310" cy="2789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800">
              <a:lnSpc>
                <a:spcPts val="2390"/>
              </a:lnSpc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47 503,8</a:t>
            </a:r>
            <a:endParaRPr sz="16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22016" y="1202414"/>
            <a:ext cx="1767205" cy="8556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796925">
              <a:lnSpc>
                <a:spcPct val="138500"/>
              </a:lnSpc>
            </a:pPr>
            <a:r>
              <a:rPr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201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7</a:t>
            </a:r>
            <a:r>
              <a:rPr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 </a:t>
            </a:r>
            <a:r>
              <a:rPr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Д</a:t>
            </a:r>
            <a:r>
              <a:rPr sz="2000" b="1" spc="-45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2000" b="1" spc="-70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х</a:t>
            </a:r>
            <a:r>
              <a:rPr sz="2000" b="1" spc="-55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2000" b="1" spc="-10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д</a:t>
            </a:r>
            <a:r>
              <a:rPr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ы</a:t>
            </a:r>
            <a:endParaRPr sz="2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65549" y="1834505"/>
            <a:ext cx="98488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Ра</a:t>
            </a:r>
            <a:r>
              <a:rPr sz="2000" b="1" spc="-2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с</a:t>
            </a:r>
            <a:r>
              <a:rPr sz="2000" b="1" spc="-7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х</a:t>
            </a:r>
            <a:r>
              <a:rPr sz="2000" b="1" spc="-55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2000" b="1" spc="-1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д</a:t>
            </a:r>
            <a:r>
              <a:rPr sz="2000" b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ы</a:t>
            </a:r>
            <a:endParaRPr sz="2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730560" y="1786931"/>
            <a:ext cx="98488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Ра</a:t>
            </a:r>
            <a:r>
              <a:rPr sz="2000" b="1" spc="-2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с</a:t>
            </a:r>
            <a:r>
              <a:rPr sz="2000" b="1" spc="-7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х</a:t>
            </a:r>
            <a:r>
              <a:rPr sz="2000" b="1" spc="-55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2000" b="1" spc="-1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д</a:t>
            </a:r>
            <a:r>
              <a:rPr sz="2000" b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ы</a:t>
            </a:r>
            <a:endParaRPr sz="2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91971" y="1789243"/>
            <a:ext cx="98488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Ра</a:t>
            </a:r>
            <a:r>
              <a:rPr sz="2000" b="1" spc="-2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с</a:t>
            </a:r>
            <a:r>
              <a:rPr sz="2000" b="1" spc="-7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х</a:t>
            </a:r>
            <a:r>
              <a:rPr sz="2000" b="1" spc="-55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2000" b="1" spc="-1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д</a:t>
            </a:r>
            <a:r>
              <a:rPr sz="2000" b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ы</a:t>
            </a:r>
            <a:endParaRPr sz="2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95805" y="6248400"/>
            <a:ext cx="7705344" cy="4526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 txBox="1"/>
          <p:nvPr/>
        </p:nvSpPr>
        <p:spPr>
          <a:xfrm>
            <a:off x="2472982" y="6336213"/>
            <a:ext cx="435165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Д</a:t>
            </a:r>
            <a:r>
              <a:rPr sz="1800" b="1" spc="-55" dirty="0">
                <a:latin typeface="Times New Roman"/>
                <a:cs typeface="Times New Roman"/>
              </a:rPr>
              <a:t>о</a:t>
            </a:r>
            <a:r>
              <a:rPr sz="1800" b="1" spc="-75" dirty="0">
                <a:latin typeface="Times New Roman"/>
                <a:cs typeface="Times New Roman"/>
              </a:rPr>
              <a:t>х</a:t>
            </a:r>
            <a:r>
              <a:rPr sz="1800" b="1" spc="-50" dirty="0">
                <a:latin typeface="Times New Roman"/>
                <a:cs typeface="Times New Roman"/>
              </a:rPr>
              <a:t>о</a:t>
            </a:r>
            <a:r>
              <a:rPr sz="1800" b="1" dirty="0">
                <a:latin typeface="Times New Roman"/>
                <a:cs typeface="Times New Roman"/>
              </a:rPr>
              <a:t>ды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–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Ра</a:t>
            </a:r>
            <a:r>
              <a:rPr sz="1800" b="1" spc="-15" dirty="0">
                <a:latin typeface="Times New Roman"/>
                <a:cs typeface="Times New Roman"/>
              </a:rPr>
              <a:t>с</a:t>
            </a:r>
            <a:r>
              <a:rPr sz="1800" b="1" spc="-75" dirty="0">
                <a:latin typeface="Times New Roman"/>
                <a:cs typeface="Times New Roman"/>
              </a:rPr>
              <a:t>х</a:t>
            </a:r>
            <a:r>
              <a:rPr sz="1800" b="1" spc="-50" dirty="0">
                <a:latin typeface="Times New Roman"/>
                <a:cs typeface="Times New Roman"/>
              </a:rPr>
              <a:t>о</a:t>
            </a:r>
            <a:r>
              <a:rPr sz="1800" b="1" dirty="0">
                <a:latin typeface="Times New Roman"/>
                <a:cs typeface="Times New Roman"/>
              </a:rPr>
              <a:t>ды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=</a:t>
            </a:r>
            <a:r>
              <a:rPr sz="1800" b="1" spc="-5" dirty="0">
                <a:latin typeface="Times New Roman"/>
                <a:cs typeface="Times New Roman"/>
              </a:rPr>
              <a:t> </a:t>
            </a:r>
            <a:r>
              <a:rPr sz="1800" b="1" spc="15" dirty="0">
                <a:latin typeface="Times New Roman"/>
                <a:cs typeface="Times New Roman"/>
              </a:rPr>
              <a:t>Д</a:t>
            </a:r>
            <a:r>
              <a:rPr sz="1800" b="1" spc="25" dirty="0">
                <a:latin typeface="Times New Roman"/>
                <a:cs typeface="Times New Roman"/>
              </a:rPr>
              <a:t>е</a:t>
            </a:r>
            <a:r>
              <a:rPr sz="1800" b="1" spc="-10" dirty="0">
                <a:latin typeface="Times New Roman"/>
                <a:cs typeface="Times New Roman"/>
              </a:rPr>
              <a:t>ф</a:t>
            </a:r>
            <a:r>
              <a:rPr sz="1800" b="1" dirty="0">
                <a:latin typeface="Times New Roman"/>
                <a:cs typeface="Times New Roman"/>
              </a:rPr>
              <a:t>и</a:t>
            </a:r>
            <a:r>
              <a:rPr sz="1800" b="1" spc="-10" dirty="0">
                <a:latin typeface="Times New Roman"/>
                <a:cs typeface="Times New Roman"/>
              </a:rPr>
              <a:t>ц</a:t>
            </a:r>
            <a:r>
              <a:rPr sz="1800" b="1" dirty="0">
                <a:latin typeface="Times New Roman"/>
                <a:cs typeface="Times New Roman"/>
              </a:rPr>
              <a:t>ит</a:t>
            </a:r>
            <a:r>
              <a:rPr sz="1800" b="1" spc="1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(Про</a:t>
            </a:r>
            <a:r>
              <a:rPr sz="1800" b="1" spc="-15" dirty="0">
                <a:latin typeface="Times New Roman"/>
                <a:cs typeface="Times New Roman"/>
              </a:rPr>
              <a:t>ф</a:t>
            </a:r>
            <a:r>
              <a:rPr sz="1800" b="1" dirty="0">
                <a:latin typeface="Times New Roman"/>
                <a:cs typeface="Times New Roman"/>
              </a:rPr>
              <a:t>и</a:t>
            </a:r>
            <a:r>
              <a:rPr sz="1800" b="1" spc="-10" dirty="0">
                <a:latin typeface="Times New Roman"/>
                <a:cs typeface="Times New Roman"/>
              </a:rPr>
              <a:t>ц</a:t>
            </a:r>
            <a:r>
              <a:rPr sz="1800" b="1" dirty="0">
                <a:latin typeface="Times New Roman"/>
                <a:cs typeface="Times New Roman"/>
              </a:rPr>
              <a:t>и</a:t>
            </a:r>
            <a:r>
              <a:rPr sz="1800" b="1" spc="-15" dirty="0">
                <a:latin typeface="Times New Roman"/>
                <a:cs typeface="Times New Roman"/>
              </a:rPr>
              <a:t>т</a:t>
            </a:r>
            <a:r>
              <a:rPr sz="1800" b="1" dirty="0">
                <a:latin typeface="Times New Roman"/>
                <a:cs typeface="Times New Roman"/>
              </a:rPr>
              <a:t>)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33500" y="40708"/>
            <a:ext cx="637537" cy="7487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7105974" y="1518391"/>
            <a:ext cx="5902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план</a:t>
            </a:r>
            <a:r>
              <a:rPr lang="en-US" sz="11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)</a:t>
            </a:r>
            <a:endParaRPr lang="ru-RU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42811" y="1461276"/>
            <a:ext cx="6286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отчет</a:t>
            </a:r>
            <a:r>
              <a:rPr lang="en-US" sz="11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)</a:t>
            </a:r>
            <a:endParaRPr lang="ru-RU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134174" y="1477751"/>
            <a:ext cx="6286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отчет</a:t>
            </a:r>
            <a:r>
              <a:rPr lang="en-US" sz="11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)</a:t>
            </a:r>
            <a:endParaRPr lang="ru-RU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7" name="object 17"/>
          <p:cNvSpPr txBox="1"/>
          <p:nvPr/>
        </p:nvSpPr>
        <p:spPr>
          <a:xfrm>
            <a:off x="3414395" y="1202414"/>
            <a:ext cx="1767205" cy="8556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796925">
              <a:lnSpc>
                <a:spcPct val="138500"/>
              </a:lnSpc>
            </a:pPr>
            <a:r>
              <a:rPr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201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6</a:t>
            </a:r>
            <a:r>
              <a:rPr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 </a:t>
            </a:r>
            <a:r>
              <a:rPr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Д</a:t>
            </a:r>
            <a:r>
              <a:rPr sz="2000" b="1" spc="-45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2000" b="1" spc="-70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х</a:t>
            </a:r>
            <a:r>
              <a:rPr sz="2000" b="1" spc="-55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2000" b="1" spc="-10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д</a:t>
            </a:r>
            <a:r>
              <a:rPr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ы</a:t>
            </a:r>
            <a:endParaRPr sz="2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8" name="object 17"/>
          <p:cNvSpPr txBox="1"/>
          <p:nvPr/>
        </p:nvSpPr>
        <p:spPr>
          <a:xfrm>
            <a:off x="160084" y="1202414"/>
            <a:ext cx="1767205" cy="8556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796925">
              <a:lnSpc>
                <a:spcPct val="138500"/>
              </a:lnSpc>
            </a:pPr>
            <a:r>
              <a:rPr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201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5</a:t>
            </a:r>
            <a:r>
              <a:rPr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 </a:t>
            </a:r>
            <a:r>
              <a:rPr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Д</a:t>
            </a:r>
            <a:r>
              <a:rPr sz="2000" b="1" spc="-45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2000" b="1" spc="-70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х</a:t>
            </a:r>
            <a:r>
              <a:rPr sz="2000" b="1" spc="-55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sz="2000" b="1" spc="-10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д</a:t>
            </a:r>
            <a:r>
              <a:rPr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ы</a:t>
            </a:r>
            <a:endParaRPr sz="20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9221" name="Picture 5" descr="C:\Users\ermolenko\Desktop\Untitled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12" y="4961682"/>
            <a:ext cx="1300048" cy="127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ermolenko\Desktop\Untitled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340" y="4961682"/>
            <a:ext cx="1300048" cy="127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ermolenko\Desktop\Untitled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284" y="4961682"/>
            <a:ext cx="1300048" cy="127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bject 24"/>
          <p:cNvSpPr txBox="1"/>
          <p:nvPr/>
        </p:nvSpPr>
        <p:spPr>
          <a:xfrm>
            <a:off x="1000275" y="5362276"/>
            <a:ext cx="134185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/>
            <a:r>
              <a:rPr sz="1600" b="1" spc="-10" dirty="0" err="1">
                <a:solidFill>
                  <a:schemeClr val="bg1"/>
                </a:solidFill>
                <a:latin typeface="Times New Roman"/>
                <a:cs typeface="Times New Roman"/>
              </a:rPr>
              <a:t>Дефицит</a:t>
            </a:r>
            <a:r>
              <a:rPr sz="16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endParaRPr lang="ru-RU" sz="1600" b="1" spc="-1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indent="-635"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3 262,1</a:t>
            </a:r>
            <a:endParaRPr sz="16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14945" y="5350186"/>
            <a:ext cx="1169468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2705" algn="ctr">
              <a:lnSpc>
                <a:spcPct val="100000"/>
              </a:lnSpc>
            </a:pPr>
            <a:r>
              <a:rPr sz="1600" b="1" spc="-10" dirty="0" err="1">
                <a:solidFill>
                  <a:schemeClr val="bg1"/>
                </a:solidFill>
                <a:latin typeface="Times New Roman"/>
                <a:cs typeface="Times New Roman"/>
              </a:rPr>
              <a:t>Дефицит</a:t>
            </a:r>
            <a:r>
              <a:rPr sz="16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endParaRPr lang="ru-RU" sz="1600" b="1" spc="-1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indent="52705" algn="ctr">
              <a:lnSpc>
                <a:spcPct val="100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2 847,4</a:t>
            </a:r>
            <a:endParaRPr sz="16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250233" y="5383639"/>
            <a:ext cx="1207758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1600" b="1" spc="-10" dirty="0" err="1">
                <a:solidFill>
                  <a:schemeClr val="bg1"/>
                </a:solidFill>
                <a:latin typeface="Times New Roman"/>
                <a:cs typeface="Times New Roman"/>
              </a:rPr>
              <a:t>Дефицит</a:t>
            </a:r>
            <a:r>
              <a:rPr sz="1600" b="1" spc="-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endParaRPr lang="en-US" sz="1600" b="1" spc="-5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733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2289" y="4951017"/>
            <a:ext cx="9043670" cy="0"/>
          </a:xfrm>
          <a:custGeom>
            <a:avLst/>
            <a:gdLst/>
            <a:ahLst/>
            <a:cxnLst/>
            <a:rect l="l" t="t" r="r" b="b"/>
            <a:pathLst>
              <a:path w="9043669">
                <a:moveTo>
                  <a:pt x="0" y="0"/>
                </a:moveTo>
                <a:lnTo>
                  <a:pt x="9043236" y="0"/>
                </a:lnTo>
              </a:path>
            </a:pathLst>
          </a:custGeom>
          <a:ln w="50038">
            <a:solidFill>
              <a:srgbClr val="9BB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4537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sample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14260</TotalTime>
  <Words>11899</Words>
  <Application>Microsoft Office PowerPoint</Application>
  <PresentationFormat>Экран (4:3)</PresentationFormat>
  <Paragraphs>3541</Paragraphs>
  <Slides>85</Slides>
  <Notes>49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86" baseType="lpstr">
      <vt:lpstr>Office Theme</vt:lpstr>
      <vt:lpstr>Презентация PowerPoint</vt:lpstr>
      <vt:lpstr>БАЗОВЫЕ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ЭТАПЫ РАБОТЫ С БЮДЖЕТОМ</vt:lpstr>
      <vt:lpstr>        ЭТАПЫ БЮДЖЕТНОГО ПРОЦЕССА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НАЛОГОВЫЕ ДОХОДЫ ОБЛАСТНОГО БЮДЖЕТА В 2015 г.,                                                                                              тыс. руб.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БЮДЖЕТА ПО ГОСУДАРСТВЕННЫМ ПРОГРАММАМ</vt:lpstr>
      <vt:lpstr>Презентация PowerPoint</vt:lpstr>
      <vt:lpstr>Презентация PowerPoint</vt:lpstr>
      <vt:lpstr>Презентация PowerPoint</vt:lpstr>
      <vt:lpstr>ЗАЧЕМ ФОРМИРОВАТЬ И ИСПОЛНЯТЬ БЮДЖЕТ ПО ПРОГРАММАМ?</vt:lpstr>
      <vt:lpstr>РЕАЛИЗАЦИЯ В ОБЛАСТИ ОБЩЕСТВЕННО ЗНАЧИМЫХ ПРОЕКТОВ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НА ПРОГРАММУ "РАЗВИТИЕ РЫНКА  ТРУДА В КАЛУЖСКОЙ ОБЛАСТИ</vt:lpstr>
      <vt:lpstr>Презентация PowerPoint</vt:lpstr>
      <vt:lpstr>Презентация PowerPoint</vt:lpstr>
      <vt:lpstr>СОЦИАЛЬНАЯ ПОДДЕРЖКА МОЛОДЕЖИ КАЛУЖСКОЙ ОБЛАСТИ </vt:lpstr>
      <vt:lpstr>СОЦИАЛЬНАЯ ПОДДЕРЖКА В КАЛУЖСКОЙ ОБЛАСТИ</vt:lpstr>
      <vt:lpstr>Презентация PowerPoint</vt:lpstr>
      <vt:lpstr>Презентация PowerPoint</vt:lpstr>
      <vt:lpstr>Презентация PowerPoint</vt:lpstr>
      <vt:lpstr>РАСХОДЫ В СФЕРЕ ЖКХ В 2015-2019 гг., млн. руб.</vt:lpstr>
      <vt:lpstr>РАСХОДЫ НА СТРОИТЕЛЬСТВО И РЕМОНТ  ДОРОГ В 2015-2019 гг., млн. руб. </vt:lpstr>
      <vt:lpstr>ГОСУДАРСТВЕННАЯ ПРОГРАММА "ДОСТУПНАЯ СРЕДА В КАЛУЖСКОЙ ОБЛАСТИ"</vt:lpstr>
      <vt:lpstr>РАСХОДЫ НА МЕРОПРИЯТИЯ ПО ОХРАНЕ ОКРУЖАЮЩЕЙ СРЕДЫ В 2017-2019 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ДОТАЦИЙ МУНИЦИПАЛЬНЫМ ОБРАЗОВАНИЯМ КАЛУЖСКОЙ ОБЛАСТИ В 2016 ГОДУ (С УЧЕТОМ ДОПОЛНИТЕЛЬНОГО НОРМАТИВА ОТЧИСЛЕНИЙ ОТ НДФЛ)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ПЕРЕЧЕНЬ СУБВЕНЦИЙ, ПРЕДОСТАВЛЕННЫХ  МУНИЦИПАЛЬНЫМ ОБРАЗОВАНИЯМ КАЛУЖСКОЙ ОБЛАСТИ В 2015 г., тыс. руб. </vt:lpstr>
      <vt:lpstr>ПЕРЕЧЕНЬ СУБВЕНЦИЙ, ПРЕДОСТАВЛЯЕМЫХ  МУНИЦИПАЛЬНЫМ ОБРАЗОВАНИЯМ КАЛУЖСКОЙ ОБЛАСТИ В 2016 г., тыс. руб. </vt:lpstr>
      <vt:lpstr>Презентация PowerPoint</vt:lpstr>
      <vt:lpstr>Презентация PowerPoint</vt:lpstr>
      <vt:lpstr>ПЕРЕЧЕНЬ СУБСИДИЙ, ПРЕДОСТАВЛЕННЫХ  МУНИЦИПАЛЬНЫМ ОБРАЗОВАНИЯМ КАЛУЖСКОЙ ОБЛАСТИ В 2015 г., тыс. руб. </vt:lpstr>
      <vt:lpstr>ПЕРЕЧЕНЬ СУБСИДИЙ, ПРЕДОСТАВЛЯЕМЫХ  МУНИЦИПАЛЬНЫМ ОБРАЗОВАНИЯМ КАЛУЖСКОЙ ОБЛАСТИ В 2016 г., тыс. руб. </vt:lpstr>
      <vt:lpstr>Презентация PowerPoint</vt:lpstr>
      <vt:lpstr>ОБЪЕМ ЦЕЛЕВЫХ МЕЖБЮДЖЕТНЫХ ТРАНСФЕРТОВ, ПРЕДОСТАВЛЕННЫХ МУНИЦИПАЛЬНЫМ ОБРАЗОВАНИЯМ КАЛУЖСКОЙ ОБЛАСТИ В 2015 г., тыс.руб. </vt:lpstr>
      <vt:lpstr>ОБЪЕМ ЦЕЛЕВЫХ МЕЖБЮДЖЕТНЫХ ТРАНСФЕРТОВ, ПРЕДУСМОТРЕННЫХ МУНИЦИПАЛЬНЫМ ОБРАЗОВАНИЯМ КАЛУЖСКОЙ ОБЛАСТИ НА 2016 г., тыс. руб. </vt:lpstr>
      <vt:lpstr>ПЕРЕЧЕНЬ ИНЫХ МЕЖБЮДЖЕТНЫХ ТРАНСФЕРТОВ, ПРЕДОСТАВЛЕННЫХ  МУНИЦИПАЛЬНЫМ ОБРАЗОВАНИЯМ КАЛУЖСКОЙ ОБЛАСТИ В 2015 г., тыс. руб. </vt:lpstr>
      <vt:lpstr>ПЕРЕЧЕНЬ ИНЫХ МЕЖБЮДЖЕТНЫХ ТРАНСФЕРТОВ, ПРЕДОСТАВЛЯЕМЫХ  МУНИЦИПАЛЬНЫМ ОБРАЗОВАНИЯМ КАЛУЖСКОЙ ОБЛАСТИ В 2016 г., тыс. руб. 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ОТКРЫТЫЕ ГОСУДАРСТВЕННЫЕ ИНФОРМАЦИОННЫЕ РЕСУРСЫ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Лихоманова</dc:creator>
  <cp:lastModifiedBy>Erochin II.</cp:lastModifiedBy>
  <cp:revision>1100</cp:revision>
  <cp:lastPrinted>2016-12-07T09:58:22Z</cp:lastPrinted>
  <dcterms:created xsi:type="dcterms:W3CDTF">2016-01-25T07:39:58Z</dcterms:created>
  <dcterms:modified xsi:type="dcterms:W3CDTF">2017-02-08T09:13:04Z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2013-06-28T00:00:00Z</vt:filetime>
  </property>
  <property fmtid="{D5CDD505-2E9C-101B-9397-08002B2CF9AE}" pid="3" name="LastSaved">
    <vt:filetime>2016-01-25T00:00:00Z</vt:filetime>
  </property>
</Properties>
</file>